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4"/>
  </p:notesMasterIdLst>
  <p:sldIdLst>
    <p:sldId id="256" r:id="rId2"/>
    <p:sldId id="271" r:id="rId3"/>
    <p:sldId id="384" r:id="rId4"/>
    <p:sldId id="385" r:id="rId5"/>
    <p:sldId id="389" r:id="rId6"/>
    <p:sldId id="387" r:id="rId7"/>
    <p:sldId id="386" r:id="rId8"/>
    <p:sldId id="388" r:id="rId9"/>
    <p:sldId id="287" r:id="rId10"/>
    <p:sldId id="288" r:id="rId11"/>
    <p:sldId id="290" r:id="rId12"/>
    <p:sldId id="291" r:id="rId13"/>
    <p:sldId id="292" r:id="rId14"/>
    <p:sldId id="293" r:id="rId15"/>
    <p:sldId id="294" r:id="rId16"/>
    <p:sldId id="295" r:id="rId17"/>
    <p:sldId id="296" r:id="rId18"/>
    <p:sldId id="304" r:id="rId19"/>
    <p:sldId id="307" r:id="rId20"/>
    <p:sldId id="308" r:id="rId21"/>
    <p:sldId id="309" r:id="rId22"/>
    <p:sldId id="310" r:id="rId23"/>
    <p:sldId id="313" r:id="rId24"/>
    <p:sldId id="314" r:id="rId25"/>
    <p:sldId id="315" r:id="rId26"/>
    <p:sldId id="316" r:id="rId27"/>
    <p:sldId id="317" r:id="rId28"/>
    <p:sldId id="318" r:id="rId29"/>
    <p:sldId id="319" r:id="rId30"/>
    <p:sldId id="320" r:id="rId31"/>
    <p:sldId id="321" r:id="rId32"/>
    <p:sldId id="322" r:id="rId33"/>
    <p:sldId id="323" r:id="rId34"/>
    <p:sldId id="324" r:id="rId35"/>
    <p:sldId id="325" r:id="rId36"/>
    <p:sldId id="326" r:id="rId37"/>
    <p:sldId id="327" r:id="rId38"/>
    <p:sldId id="328" r:id="rId39"/>
    <p:sldId id="329" r:id="rId40"/>
    <p:sldId id="330" r:id="rId41"/>
    <p:sldId id="331" r:id="rId42"/>
    <p:sldId id="332" r:id="rId43"/>
    <p:sldId id="334" r:id="rId44"/>
    <p:sldId id="335" r:id="rId45"/>
    <p:sldId id="336" r:id="rId46"/>
    <p:sldId id="340" r:id="rId47"/>
    <p:sldId id="342" r:id="rId48"/>
    <p:sldId id="344" r:id="rId49"/>
    <p:sldId id="346" r:id="rId50"/>
    <p:sldId id="347" r:id="rId51"/>
    <p:sldId id="350" r:id="rId52"/>
    <p:sldId id="351" r:id="rId53"/>
    <p:sldId id="356" r:id="rId54"/>
    <p:sldId id="358" r:id="rId55"/>
    <p:sldId id="360" r:id="rId56"/>
    <p:sldId id="361" r:id="rId57"/>
    <p:sldId id="362" r:id="rId58"/>
    <p:sldId id="363" r:id="rId59"/>
    <p:sldId id="364" r:id="rId60"/>
    <p:sldId id="365" r:id="rId61"/>
    <p:sldId id="366" r:id="rId62"/>
    <p:sldId id="367" r:id="rId63"/>
    <p:sldId id="369" r:id="rId64"/>
    <p:sldId id="370" r:id="rId65"/>
    <p:sldId id="372" r:id="rId66"/>
    <p:sldId id="373" r:id="rId67"/>
    <p:sldId id="375" r:id="rId68"/>
    <p:sldId id="376" r:id="rId69"/>
    <p:sldId id="379" r:id="rId70"/>
    <p:sldId id="380" r:id="rId71"/>
    <p:sldId id="381" r:id="rId72"/>
    <p:sldId id="382" r:id="rId7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3" autoAdjust="0"/>
    <p:restoredTop sz="87567" autoAdjust="0"/>
  </p:normalViewPr>
  <p:slideViewPr>
    <p:cSldViewPr>
      <p:cViewPr varScale="1">
        <p:scale>
          <a:sx n="65" d="100"/>
          <a:sy n="65" d="100"/>
        </p:scale>
        <p:origin x="153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11A5F4-CCD1-4745-B29A-409999BFD55D}" type="doc">
      <dgm:prSet loTypeId="urn:microsoft.com/office/officeart/2005/8/layout/arrow2" loCatId="process" qsTypeId="urn:microsoft.com/office/officeart/2005/8/quickstyle/3d5" qsCatId="3D" csTypeId="urn:microsoft.com/office/officeart/2005/8/colors/colorful3" csCatId="colorful" phldr="1"/>
      <dgm:spPr/>
      <dgm:t>
        <a:bodyPr/>
        <a:lstStyle/>
        <a:p>
          <a:endParaRPr lang="es-CO"/>
        </a:p>
      </dgm:t>
    </dgm:pt>
    <dgm:pt modelId="{3714FA47-DD6F-4BF9-ACAF-DB727F077B85}">
      <dgm:prSet phldrT="[Texto]" custT="1"/>
      <dgm:spPr/>
      <dgm:t>
        <a:bodyPr/>
        <a:lstStyle/>
        <a:p>
          <a:r>
            <a:rPr lang="es-CO" sz="1400" b="1" dirty="0" smtClean="0">
              <a:solidFill>
                <a:srgbClr val="002060"/>
              </a:solidFill>
            </a:rPr>
            <a:t>ISO 9001:1987</a:t>
          </a:r>
          <a:endParaRPr lang="es-CO" sz="1400" b="1" dirty="0">
            <a:solidFill>
              <a:srgbClr val="002060"/>
            </a:solidFill>
          </a:endParaRPr>
        </a:p>
      </dgm:t>
    </dgm:pt>
    <dgm:pt modelId="{E958B167-D48E-45E6-AF8C-4FE4B929BFF8}" type="parTrans" cxnId="{A71A93C6-CCFD-43FF-B042-8350544E9CAA}">
      <dgm:prSet/>
      <dgm:spPr/>
      <dgm:t>
        <a:bodyPr/>
        <a:lstStyle/>
        <a:p>
          <a:endParaRPr lang="es-CO"/>
        </a:p>
      </dgm:t>
    </dgm:pt>
    <dgm:pt modelId="{38B154E1-E9A1-4396-95A0-88AD03761582}" type="sibTrans" cxnId="{A71A93C6-CCFD-43FF-B042-8350544E9CAA}">
      <dgm:prSet/>
      <dgm:spPr/>
      <dgm:t>
        <a:bodyPr/>
        <a:lstStyle/>
        <a:p>
          <a:endParaRPr lang="es-CO"/>
        </a:p>
      </dgm:t>
    </dgm:pt>
    <dgm:pt modelId="{C413C068-CBD8-430B-A210-80AA7FB9341E}">
      <dgm:prSet phldrT="[Texto]" custT="1"/>
      <dgm:spPr/>
      <dgm:t>
        <a:bodyPr/>
        <a:lstStyle/>
        <a:p>
          <a:r>
            <a:rPr lang="es-CO" sz="1400" b="1" dirty="0" smtClean="0">
              <a:solidFill>
                <a:srgbClr val="002060"/>
              </a:solidFill>
            </a:rPr>
            <a:t>ISO 9001:1994</a:t>
          </a:r>
          <a:endParaRPr lang="es-CO" sz="1400" b="1" dirty="0">
            <a:solidFill>
              <a:srgbClr val="002060"/>
            </a:solidFill>
          </a:endParaRPr>
        </a:p>
      </dgm:t>
    </dgm:pt>
    <dgm:pt modelId="{7CBE49E1-7291-40A0-8162-7F313238625E}" type="parTrans" cxnId="{65B7CCF6-F3F0-4E2D-930E-67A29600A36A}">
      <dgm:prSet/>
      <dgm:spPr/>
      <dgm:t>
        <a:bodyPr/>
        <a:lstStyle/>
        <a:p>
          <a:endParaRPr lang="es-CO"/>
        </a:p>
      </dgm:t>
    </dgm:pt>
    <dgm:pt modelId="{68D6678E-9211-478A-940A-98E2029069EB}" type="sibTrans" cxnId="{65B7CCF6-F3F0-4E2D-930E-67A29600A36A}">
      <dgm:prSet/>
      <dgm:spPr/>
      <dgm:t>
        <a:bodyPr/>
        <a:lstStyle/>
        <a:p>
          <a:endParaRPr lang="es-CO"/>
        </a:p>
      </dgm:t>
    </dgm:pt>
    <dgm:pt modelId="{94088F95-F032-4B51-958E-0CA12D2FBD29}">
      <dgm:prSet phldrT="[Texto]" custT="1"/>
      <dgm:spPr/>
      <dgm:t>
        <a:bodyPr/>
        <a:lstStyle/>
        <a:p>
          <a:r>
            <a:rPr lang="es-CO" sz="1400" b="1" dirty="0" smtClean="0">
              <a:solidFill>
                <a:srgbClr val="002060"/>
              </a:solidFill>
            </a:rPr>
            <a:t>ISO 9001:2000</a:t>
          </a:r>
        </a:p>
      </dgm:t>
    </dgm:pt>
    <dgm:pt modelId="{6C57CBCB-687A-41B2-89E8-9E4F0CE92EBA}" type="parTrans" cxnId="{3738D3F5-89F6-44BF-9ECB-08F1AE1F3065}">
      <dgm:prSet/>
      <dgm:spPr/>
      <dgm:t>
        <a:bodyPr/>
        <a:lstStyle/>
        <a:p>
          <a:endParaRPr lang="es-CO"/>
        </a:p>
      </dgm:t>
    </dgm:pt>
    <dgm:pt modelId="{6B5766C9-7048-4CE8-A7FA-2F47D7C681DB}" type="sibTrans" cxnId="{3738D3F5-89F6-44BF-9ECB-08F1AE1F3065}">
      <dgm:prSet/>
      <dgm:spPr/>
      <dgm:t>
        <a:bodyPr/>
        <a:lstStyle/>
        <a:p>
          <a:endParaRPr lang="es-CO"/>
        </a:p>
      </dgm:t>
    </dgm:pt>
    <dgm:pt modelId="{A7A3DF66-02C3-4004-B59A-A347AF887326}">
      <dgm:prSet custT="1"/>
      <dgm:spPr/>
      <dgm:t>
        <a:bodyPr/>
        <a:lstStyle/>
        <a:p>
          <a:r>
            <a:rPr lang="es-CO" sz="1400" b="1" dirty="0" smtClean="0">
              <a:solidFill>
                <a:srgbClr val="002060"/>
              </a:solidFill>
            </a:rPr>
            <a:t>ISO 9001:2008</a:t>
          </a:r>
          <a:endParaRPr lang="es-CO" sz="1400" b="1" dirty="0">
            <a:solidFill>
              <a:srgbClr val="002060"/>
            </a:solidFill>
          </a:endParaRPr>
        </a:p>
      </dgm:t>
    </dgm:pt>
    <dgm:pt modelId="{C5866253-19FF-4341-89D2-B22DC404C665}" type="parTrans" cxnId="{32621EF8-C0CE-44BC-A2DE-A223428D4255}">
      <dgm:prSet/>
      <dgm:spPr/>
      <dgm:t>
        <a:bodyPr/>
        <a:lstStyle/>
        <a:p>
          <a:endParaRPr lang="es-CO"/>
        </a:p>
      </dgm:t>
    </dgm:pt>
    <dgm:pt modelId="{3DC4AC2F-F612-458A-9B61-EA26C8253CC8}" type="sibTrans" cxnId="{32621EF8-C0CE-44BC-A2DE-A223428D4255}">
      <dgm:prSet/>
      <dgm:spPr/>
      <dgm:t>
        <a:bodyPr/>
        <a:lstStyle/>
        <a:p>
          <a:endParaRPr lang="es-CO"/>
        </a:p>
      </dgm:t>
    </dgm:pt>
    <dgm:pt modelId="{4F21B974-686D-4251-9C5F-0638CC6FBE85}">
      <dgm:prSet custT="1"/>
      <dgm:spPr/>
      <dgm:t>
        <a:bodyPr/>
        <a:lstStyle/>
        <a:p>
          <a:r>
            <a:rPr lang="es-CO" sz="1400" b="1" dirty="0" smtClean="0">
              <a:solidFill>
                <a:srgbClr val="002060"/>
              </a:solidFill>
            </a:rPr>
            <a:t>ISO 9001:2015</a:t>
          </a:r>
          <a:endParaRPr lang="es-CO" sz="1400" b="1" dirty="0">
            <a:solidFill>
              <a:srgbClr val="002060"/>
            </a:solidFill>
          </a:endParaRPr>
        </a:p>
      </dgm:t>
    </dgm:pt>
    <dgm:pt modelId="{777B8E4A-2F5F-4FE4-ABAF-69EA6420AA74}" type="parTrans" cxnId="{2F0460E6-2694-48BB-8E04-A855E237B967}">
      <dgm:prSet/>
      <dgm:spPr/>
      <dgm:t>
        <a:bodyPr/>
        <a:lstStyle/>
        <a:p>
          <a:endParaRPr lang="es-CO"/>
        </a:p>
      </dgm:t>
    </dgm:pt>
    <dgm:pt modelId="{B943BBDA-3529-4EBB-B0D8-79AF65AA3266}" type="sibTrans" cxnId="{2F0460E6-2694-48BB-8E04-A855E237B967}">
      <dgm:prSet/>
      <dgm:spPr/>
      <dgm:t>
        <a:bodyPr/>
        <a:lstStyle/>
        <a:p>
          <a:endParaRPr lang="es-CO"/>
        </a:p>
      </dgm:t>
    </dgm:pt>
    <dgm:pt modelId="{CBF22E70-EFF5-4CA2-A5BA-83E51FDEE3EE}" type="pres">
      <dgm:prSet presAssocID="{DA11A5F4-CCD1-4745-B29A-409999BFD55D}" presName="arrowDiagram" presStyleCnt="0">
        <dgm:presLayoutVars>
          <dgm:chMax val="5"/>
          <dgm:dir/>
          <dgm:resizeHandles val="exact"/>
        </dgm:presLayoutVars>
      </dgm:prSet>
      <dgm:spPr/>
      <dgm:t>
        <a:bodyPr/>
        <a:lstStyle/>
        <a:p>
          <a:endParaRPr lang="es-CO"/>
        </a:p>
      </dgm:t>
    </dgm:pt>
    <dgm:pt modelId="{37C0F610-236E-4B05-90EE-F4AC035B2AA2}" type="pres">
      <dgm:prSet presAssocID="{DA11A5F4-CCD1-4745-B29A-409999BFD55D}" presName="arrow" presStyleLbl="bgShp" presStyleIdx="0" presStyleCnt="1" custLinFactNeighborY="-3403"/>
      <dgm:spPr>
        <a:gradFill rotWithShape="0">
          <a:gsLst>
            <a:gs pos="0">
              <a:schemeClr val="accent2">
                <a:shade val="51000"/>
                <a:satMod val="130000"/>
              </a:schemeClr>
            </a:gs>
            <a:gs pos="18000">
              <a:schemeClr val="accent2">
                <a:shade val="93000"/>
                <a:satMod val="130000"/>
                <a:alpha val="89000"/>
              </a:schemeClr>
            </a:gs>
            <a:gs pos="100000">
              <a:schemeClr val="accent2">
                <a:shade val="94000"/>
                <a:satMod val="135000"/>
              </a:schemeClr>
            </a:gs>
          </a:gsLst>
          <a:lin ang="16200000" scaled="0"/>
        </a:gradFill>
      </dgm:spPr>
    </dgm:pt>
    <dgm:pt modelId="{6B9D1772-EEB6-45F1-BDE0-EBBD1C9D89F4}" type="pres">
      <dgm:prSet presAssocID="{DA11A5F4-CCD1-4745-B29A-409999BFD55D}" presName="arrowDiagram5" presStyleCnt="0"/>
      <dgm:spPr/>
    </dgm:pt>
    <dgm:pt modelId="{B971106D-F79C-4FAD-BD3A-4BCCA5B45624}" type="pres">
      <dgm:prSet presAssocID="{3714FA47-DD6F-4BF9-ACAF-DB727F077B85}" presName="bullet5a" presStyleLbl="node1" presStyleIdx="0" presStyleCnt="5"/>
      <dgm:spPr/>
    </dgm:pt>
    <dgm:pt modelId="{E9EF3475-2FFE-4521-9B1F-25EA15D31533}" type="pres">
      <dgm:prSet presAssocID="{3714FA47-DD6F-4BF9-ACAF-DB727F077B85}" presName="textBox5a" presStyleLbl="revTx" presStyleIdx="0" presStyleCnt="5">
        <dgm:presLayoutVars>
          <dgm:bulletEnabled val="1"/>
        </dgm:presLayoutVars>
      </dgm:prSet>
      <dgm:spPr/>
      <dgm:t>
        <a:bodyPr/>
        <a:lstStyle/>
        <a:p>
          <a:endParaRPr lang="es-CO"/>
        </a:p>
      </dgm:t>
    </dgm:pt>
    <dgm:pt modelId="{53CD361C-4B33-4A60-AAB8-3438A6D0D819}" type="pres">
      <dgm:prSet presAssocID="{C413C068-CBD8-430B-A210-80AA7FB9341E}" presName="bullet5b" presStyleLbl="node1" presStyleIdx="1" presStyleCnt="5"/>
      <dgm:spPr/>
    </dgm:pt>
    <dgm:pt modelId="{4B9E0277-D083-4D00-B902-10AADCCA1A87}" type="pres">
      <dgm:prSet presAssocID="{C413C068-CBD8-430B-A210-80AA7FB9341E}" presName="textBox5b" presStyleLbl="revTx" presStyleIdx="1" presStyleCnt="5">
        <dgm:presLayoutVars>
          <dgm:bulletEnabled val="1"/>
        </dgm:presLayoutVars>
      </dgm:prSet>
      <dgm:spPr/>
      <dgm:t>
        <a:bodyPr/>
        <a:lstStyle/>
        <a:p>
          <a:endParaRPr lang="es-CO"/>
        </a:p>
      </dgm:t>
    </dgm:pt>
    <dgm:pt modelId="{324C5A00-DCBF-4C20-8ED1-C57AF0C07068}" type="pres">
      <dgm:prSet presAssocID="{94088F95-F032-4B51-958E-0CA12D2FBD29}" presName="bullet5c" presStyleLbl="node1" presStyleIdx="2" presStyleCnt="5"/>
      <dgm:spPr/>
    </dgm:pt>
    <dgm:pt modelId="{DD857B6E-E510-4641-8090-F022319ABFA7}" type="pres">
      <dgm:prSet presAssocID="{94088F95-F032-4B51-958E-0CA12D2FBD29}" presName="textBox5c" presStyleLbl="revTx" presStyleIdx="2" presStyleCnt="5">
        <dgm:presLayoutVars>
          <dgm:bulletEnabled val="1"/>
        </dgm:presLayoutVars>
      </dgm:prSet>
      <dgm:spPr/>
      <dgm:t>
        <a:bodyPr/>
        <a:lstStyle/>
        <a:p>
          <a:endParaRPr lang="es-CO"/>
        </a:p>
      </dgm:t>
    </dgm:pt>
    <dgm:pt modelId="{CBC35DAA-652E-4ADF-8CD0-543ABFE65BA9}" type="pres">
      <dgm:prSet presAssocID="{A7A3DF66-02C3-4004-B59A-A347AF887326}" presName="bullet5d" presStyleLbl="node1" presStyleIdx="3" presStyleCnt="5"/>
      <dgm:spPr/>
    </dgm:pt>
    <dgm:pt modelId="{7A68B8FA-5405-4DDE-9098-5426C3207CBA}" type="pres">
      <dgm:prSet presAssocID="{A7A3DF66-02C3-4004-B59A-A347AF887326}" presName="textBox5d" presStyleLbl="revTx" presStyleIdx="3" presStyleCnt="5">
        <dgm:presLayoutVars>
          <dgm:bulletEnabled val="1"/>
        </dgm:presLayoutVars>
      </dgm:prSet>
      <dgm:spPr/>
      <dgm:t>
        <a:bodyPr/>
        <a:lstStyle/>
        <a:p>
          <a:endParaRPr lang="es-CO"/>
        </a:p>
      </dgm:t>
    </dgm:pt>
    <dgm:pt modelId="{E785E88A-63D2-4301-B5F6-798DFE3B53FD}" type="pres">
      <dgm:prSet presAssocID="{4F21B974-686D-4251-9C5F-0638CC6FBE85}" presName="bullet5e" presStyleLbl="node1" presStyleIdx="4" presStyleCnt="5"/>
      <dgm:spPr/>
    </dgm:pt>
    <dgm:pt modelId="{A8A834D1-17BE-43D8-B929-E99991F4F4C2}" type="pres">
      <dgm:prSet presAssocID="{4F21B974-686D-4251-9C5F-0638CC6FBE85}" presName="textBox5e" presStyleLbl="revTx" presStyleIdx="4" presStyleCnt="5">
        <dgm:presLayoutVars>
          <dgm:bulletEnabled val="1"/>
        </dgm:presLayoutVars>
      </dgm:prSet>
      <dgm:spPr/>
      <dgm:t>
        <a:bodyPr/>
        <a:lstStyle/>
        <a:p>
          <a:endParaRPr lang="es-CO"/>
        </a:p>
      </dgm:t>
    </dgm:pt>
  </dgm:ptLst>
  <dgm:cxnLst>
    <dgm:cxn modelId="{97F50B79-BF8C-4441-A22F-EB621AA18938}" type="presOf" srcId="{94088F95-F032-4B51-958E-0CA12D2FBD29}" destId="{DD857B6E-E510-4641-8090-F022319ABFA7}" srcOrd="0" destOrd="0" presId="urn:microsoft.com/office/officeart/2005/8/layout/arrow2"/>
    <dgm:cxn modelId="{1E47157F-378D-40D1-9916-05DD470E9851}" type="presOf" srcId="{C413C068-CBD8-430B-A210-80AA7FB9341E}" destId="{4B9E0277-D083-4D00-B902-10AADCCA1A87}" srcOrd="0" destOrd="0" presId="urn:microsoft.com/office/officeart/2005/8/layout/arrow2"/>
    <dgm:cxn modelId="{A71A93C6-CCFD-43FF-B042-8350544E9CAA}" srcId="{DA11A5F4-CCD1-4745-B29A-409999BFD55D}" destId="{3714FA47-DD6F-4BF9-ACAF-DB727F077B85}" srcOrd="0" destOrd="0" parTransId="{E958B167-D48E-45E6-AF8C-4FE4B929BFF8}" sibTransId="{38B154E1-E9A1-4396-95A0-88AD03761582}"/>
    <dgm:cxn modelId="{749F6D58-CA1B-4A81-AFA0-5ADE16664184}" type="presOf" srcId="{DA11A5F4-CCD1-4745-B29A-409999BFD55D}" destId="{CBF22E70-EFF5-4CA2-A5BA-83E51FDEE3EE}" srcOrd="0" destOrd="0" presId="urn:microsoft.com/office/officeart/2005/8/layout/arrow2"/>
    <dgm:cxn modelId="{32621EF8-C0CE-44BC-A2DE-A223428D4255}" srcId="{DA11A5F4-CCD1-4745-B29A-409999BFD55D}" destId="{A7A3DF66-02C3-4004-B59A-A347AF887326}" srcOrd="3" destOrd="0" parTransId="{C5866253-19FF-4341-89D2-B22DC404C665}" sibTransId="{3DC4AC2F-F612-458A-9B61-EA26C8253CC8}"/>
    <dgm:cxn modelId="{65B7CCF6-F3F0-4E2D-930E-67A29600A36A}" srcId="{DA11A5F4-CCD1-4745-B29A-409999BFD55D}" destId="{C413C068-CBD8-430B-A210-80AA7FB9341E}" srcOrd="1" destOrd="0" parTransId="{7CBE49E1-7291-40A0-8162-7F313238625E}" sibTransId="{68D6678E-9211-478A-940A-98E2029069EB}"/>
    <dgm:cxn modelId="{2F0460E6-2694-48BB-8E04-A855E237B967}" srcId="{DA11A5F4-CCD1-4745-B29A-409999BFD55D}" destId="{4F21B974-686D-4251-9C5F-0638CC6FBE85}" srcOrd="4" destOrd="0" parTransId="{777B8E4A-2F5F-4FE4-ABAF-69EA6420AA74}" sibTransId="{B943BBDA-3529-4EBB-B0D8-79AF65AA3266}"/>
    <dgm:cxn modelId="{A20BA413-3A93-42F8-B299-B622D9D238A4}" type="presOf" srcId="{3714FA47-DD6F-4BF9-ACAF-DB727F077B85}" destId="{E9EF3475-2FFE-4521-9B1F-25EA15D31533}" srcOrd="0" destOrd="0" presId="urn:microsoft.com/office/officeart/2005/8/layout/arrow2"/>
    <dgm:cxn modelId="{1D8AEAB5-3BBC-404F-AFE6-74242AD52B0B}" type="presOf" srcId="{A7A3DF66-02C3-4004-B59A-A347AF887326}" destId="{7A68B8FA-5405-4DDE-9098-5426C3207CBA}" srcOrd="0" destOrd="0" presId="urn:microsoft.com/office/officeart/2005/8/layout/arrow2"/>
    <dgm:cxn modelId="{A97FEF43-1AB4-49B6-B44C-652A9C0F8191}" type="presOf" srcId="{4F21B974-686D-4251-9C5F-0638CC6FBE85}" destId="{A8A834D1-17BE-43D8-B929-E99991F4F4C2}" srcOrd="0" destOrd="0" presId="urn:microsoft.com/office/officeart/2005/8/layout/arrow2"/>
    <dgm:cxn modelId="{3738D3F5-89F6-44BF-9ECB-08F1AE1F3065}" srcId="{DA11A5F4-CCD1-4745-B29A-409999BFD55D}" destId="{94088F95-F032-4B51-958E-0CA12D2FBD29}" srcOrd="2" destOrd="0" parTransId="{6C57CBCB-687A-41B2-89E8-9E4F0CE92EBA}" sibTransId="{6B5766C9-7048-4CE8-A7FA-2F47D7C681DB}"/>
    <dgm:cxn modelId="{7808B8A3-5898-4245-9DA4-859EA8A43A5D}" type="presParOf" srcId="{CBF22E70-EFF5-4CA2-A5BA-83E51FDEE3EE}" destId="{37C0F610-236E-4B05-90EE-F4AC035B2AA2}" srcOrd="0" destOrd="0" presId="urn:microsoft.com/office/officeart/2005/8/layout/arrow2"/>
    <dgm:cxn modelId="{C0B221AF-3979-4043-A567-686343CBB5EF}" type="presParOf" srcId="{CBF22E70-EFF5-4CA2-A5BA-83E51FDEE3EE}" destId="{6B9D1772-EEB6-45F1-BDE0-EBBD1C9D89F4}" srcOrd="1" destOrd="0" presId="urn:microsoft.com/office/officeart/2005/8/layout/arrow2"/>
    <dgm:cxn modelId="{CA95B286-A160-4C2A-8F7F-193DE7B3DA28}" type="presParOf" srcId="{6B9D1772-EEB6-45F1-BDE0-EBBD1C9D89F4}" destId="{B971106D-F79C-4FAD-BD3A-4BCCA5B45624}" srcOrd="0" destOrd="0" presId="urn:microsoft.com/office/officeart/2005/8/layout/arrow2"/>
    <dgm:cxn modelId="{49A3585B-C0C3-4E51-8037-F6C1D7A559B6}" type="presParOf" srcId="{6B9D1772-EEB6-45F1-BDE0-EBBD1C9D89F4}" destId="{E9EF3475-2FFE-4521-9B1F-25EA15D31533}" srcOrd="1" destOrd="0" presId="urn:microsoft.com/office/officeart/2005/8/layout/arrow2"/>
    <dgm:cxn modelId="{6B498F7B-3989-42AC-9B39-59E360CFCA43}" type="presParOf" srcId="{6B9D1772-EEB6-45F1-BDE0-EBBD1C9D89F4}" destId="{53CD361C-4B33-4A60-AAB8-3438A6D0D819}" srcOrd="2" destOrd="0" presId="urn:microsoft.com/office/officeart/2005/8/layout/arrow2"/>
    <dgm:cxn modelId="{4FC70341-9CFA-4F81-B570-DB1C640E1666}" type="presParOf" srcId="{6B9D1772-EEB6-45F1-BDE0-EBBD1C9D89F4}" destId="{4B9E0277-D083-4D00-B902-10AADCCA1A87}" srcOrd="3" destOrd="0" presId="urn:microsoft.com/office/officeart/2005/8/layout/arrow2"/>
    <dgm:cxn modelId="{47D6D448-EBDD-4CCD-AF31-E29336295C19}" type="presParOf" srcId="{6B9D1772-EEB6-45F1-BDE0-EBBD1C9D89F4}" destId="{324C5A00-DCBF-4C20-8ED1-C57AF0C07068}" srcOrd="4" destOrd="0" presId="urn:microsoft.com/office/officeart/2005/8/layout/arrow2"/>
    <dgm:cxn modelId="{E34B4DCF-2B6E-412F-856B-B9ED3FB8415F}" type="presParOf" srcId="{6B9D1772-EEB6-45F1-BDE0-EBBD1C9D89F4}" destId="{DD857B6E-E510-4641-8090-F022319ABFA7}" srcOrd="5" destOrd="0" presId="urn:microsoft.com/office/officeart/2005/8/layout/arrow2"/>
    <dgm:cxn modelId="{5DC6B899-3CC1-40A9-80D9-DFA1FCD9131E}" type="presParOf" srcId="{6B9D1772-EEB6-45F1-BDE0-EBBD1C9D89F4}" destId="{CBC35DAA-652E-4ADF-8CD0-543ABFE65BA9}" srcOrd="6" destOrd="0" presId="urn:microsoft.com/office/officeart/2005/8/layout/arrow2"/>
    <dgm:cxn modelId="{553F291D-CA8F-4AFB-A50C-8989C1688CEF}" type="presParOf" srcId="{6B9D1772-EEB6-45F1-BDE0-EBBD1C9D89F4}" destId="{7A68B8FA-5405-4DDE-9098-5426C3207CBA}" srcOrd="7" destOrd="0" presId="urn:microsoft.com/office/officeart/2005/8/layout/arrow2"/>
    <dgm:cxn modelId="{013CF177-5000-4F1F-A688-DF04A80718A9}" type="presParOf" srcId="{6B9D1772-EEB6-45F1-BDE0-EBBD1C9D89F4}" destId="{E785E88A-63D2-4301-B5F6-798DFE3B53FD}" srcOrd="8" destOrd="0" presId="urn:microsoft.com/office/officeart/2005/8/layout/arrow2"/>
    <dgm:cxn modelId="{8579FA8B-5728-472B-8644-3CA0681B6D45}" type="presParOf" srcId="{6B9D1772-EEB6-45F1-BDE0-EBBD1C9D89F4}" destId="{A8A834D1-17BE-43D8-B929-E99991F4F4C2}"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9A6144-AC8E-48E4-A425-1E68440DD679}"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s-CO"/>
        </a:p>
      </dgm:t>
    </dgm:pt>
    <dgm:pt modelId="{76D65397-B51E-461F-9211-BE53CA48B7EB}">
      <dgm:prSet phldrT="[Texto]"/>
      <dgm:spPr/>
      <dgm:t>
        <a:bodyPr/>
        <a:lstStyle/>
        <a:p>
          <a:r>
            <a:rPr lang="es-CO" dirty="0" smtClean="0"/>
            <a:t>(5)</a:t>
          </a:r>
        </a:p>
        <a:p>
          <a:r>
            <a:rPr lang="es-CO" dirty="0" smtClean="0"/>
            <a:t>Liderazgo</a:t>
          </a:r>
          <a:endParaRPr lang="es-CO" dirty="0"/>
        </a:p>
      </dgm:t>
    </dgm:pt>
    <dgm:pt modelId="{443FB4C9-0A72-4E8B-B9F9-490A19C6163F}" type="parTrans" cxnId="{9508E504-F2A2-4C1E-BE56-CA4839723F6F}">
      <dgm:prSet/>
      <dgm:spPr/>
      <dgm:t>
        <a:bodyPr/>
        <a:lstStyle/>
        <a:p>
          <a:endParaRPr lang="es-CO"/>
        </a:p>
      </dgm:t>
    </dgm:pt>
    <dgm:pt modelId="{26D1DA1E-E33A-474D-9799-14E008384751}" type="sibTrans" cxnId="{9508E504-F2A2-4C1E-BE56-CA4839723F6F}">
      <dgm:prSet/>
      <dgm:spPr/>
      <dgm:t>
        <a:bodyPr/>
        <a:lstStyle/>
        <a:p>
          <a:endParaRPr lang="es-CO"/>
        </a:p>
      </dgm:t>
    </dgm:pt>
    <dgm:pt modelId="{CBFE85F0-2209-4F8A-B776-9B81DBA3B71F}">
      <dgm:prSet phldrT="[Texto]"/>
      <dgm:spPr/>
      <dgm:t>
        <a:bodyPr/>
        <a:lstStyle/>
        <a:p>
          <a:r>
            <a:rPr lang="es-CO" dirty="0" smtClean="0"/>
            <a:t>(7)Apoyo</a:t>
          </a:r>
        </a:p>
        <a:p>
          <a:r>
            <a:rPr lang="es-CO" dirty="0" smtClean="0"/>
            <a:t>(8)Operación</a:t>
          </a:r>
          <a:endParaRPr lang="es-CO" dirty="0"/>
        </a:p>
      </dgm:t>
    </dgm:pt>
    <dgm:pt modelId="{ED236249-5CA7-4E0C-B8CB-D63E9B9F5632}" type="parTrans" cxnId="{9E1D5793-946A-487A-B436-E43517DF58B4}">
      <dgm:prSet/>
      <dgm:spPr/>
      <dgm:t>
        <a:bodyPr/>
        <a:lstStyle/>
        <a:p>
          <a:endParaRPr lang="es-CO"/>
        </a:p>
      </dgm:t>
    </dgm:pt>
    <dgm:pt modelId="{14E7B925-06C1-4303-B13A-C79BF6008E6C}" type="sibTrans" cxnId="{9E1D5793-946A-487A-B436-E43517DF58B4}">
      <dgm:prSet/>
      <dgm:spPr/>
      <dgm:t>
        <a:bodyPr/>
        <a:lstStyle/>
        <a:p>
          <a:endParaRPr lang="es-CO"/>
        </a:p>
      </dgm:t>
    </dgm:pt>
    <dgm:pt modelId="{ADD66F32-5292-48A0-8EFA-9AC53144762D}">
      <dgm:prSet phldrT="[Texto]"/>
      <dgm:spPr/>
      <dgm:t>
        <a:bodyPr/>
        <a:lstStyle/>
        <a:p>
          <a:r>
            <a:rPr lang="es-CO" dirty="0" smtClean="0"/>
            <a:t>(9) Evaluación de desempeño</a:t>
          </a:r>
          <a:endParaRPr lang="es-CO" dirty="0"/>
        </a:p>
      </dgm:t>
    </dgm:pt>
    <dgm:pt modelId="{E293F9A8-B43B-440C-A3E5-CC08BAC73194}" type="parTrans" cxnId="{EBFACFEB-52B8-4DF1-BDF1-0D6297DC471E}">
      <dgm:prSet/>
      <dgm:spPr/>
      <dgm:t>
        <a:bodyPr/>
        <a:lstStyle/>
        <a:p>
          <a:endParaRPr lang="es-CO"/>
        </a:p>
      </dgm:t>
    </dgm:pt>
    <dgm:pt modelId="{63F43013-18BE-448A-9B3F-C48F990E6E73}" type="sibTrans" cxnId="{EBFACFEB-52B8-4DF1-BDF1-0D6297DC471E}">
      <dgm:prSet/>
      <dgm:spPr/>
      <dgm:t>
        <a:bodyPr/>
        <a:lstStyle/>
        <a:p>
          <a:endParaRPr lang="es-CO"/>
        </a:p>
      </dgm:t>
    </dgm:pt>
    <dgm:pt modelId="{DBC44961-2D31-47AC-8FEA-908C185B2026}">
      <dgm:prSet phldrT="[Texto]"/>
      <dgm:spPr/>
      <dgm:t>
        <a:bodyPr/>
        <a:lstStyle/>
        <a:p>
          <a:r>
            <a:rPr lang="es-CO" dirty="0" smtClean="0"/>
            <a:t>(10) </a:t>
          </a:r>
        </a:p>
        <a:p>
          <a:r>
            <a:rPr lang="es-CO" dirty="0" smtClean="0"/>
            <a:t>Mejora</a:t>
          </a:r>
          <a:endParaRPr lang="es-CO" dirty="0"/>
        </a:p>
      </dgm:t>
    </dgm:pt>
    <dgm:pt modelId="{07213790-DE51-4504-8564-56F1ECF5925E}" type="parTrans" cxnId="{B0738AD1-E08B-4DF8-B7C6-4223F397EA53}">
      <dgm:prSet/>
      <dgm:spPr/>
      <dgm:t>
        <a:bodyPr/>
        <a:lstStyle/>
        <a:p>
          <a:endParaRPr lang="es-CO"/>
        </a:p>
      </dgm:t>
    </dgm:pt>
    <dgm:pt modelId="{CEC7B201-9674-4BF3-93A7-1FA8F8FB2A74}" type="sibTrans" cxnId="{B0738AD1-E08B-4DF8-B7C6-4223F397EA53}">
      <dgm:prSet/>
      <dgm:spPr/>
      <dgm:t>
        <a:bodyPr/>
        <a:lstStyle/>
        <a:p>
          <a:endParaRPr lang="es-CO"/>
        </a:p>
      </dgm:t>
    </dgm:pt>
    <dgm:pt modelId="{3D4D9E2B-0BAF-4A62-85B9-53D5CA3D396D}">
      <dgm:prSet phldrT="[Texto]"/>
      <dgm:spPr/>
      <dgm:t>
        <a:bodyPr/>
        <a:lstStyle/>
        <a:p>
          <a:r>
            <a:rPr lang="es-CO" dirty="0" smtClean="0"/>
            <a:t>(6)</a:t>
          </a:r>
        </a:p>
        <a:p>
          <a:r>
            <a:rPr lang="es-CO" dirty="0" smtClean="0"/>
            <a:t>Planificación</a:t>
          </a:r>
          <a:endParaRPr lang="es-CO" dirty="0"/>
        </a:p>
      </dgm:t>
    </dgm:pt>
    <dgm:pt modelId="{CE8C246A-F05B-4CDB-9533-F7647A19D758}" type="parTrans" cxnId="{0850AAA7-B5BE-478C-9DC3-2E04243C8B75}">
      <dgm:prSet/>
      <dgm:spPr/>
      <dgm:t>
        <a:bodyPr/>
        <a:lstStyle/>
        <a:p>
          <a:endParaRPr lang="es-CO"/>
        </a:p>
      </dgm:t>
    </dgm:pt>
    <dgm:pt modelId="{40D80244-AC6F-4286-A57C-E13B5CEA8A97}" type="sibTrans" cxnId="{0850AAA7-B5BE-478C-9DC3-2E04243C8B75}">
      <dgm:prSet/>
      <dgm:spPr/>
      <dgm:t>
        <a:bodyPr/>
        <a:lstStyle/>
        <a:p>
          <a:endParaRPr lang="es-CO"/>
        </a:p>
      </dgm:t>
    </dgm:pt>
    <dgm:pt modelId="{1ED6EBFA-B0AB-4DF0-B864-83F62CFF63BC}" type="pres">
      <dgm:prSet presAssocID="{5F9A6144-AC8E-48E4-A425-1E68440DD679}" presName="cycle" presStyleCnt="0">
        <dgm:presLayoutVars>
          <dgm:chMax val="1"/>
          <dgm:dir/>
          <dgm:animLvl val="ctr"/>
          <dgm:resizeHandles val="exact"/>
        </dgm:presLayoutVars>
      </dgm:prSet>
      <dgm:spPr/>
      <dgm:t>
        <a:bodyPr/>
        <a:lstStyle/>
        <a:p>
          <a:endParaRPr lang="es-CO"/>
        </a:p>
      </dgm:t>
    </dgm:pt>
    <dgm:pt modelId="{20736865-F19A-4801-813B-B4574D904B0F}" type="pres">
      <dgm:prSet presAssocID="{76D65397-B51E-461F-9211-BE53CA48B7EB}" presName="centerShape" presStyleLbl="node0" presStyleIdx="0" presStyleCnt="1"/>
      <dgm:spPr/>
      <dgm:t>
        <a:bodyPr/>
        <a:lstStyle/>
        <a:p>
          <a:endParaRPr lang="es-CO"/>
        </a:p>
      </dgm:t>
    </dgm:pt>
    <dgm:pt modelId="{D60C7343-D1D9-4161-A768-49E6584BDCB6}" type="pres">
      <dgm:prSet presAssocID="{ED236249-5CA7-4E0C-B8CB-D63E9B9F5632}" presName="Name9" presStyleLbl="parChTrans1D2" presStyleIdx="0" presStyleCnt="4"/>
      <dgm:spPr/>
      <dgm:t>
        <a:bodyPr/>
        <a:lstStyle/>
        <a:p>
          <a:endParaRPr lang="es-CO"/>
        </a:p>
      </dgm:t>
    </dgm:pt>
    <dgm:pt modelId="{6ABB5E2E-A278-4B1D-BE64-99E0554CCC93}" type="pres">
      <dgm:prSet presAssocID="{ED236249-5CA7-4E0C-B8CB-D63E9B9F5632}" presName="connTx" presStyleLbl="parChTrans1D2" presStyleIdx="0" presStyleCnt="4"/>
      <dgm:spPr/>
      <dgm:t>
        <a:bodyPr/>
        <a:lstStyle/>
        <a:p>
          <a:endParaRPr lang="es-CO"/>
        </a:p>
      </dgm:t>
    </dgm:pt>
    <dgm:pt modelId="{C516FAB3-7BBD-4C7D-9A36-483B292E3A0B}" type="pres">
      <dgm:prSet presAssocID="{CBFE85F0-2209-4F8A-B776-9B81DBA3B71F}" presName="node" presStyleLbl="node1" presStyleIdx="0" presStyleCnt="4">
        <dgm:presLayoutVars>
          <dgm:bulletEnabled val="1"/>
        </dgm:presLayoutVars>
      </dgm:prSet>
      <dgm:spPr/>
      <dgm:t>
        <a:bodyPr/>
        <a:lstStyle/>
        <a:p>
          <a:endParaRPr lang="es-CO"/>
        </a:p>
      </dgm:t>
    </dgm:pt>
    <dgm:pt modelId="{7A7A7319-10E5-4DF2-9A82-7881935086C8}" type="pres">
      <dgm:prSet presAssocID="{E293F9A8-B43B-440C-A3E5-CC08BAC73194}" presName="Name9" presStyleLbl="parChTrans1D2" presStyleIdx="1" presStyleCnt="4"/>
      <dgm:spPr/>
      <dgm:t>
        <a:bodyPr/>
        <a:lstStyle/>
        <a:p>
          <a:endParaRPr lang="es-CO"/>
        </a:p>
      </dgm:t>
    </dgm:pt>
    <dgm:pt modelId="{1C289C4C-4A41-48FB-90F7-FDC67E446975}" type="pres">
      <dgm:prSet presAssocID="{E293F9A8-B43B-440C-A3E5-CC08BAC73194}" presName="connTx" presStyleLbl="parChTrans1D2" presStyleIdx="1" presStyleCnt="4"/>
      <dgm:spPr/>
      <dgm:t>
        <a:bodyPr/>
        <a:lstStyle/>
        <a:p>
          <a:endParaRPr lang="es-CO"/>
        </a:p>
      </dgm:t>
    </dgm:pt>
    <dgm:pt modelId="{A6A63941-FAB3-49D8-8EC9-F904C401F0D4}" type="pres">
      <dgm:prSet presAssocID="{ADD66F32-5292-48A0-8EFA-9AC53144762D}" presName="node" presStyleLbl="node1" presStyleIdx="1" presStyleCnt="4">
        <dgm:presLayoutVars>
          <dgm:bulletEnabled val="1"/>
        </dgm:presLayoutVars>
      </dgm:prSet>
      <dgm:spPr/>
      <dgm:t>
        <a:bodyPr/>
        <a:lstStyle/>
        <a:p>
          <a:endParaRPr lang="es-CO"/>
        </a:p>
      </dgm:t>
    </dgm:pt>
    <dgm:pt modelId="{D0132F68-115B-404C-8C89-3EEABD9971C1}" type="pres">
      <dgm:prSet presAssocID="{07213790-DE51-4504-8564-56F1ECF5925E}" presName="Name9" presStyleLbl="parChTrans1D2" presStyleIdx="2" presStyleCnt="4"/>
      <dgm:spPr/>
      <dgm:t>
        <a:bodyPr/>
        <a:lstStyle/>
        <a:p>
          <a:endParaRPr lang="es-CO"/>
        </a:p>
      </dgm:t>
    </dgm:pt>
    <dgm:pt modelId="{1C666977-7F54-4D7B-B65F-C4784F0778E1}" type="pres">
      <dgm:prSet presAssocID="{07213790-DE51-4504-8564-56F1ECF5925E}" presName="connTx" presStyleLbl="parChTrans1D2" presStyleIdx="2" presStyleCnt="4"/>
      <dgm:spPr/>
      <dgm:t>
        <a:bodyPr/>
        <a:lstStyle/>
        <a:p>
          <a:endParaRPr lang="es-CO"/>
        </a:p>
      </dgm:t>
    </dgm:pt>
    <dgm:pt modelId="{F7EFD595-FDB1-4095-9A94-06981EFBAA7C}" type="pres">
      <dgm:prSet presAssocID="{DBC44961-2D31-47AC-8FEA-908C185B2026}" presName="node" presStyleLbl="node1" presStyleIdx="2" presStyleCnt="4">
        <dgm:presLayoutVars>
          <dgm:bulletEnabled val="1"/>
        </dgm:presLayoutVars>
      </dgm:prSet>
      <dgm:spPr/>
      <dgm:t>
        <a:bodyPr/>
        <a:lstStyle/>
        <a:p>
          <a:endParaRPr lang="es-CO"/>
        </a:p>
      </dgm:t>
    </dgm:pt>
    <dgm:pt modelId="{02290B2E-34E6-4E9C-9759-F745DE8C9B19}" type="pres">
      <dgm:prSet presAssocID="{CE8C246A-F05B-4CDB-9533-F7647A19D758}" presName="Name9" presStyleLbl="parChTrans1D2" presStyleIdx="3" presStyleCnt="4"/>
      <dgm:spPr/>
      <dgm:t>
        <a:bodyPr/>
        <a:lstStyle/>
        <a:p>
          <a:endParaRPr lang="es-CO"/>
        </a:p>
      </dgm:t>
    </dgm:pt>
    <dgm:pt modelId="{222998C3-BB93-433A-A6B5-0637DCBF8DFC}" type="pres">
      <dgm:prSet presAssocID="{CE8C246A-F05B-4CDB-9533-F7647A19D758}" presName="connTx" presStyleLbl="parChTrans1D2" presStyleIdx="3" presStyleCnt="4"/>
      <dgm:spPr/>
      <dgm:t>
        <a:bodyPr/>
        <a:lstStyle/>
        <a:p>
          <a:endParaRPr lang="es-CO"/>
        </a:p>
      </dgm:t>
    </dgm:pt>
    <dgm:pt modelId="{852C3EF5-62B6-492F-89EE-617C3648AEA5}" type="pres">
      <dgm:prSet presAssocID="{3D4D9E2B-0BAF-4A62-85B9-53D5CA3D396D}" presName="node" presStyleLbl="node1" presStyleIdx="3" presStyleCnt="4">
        <dgm:presLayoutVars>
          <dgm:bulletEnabled val="1"/>
        </dgm:presLayoutVars>
      </dgm:prSet>
      <dgm:spPr/>
      <dgm:t>
        <a:bodyPr/>
        <a:lstStyle/>
        <a:p>
          <a:endParaRPr lang="es-CO"/>
        </a:p>
      </dgm:t>
    </dgm:pt>
  </dgm:ptLst>
  <dgm:cxnLst>
    <dgm:cxn modelId="{6AC02CD3-EC32-47D4-995D-C077CB4A9755}" type="presOf" srcId="{E293F9A8-B43B-440C-A3E5-CC08BAC73194}" destId="{7A7A7319-10E5-4DF2-9A82-7881935086C8}" srcOrd="0" destOrd="0" presId="urn:microsoft.com/office/officeart/2005/8/layout/radial1"/>
    <dgm:cxn modelId="{FFBB2B2F-276A-43AB-B556-DACF58398EB5}" type="presOf" srcId="{3D4D9E2B-0BAF-4A62-85B9-53D5CA3D396D}" destId="{852C3EF5-62B6-492F-89EE-617C3648AEA5}" srcOrd="0" destOrd="0" presId="urn:microsoft.com/office/officeart/2005/8/layout/radial1"/>
    <dgm:cxn modelId="{3F7C63A8-AE6D-47DD-A13F-C8756E33D76C}" type="presOf" srcId="{CE8C246A-F05B-4CDB-9533-F7647A19D758}" destId="{222998C3-BB93-433A-A6B5-0637DCBF8DFC}" srcOrd="1" destOrd="0" presId="urn:microsoft.com/office/officeart/2005/8/layout/radial1"/>
    <dgm:cxn modelId="{DCF491DE-9360-43D4-A11D-2C768827843A}" type="presOf" srcId="{07213790-DE51-4504-8564-56F1ECF5925E}" destId="{D0132F68-115B-404C-8C89-3EEABD9971C1}" srcOrd="0" destOrd="0" presId="urn:microsoft.com/office/officeart/2005/8/layout/radial1"/>
    <dgm:cxn modelId="{789B5CE8-05E2-4F42-9D88-372BB2BF7356}" type="presOf" srcId="{07213790-DE51-4504-8564-56F1ECF5925E}" destId="{1C666977-7F54-4D7B-B65F-C4784F0778E1}" srcOrd="1" destOrd="0" presId="urn:microsoft.com/office/officeart/2005/8/layout/radial1"/>
    <dgm:cxn modelId="{28FC1406-5A31-4E78-89FC-C404C726371A}" type="presOf" srcId="{CE8C246A-F05B-4CDB-9533-F7647A19D758}" destId="{02290B2E-34E6-4E9C-9759-F745DE8C9B19}" srcOrd="0" destOrd="0" presId="urn:microsoft.com/office/officeart/2005/8/layout/radial1"/>
    <dgm:cxn modelId="{EBFACFEB-52B8-4DF1-BDF1-0D6297DC471E}" srcId="{76D65397-B51E-461F-9211-BE53CA48B7EB}" destId="{ADD66F32-5292-48A0-8EFA-9AC53144762D}" srcOrd="1" destOrd="0" parTransId="{E293F9A8-B43B-440C-A3E5-CC08BAC73194}" sibTransId="{63F43013-18BE-448A-9B3F-C48F990E6E73}"/>
    <dgm:cxn modelId="{B0738AD1-E08B-4DF8-B7C6-4223F397EA53}" srcId="{76D65397-B51E-461F-9211-BE53CA48B7EB}" destId="{DBC44961-2D31-47AC-8FEA-908C185B2026}" srcOrd="2" destOrd="0" parTransId="{07213790-DE51-4504-8564-56F1ECF5925E}" sibTransId="{CEC7B201-9674-4BF3-93A7-1FA8F8FB2A74}"/>
    <dgm:cxn modelId="{59A47DEE-AD78-4FB7-A35A-6841C106A44E}" type="presOf" srcId="{E293F9A8-B43B-440C-A3E5-CC08BAC73194}" destId="{1C289C4C-4A41-48FB-90F7-FDC67E446975}" srcOrd="1" destOrd="0" presId="urn:microsoft.com/office/officeart/2005/8/layout/radial1"/>
    <dgm:cxn modelId="{9508E504-F2A2-4C1E-BE56-CA4839723F6F}" srcId="{5F9A6144-AC8E-48E4-A425-1E68440DD679}" destId="{76D65397-B51E-461F-9211-BE53CA48B7EB}" srcOrd="0" destOrd="0" parTransId="{443FB4C9-0A72-4E8B-B9F9-490A19C6163F}" sibTransId="{26D1DA1E-E33A-474D-9799-14E008384751}"/>
    <dgm:cxn modelId="{CF424F98-AAC5-43A8-A0DC-E855E38BE120}" type="presOf" srcId="{5F9A6144-AC8E-48E4-A425-1E68440DD679}" destId="{1ED6EBFA-B0AB-4DF0-B864-83F62CFF63BC}" srcOrd="0" destOrd="0" presId="urn:microsoft.com/office/officeart/2005/8/layout/radial1"/>
    <dgm:cxn modelId="{A2BA02EB-5BE8-40E1-B3E2-120E03BA4099}" type="presOf" srcId="{DBC44961-2D31-47AC-8FEA-908C185B2026}" destId="{F7EFD595-FDB1-4095-9A94-06981EFBAA7C}" srcOrd="0" destOrd="0" presId="urn:microsoft.com/office/officeart/2005/8/layout/radial1"/>
    <dgm:cxn modelId="{9E1D5793-946A-487A-B436-E43517DF58B4}" srcId="{76D65397-B51E-461F-9211-BE53CA48B7EB}" destId="{CBFE85F0-2209-4F8A-B776-9B81DBA3B71F}" srcOrd="0" destOrd="0" parTransId="{ED236249-5CA7-4E0C-B8CB-D63E9B9F5632}" sibTransId="{14E7B925-06C1-4303-B13A-C79BF6008E6C}"/>
    <dgm:cxn modelId="{5F33126D-452E-47DD-91FF-60F2C65108D0}" type="presOf" srcId="{76D65397-B51E-461F-9211-BE53CA48B7EB}" destId="{20736865-F19A-4801-813B-B4574D904B0F}" srcOrd="0" destOrd="0" presId="urn:microsoft.com/office/officeart/2005/8/layout/radial1"/>
    <dgm:cxn modelId="{4E00AC38-398F-4A22-8FC3-E48B3E46DFD1}" type="presOf" srcId="{ED236249-5CA7-4E0C-B8CB-D63E9B9F5632}" destId="{6ABB5E2E-A278-4B1D-BE64-99E0554CCC93}" srcOrd="1" destOrd="0" presId="urn:microsoft.com/office/officeart/2005/8/layout/radial1"/>
    <dgm:cxn modelId="{2C4285DB-DACC-45E5-B44D-6F464D6C6564}" type="presOf" srcId="{ADD66F32-5292-48A0-8EFA-9AC53144762D}" destId="{A6A63941-FAB3-49D8-8EC9-F904C401F0D4}" srcOrd="0" destOrd="0" presId="urn:microsoft.com/office/officeart/2005/8/layout/radial1"/>
    <dgm:cxn modelId="{A1B253DD-0612-4CA0-A915-96E49823A138}" type="presOf" srcId="{CBFE85F0-2209-4F8A-B776-9B81DBA3B71F}" destId="{C516FAB3-7BBD-4C7D-9A36-483B292E3A0B}" srcOrd="0" destOrd="0" presId="urn:microsoft.com/office/officeart/2005/8/layout/radial1"/>
    <dgm:cxn modelId="{0850AAA7-B5BE-478C-9DC3-2E04243C8B75}" srcId="{76D65397-B51E-461F-9211-BE53CA48B7EB}" destId="{3D4D9E2B-0BAF-4A62-85B9-53D5CA3D396D}" srcOrd="3" destOrd="0" parTransId="{CE8C246A-F05B-4CDB-9533-F7647A19D758}" sibTransId="{40D80244-AC6F-4286-A57C-E13B5CEA8A97}"/>
    <dgm:cxn modelId="{5ACFA6DD-E785-4B29-99CD-FEA0FC810205}" type="presOf" srcId="{ED236249-5CA7-4E0C-B8CB-D63E9B9F5632}" destId="{D60C7343-D1D9-4161-A768-49E6584BDCB6}" srcOrd="0" destOrd="0" presId="urn:microsoft.com/office/officeart/2005/8/layout/radial1"/>
    <dgm:cxn modelId="{09143CDD-138C-4695-B996-22EC9D30B47A}" type="presParOf" srcId="{1ED6EBFA-B0AB-4DF0-B864-83F62CFF63BC}" destId="{20736865-F19A-4801-813B-B4574D904B0F}" srcOrd="0" destOrd="0" presId="urn:microsoft.com/office/officeart/2005/8/layout/radial1"/>
    <dgm:cxn modelId="{F146F3BC-F715-4758-B983-4681B0935157}" type="presParOf" srcId="{1ED6EBFA-B0AB-4DF0-B864-83F62CFF63BC}" destId="{D60C7343-D1D9-4161-A768-49E6584BDCB6}" srcOrd="1" destOrd="0" presId="urn:microsoft.com/office/officeart/2005/8/layout/radial1"/>
    <dgm:cxn modelId="{D646E3A3-DF2F-4E39-BED0-42CE8B8F34D3}" type="presParOf" srcId="{D60C7343-D1D9-4161-A768-49E6584BDCB6}" destId="{6ABB5E2E-A278-4B1D-BE64-99E0554CCC93}" srcOrd="0" destOrd="0" presId="urn:microsoft.com/office/officeart/2005/8/layout/radial1"/>
    <dgm:cxn modelId="{2EE2A4DE-C5D7-442E-BCAE-854B05362B2A}" type="presParOf" srcId="{1ED6EBFA-B0AB-4DF0-B864-83F62CFF63BC}" destId="{C516FAB3-7BBD-4C7D-9A36-483B292E3A0B}" srcOrd="2" destOrd="0" presId="urn:microsoft.com/office/officeart/2005/8/layout/radial1"/>
    <dgm:cxn modelId="{3730CA70-A751-4725-A83B-48BBB46DF18A}" type="presParOf" srcId="{1ED6EBFA-B0AB-4DF0-B864-83F62CFF63BC}" destId="{7A7A7319-10E5-4DF2-9A82-7881935086C8}" srcOrd="3" destOrd="0" presId="urn:microsoft.com/office/officeart/2005/8/layout/radial1"/>
    <dgm:cxn modelId="{2553782D-8A32-4838-9486-A92AFED6DC90}" type="presParOf" srcId="{7A7A7319-10E5-4DF2-9A82-7881935086C8}" destId="{1C289C4C-4A41-48FB-90F7-FDC67E446975}" srcOrd="0" destOrd="0" presId="urn:microsoft.com/office/officeart/2005/8/layout/radial1"/>
    <dgm:cxn modelId="{90B56050-BE5C-46FF-9581-4C137D25E255}" type="presParOf" srcId="{1ED6EBFA-B0AB-4DF0-B864-83F62CFF63BC}" destId="{A6A63941-FAB3-49D8-8EC9-F904C401F0D4}" srcOrd="4" destOrd="0" presId="urn:microsoft.com/office/officeart/2005/8/layout/radial1"/>
    <dgm:cxn modelId="{59B2DDDD-EFA6-4E8A-9DB4-5A457F1C8B87}" type="presParOf" srcId="{1ED6EBFA-B0AB-4DF0-B864-83F62CFF63BC}" destId="{D0132F68-115B-404C-8C89-3EEABD9971C1}" srcOrd="5" destOrd="0" presId="urn:microsoft.com/office/officeart/2005/8/layout/radial1"/>
    <dgm:cxn modelId="{7B442A87-B58C-4134-B84B-86A014D8BA60}" type="presParOf" srcId="{D0132F68-115B-404C-8C89-3EEABD9971C1}" destId="{1C666977-7F54-4D7B-B65F-C4784F0778E1}" srcOrd="0" destOrd="0" presId="urn:microsoft.com/office/officeart/2005/8/layout/radial1"/>
    <dgm:cxn modelId="{EE352C97-B3D2-4871-9D47-E1740319A1DD}" type="presParOf" srcId="{1ED6EBFA-B0AB-4DF0-B864-83F62CFF63BC}" destId="{F7EFD595-FDB1-4095-9A94-06981EFBAA7C}" srcOrd="6" destOrd="0" presId="urn:microsoft.com/office/officeart/2005/8/layout/radial1"/>
    <dgm:cxn modelId="{527CF2CB-490F-4711-844B-4715494044E7}" type="presParOf" srcId="{1ED6EBFA-B0AB-4DF0-B864-83F62CFF63BC}" destId="{02290B2E-34E6-4E9C-9759-F745DE8C9B19}" srcOrd="7" destOrd="0" presId="urn:microsoft.com/office/officeart/2005/8/layout/radial1"/>
    <dgm:cxn modelId="{8755513D-205B-4AFE-9AA6-B9C10B4B19B9}" type="presParOf" srcId="{02290B2E-34E6-4E9C-9759-F745DE8C9B19}" destId="{222998C3-BB93-433A-A6B5-0637DCBF8DFC}" srcOrd="0" destOrd="0" presId="urn:microsoft.com/office/officeart/2005/8/layout/radial1"/>
    <dgm:cxn modelId="{DECB0207-6AF1-4B06-A332-6367B9BCE29E}" type="presParOf" srcId="{1ED6EBFA-B0AB-4DF0-B864-83F62CFF63BC}" destId="{852C3EF5-62B6-492F-89EE-617C3648AEA5}"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098F1D-64C4-4860-9CF7-D3802BCBB6D4}" type="doc">
      <dgm:prSet loTypeId="urn:microsoft.com/office/officeart/2005/8/layout/cycle8" loCatId="cycle" qsTypeId="urn:microsoft.com/office/officeart/2005/8/quickstyle/simple1" qsCatId="simple" csTypeId="urn:microsoft.com/office/officeart/2005/8/colors/accent1_2" csCatId="accent1" phldr="1"/>
      <dgm:spPr/>
    </dgm:pt>
    <dgm:pt modelId="{509864F9-6A67-49D5-83A7-F0EB14301466}">
      <dgm:prSet phldrT="[Texto]"/>
      <dgm:spPr>
        <a:solidFill>
          <a:schemeClr val="accent2"/>
        </a:solidFill>
      </dgm:spPr>
      <dgm:t>
        <a:bodyPr/>
        <a:lstStyle/>
        <a:p>
          <a:r>
            <a:rPr lang="es-CO" dirty="0" smtClean="0"/>
            <a:t>6. Planificación</a:t>
          </a:r>
          <a:endParaRPr lang="es-CO" dirty="0"/>
        </a:p>
      </dgm:t>
    </dgm:pt>
    <dgm:pt modelId="{A99D0686-32A4-4AAB-8A30-EA11D6EC427C}" type="parTrans" cxnId="{8366A917-8A8D-451F-A73D-0FE2A3C93E1A}">
      <dgm:prSet/>
      <dgm:spPr/>
      <dgm:t>
        <a:bodyPr/>
        <a:lstStyle/>
        <a:p>
          <a:endParaRPr lang="es-CO"/>
        </a:p>
      </dgm:t>
    </dgm:pt>
    <dgm:pt modelId="{9CB77638-2FFF-48D3-B704-381B3BDA8959}" type="sibTrans" cxnId="{8366A917-8A8D-451F-A73D-0FE2A3C93E1A}">
      <dgm:prSet/>
      <dgm:spPr/>
      <dgm:t>
        <a:bodyPr/>
        <a:lstStyle/>
        <a:p>
          <a:endParaRPr lang="es-CO"/>
        </a:p>
      </dgm:t>
    </dgm:pt>
    <dgm:pt modelId="{08854EBB-A0E2-43C9-9B48-9924B2C622D3}">
      <dgm:prSet phldrT="[Texto]"/>
      <dgm:spPr>
        <a:solidFill>
          <a:schemeClr val="accent2"/>
        </a:solidFill>
      </dgm:spPr>
      <dgm:t>
        <a:bodyPr/>
        <a:lstStyle/>
        <a:p>
          <a:r>
            <a:rPr lang="es-CO" dirty="0" smtClean="0"/>
            <a:t>5. Liderazgo</a:t>
          </a:r>
          <a:endParaRPr lang="es-CO" dirty="0"/>
        </a:p>
      </dgm:t>
    </dgm:pt>
    <dgm:pt modelId="{05CBD12B-EE26-431B-8548-8CC9A4073CE7}" type="parTrans" cxnId="{8B0B69FC-6085-487B-9A5A-A1E7396A78F5}">
      <dgm:prSet/>
      <dgm:spPr/>
      <dgm:t>
        <a:bodyPr/>
        <a:lstStyle/>
        <a:p>
          <a:endParaRPr lang="es-CO"/>
        </a:p>
      </dgm:t>
    </dgm:pt>
    <dgm:pt modelId="{C44BEA3E-806B-4FEE-8269-C435CA74A7CC}" type="sibTrans" cxnId="{8B0B69FC-6085-487B-9A5A-A1E7396A78F5}">
      <dgm:prSet/>
      <dgm:spPr/>
      <dgm:t>
        <a:bodyPr/>
        <a:lstStyle/>
        <a:p>
          <a:endParaRPr lang="es-CO"/>
        </a:p>
      </dgm:t>
    </dgm:pt>
    <dgm:pt modelId="{4A2BC4DB-8EC4-443B-BE15-058234ACBF19}">
      <dgm:prSet/>
      <dgm:spPr>
        <a:solidFill>
          <a:schemeClr val="accent2"/>
        </a:solidFill>
      </dgm:spPr>
      <dgm:t>
        <a:bodyPr/>
        <a:lstStyle/>
        <a:p>
          <a:r>
            <a:rPr lang="es-CO" dirty="0" smtClean="0"/>
            <a:t>9. Evaluación del Desempeño</a:t>
          </a:r>
          <a:endParaRPr lang="es-CO" dirty="0"/>
        </a:p>
      </dgm:t>
    </dgm:pt>
    <dgm:pt modelId="{E419E980-5010-49C4-9B11-120447AB793D}" type="parTrans" cxnId="{329E98BD-C7D7-41D0-93B5-B47265176217}">
      <dgm:prSet/>
      <dgm:spPr/>
      <dgm:t>
        <a:bodyPr/>
        <a:lstStyle/>
        <a:p>
          <a:endParaRPr lang="es-CO"/>
        </a:p>
      </dgm:t>
    </dgm:pt>
    <dgm:pt modelId="{DB81960A-94A9-4947-A858-53F2E44AFAFA}" type="sibTrans" cxnId="{329E98BD-C7D7-41D0-93B5-B47265176217}">
      <dgm:prSet/>
      <dgm:spPr/>
      <dgm:t>
        <a:bodyPr/>
        <a:lstStyle/>
        <a:p>
          <a:endParaRPr lang="es-CO"/>
        </a:p>
      </dgm:t>
    </dgm:pt>
    <dgm:pt modelId="{FCC32D18-7AF2-431E-9A91-E52086DE1CF8}">
      <dgm:prSet/>
      <dgm:spPr>
        <a:solidFill>
          <a:schemeClr val="accent2"/>
        </a:solidFill>
      </dgm:spPr>
      <dgm:t>
        <a:bodyPr/>
        <a:lstStyle/>
        <a:p>
          <a:r>
            <a:rPr lang="es-CO" dirty="0" smtClean="0"/>
            <a:t>10. Mejora</a:t>
          </a:r>
          <a:endParaRPr lang="es-CO" dirty="0"/>
        </a:p>
      </dgm:t>
    </dgm:pt>
    <dgm:pt modelId="{EFF67A3F-CD60-4D98-A720-9B79CA4CD1D1}" type="parTrans" cxnId="{A3AC31B5-A73D-4A86-96DE-15445DE69DF2}">
      <dgm:prSet/>
      <dgm:spPr/>
      <dgm:t>
        <a:bodyPr/>
        <a:lstStyle/>
        <a:p>
          <a:endParaRPr lang="es-CO"/>
        </a:p>
      </dgm:t>
    </dgm:pt>
    <dgm:pt modelId="{6ACD00D2-8EBD-48C6-870A-1F6F695EEA6C}" type="sibTrans" cxnId="{A3AC31B5-A73D-4A86-96DE-15445DE69DF2}">
      <dgm:prSet/>
      <dgm:spPr/>
      <dgm:t>
        <a:bodyPr/>
        <a:lstStyle/>
        <a:p>
          <a:endParaRPr lang="es-CO"/>
        </a:p>
      </dgm:t>
    </dgm:pt>
    <dgm:pt modelId="{74B15754-CCDE-4B7F-8C0C-D5A713286ECD}">
      <dgm:prSet/>
      <dgm:spPr>
        <a:solidFill>
          <a:schemeClr val="accent2"/>
        </a:solidFill>
      </dgm:spPr>
      <dgm:t>
        <a:bodyPr/>
        <a:lstStyle/>
        <a:p>
          <a:r>
            <a:rPr lang="es-CO" dirty="0" smtClean="0"/>
            <a:t>8. Operación</a:t>
          </a:r>
          <a:endParaRPr lang="es-CO" dirty="0"/>
        </a:p>
      </dgm:t>
    </dgm:pt>
    <dgm:pt modelId="{28F77463-B915-497F-AA1B-91F3B105C3C6}" type="parTrans" cxnId="{D26119DC-17C6-4D6B-BD77-D78AADE7B6C0}">
      <dgm:prSet/>
      <dgm:spPr/>
      <dgm:t>
        <a:bodyPr/>
        <a:lstStyle/>
        <a:p>
          <a:endParaRPr lang="es-CO"/>
        </a:p>
      </dgm:t>
    </dgm:pt>
    <dgm:pt modelId="{E7BDD973-90DB-4AFC-9019-96C5BF9A5346}" type="sibTrans" cxnId="{D26119DC-17C6-4D6B-BD77-D78AADE7B6C0}">
      <dgm:prSet/>
      <dgm:spPr/>
      <dgm:t>
        <a:bodyPr/>
        <a:lstStyle/>
        <a:p>
          <a:endParaRPr lang="es-CO"/>
        </a:p>
      </dgm:t>
    </dgm:pt>
    <dgm:pt modelId="{FAE859CB-E441-4565-B457-7378AAFBA15F}">
      <dgm:prSet/>
      <dgm:spPr>
        <a:solidFill>
          <a:schemeClr val="accent2"/>
        </a:solidFill>
      </dgm:spPr>
      <dgm:t>
        <a:bodyPr/>
        <a:lstStyle/>
        <a:p>
          <a:r>
            <a:rPr lang="es-CO" dirty="0" smtClean="0"/>
            <a:t>7. Soporte</a:t>
          </a:r>
          <a:endParaRPr lang="es-CO" dirty="0"/>
        </a:p>
      </dgm:t>
    </dgm:pt>
    <dgm:pt modelId="{23071257-51AC-47A5-A51E-E6E839288B7B}" type="parTrans" cxnId="{F9C8812B-E6ED-4724-A34E-DB6083B105EA}">
      <dgm:prSet/>
      <dgm:spPr/>
      <dgm:t>
        <a:bodyPr/>
        <a:lstStyle/>
        <a:p>
          <a:endParaRPr lang="es-CO"/>
        </a:p>
      </dgm:t>
    </dgm:pt>
    <dgm:pt modelId="{080B23BD-D015-4024-A257-ED821950981F}" type="sibTrans" cxnId="{F9C8812B-E6ED-4724-A34E-DB6083B105EA}">
      <dgm:prSet/>
      <dgm:spPr/>
      <dgm:t>
        <a:bodyPr/>
        <a:lstStyle/>
        <a:p>
          <a:endParaRPr lang="es-CO"/>
        </a:p>
      </dgm:t>
    </dgm:pt>
    <dgm:pt modelId="{B6B40657-2310-4893-A4A0-88538144A337}" type="pres">
      <dgm:prSet presAssocID="{F8098F1D-64C4-4860-9CF7-D3802BCBB6D4}" presName="compositeShape" presStyleCnt="0">
        <dgm:presLayoutVars>
          <dgm:chMax val="7"/>
          <dgm:dir/>
          <dgm:resizeHandles val="exact"/>
        </dgm:presLayoutVars>
      </dgm:prSet>
      <dgm:spPr/>
    </dgm:pt>
    <dgm:pt modelId="{05A1733E-03BC-4A39-8124-658849EFDA39}" type="pres">
      <dgm:prSet presAssocID="{F8098F1D-64C4-4860-9CF7-D3802BCBB6D4}" presName="wedge1" presStyleLbl="node1" presStyleIdx="0" presStyleCnt="6"/>
      <dgm:spPr/>
      <dgm:t>
        <a:bodyPr/>
        <a:lstStyle/>
        <a:p>
          <a:endParaRPr lang="es-CO"/>
        </a:p>
      </dgm:t>
    </dgm:pt>
    <dgm:pt modelId="{1C8FAF73-2011-4766-AC8B-30D74DC39F79}" type="pres">
      <dgm:prSet presAssocID="{F8098F1D-64C4-4860-9CF7-D3802BCBB6D4}" presName="dummy1a" presStyleCnt="0"/>
      <dgm:spPr/>
    </dgm:pt>
    <dgm:pt modelId="{08176B7D-75C5-4C52-8E9D-B1D777A8CE0E}" type="pres">
      <dgm:prSet presAssocID="{F8098F1D-64C4-4860-9CF7-D3802BCBB6D4}" presName="dummy1b" presStyleCnt="0"/>
      <dgm:spPr/>
    </dgm:pt>
    <dgm:pt modelId="{27A0CF8A-14C0-46E1-8268-B1B170CFCF0F}" type="pres">
      <dgm:prSet presAssocID="{F8098F1D-64C4-4860-9CF7-D3802BCBB6D4}" presName="wedge1Tx" presStyleLbl="node1" presStyleIdx="0" presStyleCnt="6">
        <dgm:presLayoutVars>
          <dgm:chMax val="0"/>
          <dgm:chPref val="0"/>
          <dgm:bulletEnabled val="1"/>
        </dgm:presLayoutVars>
      </dgm:prSet>
      <dgm:spPr/>
      <dgm:t>
        <a:bodyPr/>
        <a:lstStyle/>
        <a:p>
          <a:endParaRPr lang="es-CO"/>
        </a:p>
      </dgm:t>
    </dgm:pt>
    <dgm:pt modelId="{27F7A4A9-0EC5-4A49-A061-CC86D6509F57}" type="pres">
      <dgm:prSet presAssocID="{F8098F1D-64C4-4860-9CF7-D3802BCBB6D4}" presName="wedge2" presStyleLbl="node1" presStyleIdx="1" presStyleCnt="6"/>
      <dgm:spPr/>
      <dgm:t>
        <a:bodyPr/>
        <a:lstStyle/>
        <a:p>
          <a:endParaRPr lang="es-CO"/>
        </a:p>
      </dgm:t>
    </dgm:pt>
    <dgm:pt modelId="{9383E5A4-1B39-4137-B06F-73F735DF517F}" type="pres">
      <dgm:prSet presAssocID="{F8098F1D-64C4-4860-9CF7-D3802BCBB6D4}" presName="dummy2a" presStyleCnt="0"/>
      <dgm:spPr/>
    </dgm:pt>
    <dgm:pt modelId="{7BB89570-75D7-4A90-9E95-96BEAC92F033}" type="pres">
      <dgm:prSet presAssocID="{F8098F1D-64C4-4860-9CF7-D3802BCBB6D4}" presName="dummy2b" presStyleCnt="0"/>
      <dgm:spPr/>
    </dgm:pt>
    <dgm:pt modelId="{490563A1-D1C9-4327-BA9A-C834605EA8A5}" type="pres">
      <dgm:prSet presAssocID="{F8098F1D-64C4-4860-9CF7-D3802BCBB6D4}" presName="wedge2Tx" presStyleLbl="node1" presStyleIdx="1" presStyleCnt="6">
        <dgm:presLayoutVars>
          <dgm:chMax val="0"/>
          <dgm:chPref val="0"/>
          <dgm:bulletEnabled val="1"/>
        </dgm:presLayoutVars>
      </dgm:prSet>
      <dgm:spPr/>
      <dgm:t>
        <a:bodyPr/>
        <a:lstStyle/>
        <a:p>
          <a:endParaRPr lang="es-CO"/>
        </a:p>
      </dgm:t>
    </dgm:pt>
    <dgm:pt modelId="{1A27B15D-0C75-40CA-BE0A-5369AE4819C4}" type="pres">
      <dgm:prSet presAssocID="{F8098F1D-64C4-4860-9CF7-D3802BCBB6D4}" presName="wedge3" presStyleLbl="node1" presStyleIdx="2" presStyleCnt="6"/>
      <dgm:spPr/>
      <dgm:t>
        <a:bodyPr/>
        <a:lstStyle/>
        <a:p>
          <a:endParaRPr lang="es-CO"/>
        </a:p>
      </dgm:t>
    </dgm:pt>
    <dgm:pt modelId="{EE6B4119-3E17-4CC9-BF6A-141A84AD8433}" type="pres">
      <dgm:prSet presAssocID="{F8098F1D-64C4-4860-9CF7-D3802BCBB6D4}" presName="dummy3a" presStyleCnt="0"/>
      <dgm:spPr/>
    </dgm:pt>
    <dgm:pt modelId="{1653FA58-A403-480E-895F-F9624B491022}" type="pres">
      <dgm:prSet presAssocID="{F8098F1D-64C4-4860-9CF7-D3802BCBB6D4}" presName="dummy3b" presStyleCnt="0"/>
      <dgm:spPr/>
    </dgm:pt>
    <dgm:pt modelId="{6BD838EA-365F-4640-BFAE-F00E7EE26C90}" type="pres">
      <dgm:prSet presAssocID="{F8098F1D-64C4-4860-9CF7-D3802BCBB6D4}" presName="wedge3Tx" presStyleLbl="node1" presStyleIdx="2" presStyleCnt="6">
        <dgm:presLayoutVars>
          <dgm:chMax val="0"/>
          <dgm:chPref val="0"/>
          <dgm:bulletEnabled val="1"/>
        </dgm:presLayoutVars>
      </dgm:prSet>
      <dgm:spPr/>
      <dgm:t>
        <a:bodyPr/>
        <a:lstStyle/>
        <a:p>
          <a:endParaRPr lang="es-CO"/>
        </a:p>
      </dgm:t>
    </dgm:pt>
    <dgm:pt modelId="{96707FF8-8CE2-42B1-A9A3-D1037AB75C3E}" type="pres">
      <dgm:prSet presAssocID="{F8098F1D-64C4-4860-9CF7-D3802BCBB6D4}" presName="wedge4" presStyleLbl="node1" presStyleIdx="3" presStyleCnt="6"/>
      <dgm:spPr/>
      <dgm:t>
        <a:bodyPr/>
        <a:lstStyle/>
        <a:p>
          <a:endParaRPr lang="es-CO"/>
        </a:p>
      </dgm:t>
    </dgm:pt>
    <dgm:pt modelId="{6719C8D0-3DD8-4D0D-9FD6-AED44D87906A}" type="pres">
      <dgm:prSet presAssocID="{F8098F1D-64C4-4860-9CF7-D3802BCBB6D4}" presName="dummy4a" presStyleCnt="0"/>
      <dgm:spPr/>
    </dgm:pt>
    <dgm:pt modelId="{43434523-F0CC-46D8-AB91-0DD5D9131150}" type="pres">
      <dgm:prSet presAssocID="{F8098F1D-64C4-4860-9CF7-D3802BCBB6D4}" presName="dummy4b" presStyleCnt="0"/>
      <dgm:spPr/>
    </dgm:pt>
    <dgm:pt modelId="{E09CAFD7-6212-492A-911A-8C7DFA908256}" type="pres">
      <dgm:prSet presAssocID="{F8098F1D-64C4-4860-9CF7-D3802BCBB6D4}" presName="wedge4Tx" presStyleLbl="node1" presStyleIdx="3" presStyleCnt="6">
        <dgm:presLayoutVars>
          <dgm:chMax val="0"/>
          <dgm:chPref val="0"/>
          <dgm:bulletEnabled val="1"/>
        </dgm:presLayoutVars>
      </dgm:prSet>
      <dgm:spPr/>
      <dgm:t>
        <a:bodyPr/>
        <a:lstStyle/>
        <a:p>
          <a:endParaRPr lang="es-CO"/>
        </a:p>
      </dgm:t>
    </dgm:pt>
    <dgm:pt modelId="{77A5E2B2-F692-4A5E-A504-0BB7FC8DA7E1}" type="pres">
      <dgm:prSet presAssocID="{F8098F1D-64C4-4860-9CF7-D3802BCBB6D4}" presName="wedge5" presStyleLbl="node1" presStyleIdx="4" presStyleCnt="6"/>
      <dgm:spPr/>
      <dgm:t>
        <a:bodyPr/>
        <a:lstStyle/>
        <a:p>
          <a:endParaRPr lang="es-CO"/>
        </a:p>
      </dgm:t>
    </dgm:pt>
    <dgm:pt modelId="{C377EB24-FDD6-4C8B-945F-88CA6DCA3749}" type="pres">
      <dgm:prSet presAssocID="{F8098F1D-64C4-4860-9CF7-D3802BCBB6D4}" presName="dummy5a" presStyleCnt="0"/>
      <dgm:spPr/>
    </dgm:pt>
    <dgm:pt modelId="{06251BF7-38E7-45FE-AC8C-C8723EFE992B}" type="pres">
      <dgm:prSet presAssocID="{F8098F1D-64C4-4860-9CF7-D3802BCBB6D4}" presName="dummy5b" presStyleCnt="0"/>
      <dgm:spPr/>
    </dgm:pt>
    <dgm:pt modelId="{DCDAB595-5141-4602-89E3-46EE5A3656E7}" type="pres">
      <dgm:prSet presAssocID="{F8098F1D-64C4-4860-9CF7-D3802BCBB6D4}" presName="wedge5Tx" presStyleLbl="node1" presStyleIdx="4" presStyleCnt="6">
        <dgm:presLayoutVars>
          <dgm:chMax val="0"/>
          <dgm:chPref val="0"/>
          <dgm:bulletEnabled val="1"/>
        </dgm:presLayoutVars>
      </dgm:prSet>
      <dgm:spPr/>
      <dgm:t>
        <a:bodyPr/>
        <a:lstStyle/>
        <a:p>
          <a:endParaRPr lang="es-CO"/>
        </a:p>
      </dgm:t>
    </dgm:pt>
    <dgm:pt modelId="{8A069EF6-0954-4BED-86AC-8BA31B9263BF}" type="pres">
      <dgm:prSet presAssocID="{F8098F1D-64C4-4860-9CF7-D3802BCBB6D4}" presName="wedge6" presStyleLbl="node1" presStyleIdx="5" presStyleCnt="6"/>
      <dgm:spPr/>
      <dgm:t>
        <a:bodyPr/>
        <a:lstStyle/>
        <a:p>
          <a:endParaRPr lang="es-CO"/>
        </a:p>
      </dgm:t>
    </dgm:pt>
    <dgm:pt modelId="{F62074F4-E289-4889-8015-0209812C3979}" type="pres">
      <dgm:prSet presAssocID="{F8098F1D-64C4-4860-9CF7-D3802BCBB6D4}" presName="dummy6a" presStyleCnt="0"/>
      <dgm:spPr/>
    </dgm:pt>
    <dgm:pt modelId="{ED533DF4-4DD4-4604-BF7E-7957D822F8C0}" type="pres">
      <dgm:prSet presAssocID="{F8098F1D-64C4-4860-9CF7-D3802BCBB6D4}" presName="dummy6b" presStyleCnt="0"/>
      <dgm:spPr/>
    </dgm:pt>
    <dgm:pt modelId="{13735003-0630-4E9A-861F-C4B4027526CC}" type="pres">
      <dgm:prSet presAssocID="{F8098F1D-64C4-4860-9CF7-D3802BCBB6D4}" presName="wedge6Tx" presStyleLbl="node1" presStyleIdx="5" presStyleCnt="6">
        <dgm:presLayoutVars>
          <dgm:chMax val="0"/>
          <dgm:chPref val="0"/>
          <dgm:bulletEnabled val="1"/>
        </dgm:presLayoutVars>
      </dgm:prSet>
      <dgm:spPr/>
      <dgm:t>
        <a:bodyPr/>
        <a:lstStyle/>
        <a:p>
          <a:endParaRPr lang="es-CO"/>
        </a:p>
      </dgm:t>
    </dgm:pt>
    <dgm:pt modelId="{7D89EED8-A5B1-452E-9F47-9D3BE3F5778D}" type="pres">
      <dgm:prSet presAssocID="{9CB77638-2FFF-48D3-B704-381B3BDA8959}" presName="arrowWedge1" presStyleLbl="fgSibTrans2D1" presStyleIdx="0" presStyleCnt="6"/>
      <dgm:spPr>
        <a:solidFill>
          <a:schemeClr val="accent2">
            <a:lumMod val="60000"/>
            <a:lumOff val="40000"/>
          </a:schemeClr>
        </a:solidFill>
      </dgm:spPr>
    </dgm:pt>
    <dgm:pt modelId="{92617635-5E60-4D65-A327-65EB53E1A5BE}" type="pres">
      <dgm:prSet presAssocID="{080B23BD-D015-4024-A257-ED821950981F}" presName="arrowWedge2" presStyleLbl="fgSibTrans2D1" presStyleIdx="1" presStyleCnt="6"/>
      <dgm:spPr>
        <a:solidFill>
          <a:schemeClr val="accent2">
            <a:lumMod val="60000"/>
            <a:lumOff val="40000"/>
          </a:schemeClr>
        </a:solidFill>
      </dgm:spPr>
    </dgm:pt>
    <dgm:pt modelId="{BB245C18-14AC-41CC-BDB7-B4AB528169FD}" type="pres">
      <dgm:prSet presAssocID="{E7BDD973-90DB-4AFC-9019-96C5BF9A5346}" presName="arrowWedge3" presStyleLbl="fgSibTrans2D1" presStyleIdx="2" presStyleCnt="6"/>
      <dgm:spPr>
        <a:solidFill>
          <a:schemeClr val="accent2">
            <a:lumMod val="60000"/>
            <a:lumOff val="40000"/>
          </a:schemeClr>
        </a:solidFill>
      </dgm:spPr>
    </dgm:pt>
    <dgm:pt modelId="{184FA647-37FC-4C1A-8543-BC2BCDA45B1C}" type="pres">
      <dgm:prSet presAssocID="{DB81960A-94A9-4947-A858-53F2E44AFAFA}" presName="arrowWedge4" presStyleLbl="fgSibTrans2D1" presStyleIdx="3" presStyleCnt="6"/>
      <dgm:spPr>
        <a:solidFill>
          <a:schemeClr val="accent2">
            <a:lumMod val="60000"/>
            <a:lumOff val="40000"/>
          </a:schemeClr>
        </a:solidFill>
      </dgm:spPr>
    </dgm:pt>
    <dgm:pt modelId="{C80240DF-6815-4E9E-B6D5-4BC13C4E6665}" type="pres">
      <dgm:prSet presAssocID="{6ACD00D2-8EBD-48C6-870A-1F6F695EEA6C}" presName="arrowWedge5" presStyleLbl="fgSibTrans2D1" presStyleIdx="4" presStyleCnt="6"/>
      <dgm:spPr>
        <a:solidFill>
          <a:schemeClr val="accent2">
            <a:lumMod val="60000"/>
            <a:lumOff val="40000"/>
          </a:schemeClr>
        </a:solidFill>
      </dgm:spPr>
    </dgm:pt>
    <dgm:pt modelId="{FAE245F0-A779-44ED-8800-2E59E65B92EE}" type="pres">
      <dgm:prSet presAssocID="{C44BEA3E-806B-4FEE-8269-C435CA74A7CC}" presName="arrowWedge6" presStyleLbl="fgSibTrans2D1" presStyleIdx="5" presStyleCnt="6"/>
      <dgm:spPr>
        <a:solidFill>
          <a:schemeClr val="accent2">
            <a:lumMod val="60000"/>
            <a:lumOff val="40000"/>
          </a:schemeClr>
        </a:solidFill>
      </dgm:spPr>
    </dgm:pt>
  </dgm:ptLst>
  <dgm:cxnLst>
    <dgm:cxn modelId="{8366A917-8A8D-451F-A73D-0FE2A3C93E1A}" srcId="{F8098F1D-64C4-4860-9CF7-D3802BCBB6D4}" destId="{509864F9-6A67-49D5-83A7-F0EB14301466}" srcOrd="0" destOrd="0" parTransId="{A99D0686-32A4-4AAB-8A30-EA11D6EC427C}" sibTransId="{9CB77638-2FFF-48D3-B704-381B3BDA8959}"/>
    <dgm:cxn modelId="{8B0B69FC-6085-487B-9A5A-A1E7396A78F5}" srcId="{F8098F1D-64C4-4860-9CF7-D3802BCBB6D4}" destId="{08854EBB-A0E2-43C9-9B48-9924B2C622D3}" srcOrd="5" destOrd="0" parTransId="{05CBD12B-EE26-431B-8548-8CC9A4073CE7}" sibTransId="{C44BEA3E-806B-4FEE-8269-C435CA74A7CC}"/>
    <dgm:cxn modelId="{BA80A5CF-8645-4505-B1E6-8FB9A4682B78}" type="presOf" srcId="{74B15754-CCDE-4B7F-8C0C-D5A713286ECD}" destId="{6BD838EA-365F-4640-BFAE-F00E7EE26C90}" srcOrd="1" destOrd="0" presId="urn:microsoft.com/office/officeart/2005/8/layout/cycle8"/>
    <dgm:cxn modelId="{329E98BD-C7D7-41D0-93B5-B47265176217}" srcId="{F8098F1D-64C4-4860-9CF7-D3802BCBB6D4}" destId="{4A2BC4DB-8EC4-443B-BE15-058234ACBF19}" srcOrd="3" destOrd="0" parTransId="{E419E980-5010-49C4-9B11-120447AB793D}" sibTransId="{DB81960A-94A9-4947-A858-53F2E44AFAFA}"/>
    <dgm:cxn modelId="{8234D502-29C6-46C3-87EB-7402E0653374}" type="presOf" srcId="{FAE859CB-E441-4565-B457-7378AAFBA15F}" destId="{27F7A4A9-0EC5-4A49-A061-CC86D6509F57}" srcOrd="0" destOrd="0" presId="urn:microsoft.com/office/officeart/2005/8/layout/cycle8"/>
    <dgm:cxn modelId="{1546CEB6-AA39-423F-9774-ADF26011B9FB}" type="presOf" srcId="{FAE859CB-E441-4565-B457-7378AAFBA15F}" destId="{490563A1-D1C9-4327-BA9A-C834605EA8A5}" srcOrd="1" destOrd="0" presId="urn:microsoft.com/office/officeart/2005/8/layout/cycle8"/>
    <dgm:cxn modelId="{1D3B8D87-C197-4A99-87BB-B19BFFECD32B}" type="presOf" srcId="{08854EBB-A0E2-43C9-9B48-9924B2C622D3}" destId="{13735003-0630-4E9A-861F-C4B4027526CC}" srcOrd="1" destOrd="0" presId="urn:microsoft.com/office/officeart/2005/8/layout/cycle8"/>
    <dgm:cxn modelId="{C6D780E0-4C1F-4761-B5C0-B3EB96CD5E87}" type="presOf" srcId="{509864F9-6A67-49D5-83A7-F0EB14301466}" destId="{05A1733E-03BC-4A39-8124-658849EFDA39}" srcOrd="0" destOrd="0" presId="urn:microsoft.com/office/officeart/2005/8/layout/cycle8"/>
    <dgm:cxn modelId="{22CB316D-0D93-4450-A16D-4F20403BE8C8}" type="presOf" srcId="{F8098F1D-64C4-4860-9CF7-D3802BCBB6D4}" destId="{B6B40657-2310-4893-A4A0-88538144A337}" srcOrd="0" destOrd="0" presId="urn:microsoft.com/office/officeart/2005/8/layout/cycle8"/>
    <dgm:cxn modelId="{F9C8812B-E6ED-4724-A34E-DB6083B105EA}" srcId="{F8098F1D-64C4-4860-9CF7-D3802BCBB6D4}" destId="{FAE859CB-E441-4565-B457-7378AAFBA15F}" srcOrd="1" destOrd="0" parTransId="{23071257-51AC-47A5-A51E-E6E839288B7B}" sibTransId="{080B23BD-D015-4024-A257-ED821950981F}"/>
    <dgm:cxn modelId="{A3AC31B5-A73D-4A86-96DE-15445DE69DF2}" srcId="{F8098F1D-64C4-4860-9CF7-D3802BCBB6D4}" destId="{FCC32D18-7AF2-431E-9A91-E52086DE1CF8}" srcOrd="4" destOrd="0" parTransId="{EFF67A3F-CD60-4D98-A720-9B79CA4CD1D1}" sibTransId="{6ACD00D2-8EBD-48C6-870A-1F6F695EEA6C}"/>
    <dgm:cxn modelId="{D7D10200-3C0B-4792-8321-9E7A9AE7BCB9}" type="presOf" srcId="{FCC32D18-7AF2-431E-9A91-E52086DE1CF8}" destId="{77A5E2B2-F692-4A5E-A504-0BB7FC8DA7E1}" srcOrd="0" destOrd="0" presId="urn:microsoft.com/office/officeart/2005/8/layout/cycle8"/>
    <dgm:cxn modelId="{672C09A0-17DB-4CB8-AC7F-448A22342D10}" type="presOf" srcId="{FCC32D18-7AF2-431E-9A91-E52086DE1CF8}" destId="{DCDAB595-5141-4602-89E3-46EE5A3656E7}" srcOrd="1" destOrd="0" presId="urn:microsoft.com/office/officeart/2005/8/layout/cycle8"/>
    <dgm:cxn modelId="{CAC72DDF-3B2C-47E1-9CD7-22F668D5BE22}" type="presOf" srcId="{74B15754-CCDE-4B7F-8C0C-D5A713286ECD}" destId="{1A27B15D-0C75-40CA-BE0A-5369AE4819C4}" srcOrd="0" destOrd="0" presId="urn:microsoft.com/office/officeart/2005/8/layout/cycle8"/>
    <dgm:cxn modelId="{4CA76A24-F39F-4383-A5B3-F32FAB892E8B}" type="presOf" srcId="{509864F9-6A67-49D5-83A7-F0EB14301466}" destId="{27A0CF8A-14C0-46E1-8268-B1B170CFCF0F}" srcOrd="1" destOrd="0" presId="urn:microsoft.com/office/officeart/2005/8/layout/cycle8"/>
    <dgm:cxn modelId="{5A2CBF39-8FEC-481B-AAE9-6E79E131F647}" type="presOf" srcId="{08854EBB-A0E2-43C9-9B48-9924B2C622D3}" destId="{8A069EF6-0954-4BED-86AC-8BA31B9263BF}" srcOrd="0" destOrd="0" presId="urn:microsoft.com/office/officeart/2005/8/layout/cycle8"/>
    <dgm:cxn modelId="{D26119DC-17C6-4D6B-BD77-D78AADE7B6C0}" srcId="{F8098F1D-64C4-4860-9CF7-D3802BCBB6D4}" destId="{74B15754-CCDE-4B7F-8C0C-D5A713286ECD}" srcOrd="2" destOrd="0" parTransId="{28F77463-B915-497F-AA1B-91F3B105C3C6}" sibTransId="{E7BDD973-90DB-4AFC-9019-96C5BF9A5346}"/>
    <dgm:cxn modelId="{F2710C0D-61F2-4D84-9D42-10DDAF6C337D}" type="presOf" srcId="{4A2BC4DB-8EC4-443B-BE15-058234ACBF19}" destId="{96707FF8-8CE2-42B1-A9A3-D1037AB75C3E}" srcOrd="0" destOrd="0" presId="urn:microsoft.com/office/officeart/2005/8/layout/cycle8"/>
    <dgm:cxn modelId="{FFB9185E-C1BD-49C6-A9C6-37E5AE6254EC}" type="presOf" srcId="{4A2BC4DB-8EC4-443B-BE15-058234ACBF19}" destId="{E09CAFD7-6212-492A-911A-8C7DFA908256}" srcOrd="1" destOrd="0" presId="urn:microsoft.com/office/officeart/2005/8/layout/cycle8"/>
    <dgm:cxn modelId="{D137AC63-E646-4223-AD35-1B2928016B95}" type="presParOf" srcId="{B6B40657-2310-4893-A4A0-88538144A337}" destId="{05A1733E-03BC-4A39-8124-658849EFDA39}" srcOrd="0" destOrd="0" presId="urn:microsoft.com/office/officeart/2005/8/layout/cycle8"/>
    <dgm:cxn modelId="{A223C540-2DE7-4F31-A350-18C95CD3F463}" type="presParOf" srcId="{B6B40657-2310-4893-A4A0-88538144A337}" destId="{1C8FAF73-2011-4766-AC8B-30D74DC39F79}" srcOrd="1" destOrd="0" presId="urn:microsoft.com/office/officeart/2005/8/layout/cycle8"/>
    <dgm:cxn modelId="{693618CB-E236-4964-9BE0-DEEE515DCD80}" type="presParOf" srcId="{B6B40657-2310-4893-A4A0-88538144A337}" destId="{08176B7D-75C5-4C52-8E9D-B1D777A8CE0E}" srcOrd="2" destOrd="0" presId="urn:microsoft.com/office/officeart/2005/8/layout/cycle8"/>
    <dgm:cxn modelId="{1AE5C811-2EBA-4A04-B9A9-8C165934BC6F}" type="presParOf" srcId="{B6B40657-2310-4893-A4A0-88538144A337}" destId="{27A0CF8A-14C0-46E1-8268-B1B170CFCF0F}" srcOrd="3" destOrd="0" presId="urn:microsoft.com/office/officeart/2005/8/layout/cycle8"/>
    <dgm:cxn modelId="{49A84ADA-5787-4691-8E2C-8B32C31DB4BD}" type="presParOf" srcId="{B6B40657-2310-4893-A4A0-88538144A337}" destId="{27F7A4A9-0EC5-4A49-A061-CC86D6509F57}" srcOrd="4" destOrd="0" presId="urn:microsoft.com/office/officeart/2005/8/layout/cycle8"/>
    <dgm:cxn modelId="{1B992F81-0F63-4028-8F4F-068CA8B57AE4}" type="presParOf" srcId="{B6B40657-2310-4893-A4A0-88538144A337}" destId="{9383E5A4-1B39-4137-B06F-73F735DF517F}" srcOrd="5" destOrd="0" presId="urn:microsoft.com/office/officeart/2005/8/layout/cycle8"/>
    <dgm:cxn modelId="{01C283DC-1603-4B77-9F04-FF8FE0DEBA2D}" type="presParOf" srcId="{B6B40657-2310-4893-A4A0-88538144A337}" destId="{7BB89570-75D7-4A90-9E95-96BEAC92F033}" srcOrd="6" destOrd="0" presId="urn:microsoft.com/office/officeart/2005/8/layout/cycle8"/>
    <dgm:cxn modelId="{85E0C1E7-32A7-4892-BF54-2B0638E277AF}" type="presParOf" srcId="{B6B40657-2310-4893-A4A0-88538144A337}" destId="{490563A1-D1C9-4327-BA9A-C834605EA8A5}" srcOrd="7" destOrd="0" presId="urn:microsoft.com/office/officeart/2005/8/layout/cycle8"/>
    <dgm:cxn modelId="{6605A393-1802-4540-A773-DE6AE0821EE1}" type="presParOf" srcId="{B6B40657-2310-4893-A4A0-88538144A337}" destId="{1A27B15D-0C75-40CA-BE0A-5369AE4819C4}" srcOrd="8" destOrd="0" presId="urn:microsoft.com/office/officeart/2005/8/layout/cycle8"/>
    <dgm:cxn modelId="{EBB2439C-AEB1-44E7-925E-B533AE76D702}" type="presParOf" srcId="{B6B40657-2310-4893-A4A0-88538144A337}" destId="{EE6B4119-3E17-4CC9-BF6A-141A84AD8433}" srcOrd="9" destOrd="0" presId="urn:microsoft.com/office/officeart/2005/8/layout/cycle8"/>
    <dgm:cxn modelId="{397DE510-362D-4843-AC36-2D842A0111AC}" type="presParOf" srcId="{B6B40657-2310-4893-A4A0-88538144A337}" destId="{1653FA58-A403-480E-895F-F9624B491022}" srcOrd="10" destOrd="0" presId="urn:microsoft.com/office/officeart/2005/8/layout/cycle8"/>
    <dgm:cxn modelId="{CAFD9B5E-E412-4349-B91D-291D7371C202}" type="presParOf" srcId="{B6B40657-2310-4893-A4A0-88538144A337}" destId="{6BD838EA-365F-4640-BFAE-F00E7EE26C90}" srcOrd="11" destOrd="0" presId="urn:microsoft.com/office/officeart/2005/8/layout/cycle8"/>
    <dgm:cxn modelId="{2159F3A9-510A-44A6-85A3-6E8BB4192ECA}" type="presParOf" srcId="{B6B40657-2310-4893-A4A0-88538144A337}" destId="{96707FF8-8CE2-42B1-A9A3-D1037AB75C3E}" srcOrd="12" destOrd="0" presId="urn:microsoft.com/office/officeart/2005/8/layout/cycle8"/>
    <dgm:cxn modelId="{052E5786-2E30-417A-BCC3-47C3CCD9595D}" type="presParOf" srcId="{B6B40657-2310-4893-A4A0-88538144A337}" destId="{6719C8D0-3DD8-4D0D-9FD6-AED44D87906A}" srcOrd="13" destOrd="0" presId="urn:microsoft.com/office/officeart/2005/8/layout/cycle8"/>
    <dgm:cxn modelId="{B88DAE06-9BD2-452F-9C98-4D5C6A5762E2}" type="presParOf" srcId="{B6B40657-2310-4893-A4A0-88538144A337}" destId="{43434523-F0CC-46D8-AB91-0DD5D9131150}" srcOrd="14" destOrd="0" presId="urn:microsoft.com/office/officeart/2005/8/layout/cycle8"/>
    <dgm:cxn modelId="{BC4B444D-B146-49FC-8A76-5F36253BB803}" type="presParOf" srcId="{B6B40657-2310-4893-A4A0-88538144A337}" destId="{E09CAFD7-6212-492A-911A-8C7DFA908256}" srcOrd="15" destOrd="0" presId="urn:microsoft.com/office/officeart/2005/8/layout/cycle8"/>
    <dgm:cxn modelId="{FC056848-CB29-4DC2-8676-17A1DC0B55EC}" type="presParOf" srcId="{B6B40657-2310-4893-A4A0-88538144A337}" destId="{77A5E2B2-F692-4A5E-A504-0BB7FC8DA7E1}" srcOrd="16" destOrd="0" presId="urn:microsoft.com/office/officeart/2005/8/layout/cycle8"/>
    <dgm:cxn modelId="{0FE837BB-7849-4CE5-BFF6-7C652121A671}" type="presParOf" srcId="{B6B40657-2310-4893-A4A0-88538144A337}" destId="{C377EB24-FDD6-4C8B-945F-88CA6DCA3749}" srcOrd="17" destOrd="0" presId="urn:microsoft.com/office/officeart/2005/8/layout/cycle8"/>
    <dgm:cxn modelId="{B34C7048-9947-4141-AD20-9E43189F3A0F}" type="presParOf" srcId="{B6B40657-2310-4893-A4A0-88538144A337}" destId="{06251BF7-38E7-45FE-AC8C-C8723EFE992B}" srcOrd="18" destOrd="0" presId="urn:microsoft.com/office/officeart/2005/8/layout/cycle8"/>
    <dgm:cxn modelId="{93EBD1AD-AFE7-47DE-B0AE-CF7B863C3978}" type="presParOf" srcId="{B6B40657-2310-4893-A4A0-88538144A337}" destId="{DCDAB595-5141-4602-89E3-46EE5A3656E7}" srcOrd="19" destOrd="0" presId="urn:microsoft.com/office/officeart/2005/8/layout/cycle8"/>
    <dgm:cxn modelId="{74532F40-64F4-42A5-9EEA-EAD6A027DC9C}" type="presParOf" srcId="{B6B40657-2310-4893-A4A0-88538144A337}" destId="{8A069EF6-0954-4BED-86AC-8BA31B9263BF}" srcOrd="20" destOrd="0" presId="urn:microsoft.com/office/officeart/2005/8/layout/cycle8"/>
    <dgm:cxn modelId="{7A3EC780-52A8-4D41-98C9-147EB07C8F7D}" type="presParOf" srcId="{B6B40657-2310-4893-A4A0-88538144A337}" destId="{F62074F4-E289-4889-8015-0209812C3979}" srcOrd="21" destOrd="0" presId="urn:microsoft.com/office/officeart/2005/8/layout/cycle8"/>
    <dgm:cxn modelId="{D849357F-2B2B-43CB-977C-4B5D36196370}" type="presParOf" srcId="{B6B40657-2310-4893-A4A0-88538144A337}" destId="{ED533DF4-4DD4-4604-BF7E-7957D822F8C0}" srcOrd="22" destOrd="0" presId="urn:microsoft.com/office/officeart/2005/8/layout/cycle8"/>
    <dgm:cxn modelId="{89EA772E-63B1-4AFE-A3F3-2B028C4F3B23}" type="presParOf" srcId="{B6B40657-2310-4893-A4A0-88538144A337}" destId="{13735003-0630-4E9A-861F-C4B4027526CC}" srcOrd="23" destOrd="0" presId="urn:microsoft.com/office/officeart/2005/8/layout/cycle8"/>
    <dgm:cxn modelId="{B3F5F44D-0480-4F7F-903F-7F15F627DAD1}" type="presParOf" srcId="{B6B40657-2310-4893-A4A0-88538144A337}" destId="{7D89EED8-A5B1-452E-9F47-9D3BE3F5778D}" srcOrd="24" destOrd="0" presId="urn:microsoft.com/office/officeart/2005/8/layout/cycle8"/>
    <dgm:cxn modelId="{E09B217C-068F-47A5-B690-D4083D203D9B}" type="presParOf" srcId="{B6B40657-2310-4893-A4A0-88538144A337}" destId="{92617635-5E60-4D65-A327-65EB53E1A5BE}" srcOrd="25" destOrd="0" presId="urn:microsoft.com/office/officeart/2005/8/layout/cycle8"/>
    <dgm:cxn modelId="{53119E5E-EB07-43E2-BEA4-A2A8A82E2834}" type="presParOf" srcId="{B6B40657-2310-4893-A4A0-88538144A337}" destId="{BB245C18-14AC-41CC-BDB7-B4AB528169FD}" srcOrd="26" destOrd="0" presId="urn:microsoft.com/office/officeart/2005/8/layout/cycle8"/>
    <dgm:cxn modelId="{A4010FD9-136A-4A55-8BDC-056292139BDF}" type="presParOf" srcId="{B6B40657-2310-4893-A4A0-88538144A337}" destId="{184FA647-37FC-4C1A-8543-BC2BCDA45B1C}" srcOrd="27" destOrd="0" presId="urn:microsoft.com/office/officeart/2005/8/layout/cycle8"/>
    <dgm:cxn modelId="{13062043-43A7-4011-ABC8-BAD1FC7138DF}" type="presParOf" srcId="{B6B40657-2310-4893-A4A0-88538144A337}" destId="{C80240DF-6815-4E9E-B6D5-4BC13C4E6665}" srcOrd="28" destOrd="0" presId="urn:microsoft.com/office/officeart/2005/8/layout/cycle8"/>
    <dgm:cxn modelId="{47703870-1AC6-4403-9A66-E9E8BD321768}" type="presParOf" srcId="{B6B40657-2310-4893-A4A0-88538144A337}" destId="{FAE245F0-A779-44ED-8800-2E59E65B92EE}" srcOrd="2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C0F610-236E-4B05-90EE-F4AC035B2AA2}">
      <dsp:nvSpPr>
        <dsp:cNvPr id="0" name=""/>
        <dsp:cNvSpPr/>
      </dsp:nvSpPr>
      <dsp:spPr>
        <a:xfrm>
          <a:off x="147764" y="0"/>
          <a:ext cx="7948918" cy="4968074"/>
        </a:xfrm>
        <a:prstGeom prst="swooshArrow">
          <a:avLst>
            <a:gd name="adj1" fmla="val 25000"/>
            <a:gd name="adj2" fmla="val 25000"/>
          </a:avLst>
        </a:prstGeom>
        <a:gradFill rotWithShape="0">
          <a:gsLst>
            <a:gs pos="0">
              <a:schemeClr val="accent2">
                <a:shade val="51000"/>
                <a:satMod val="130000"/>
              </a:schemeClr>
            </a:gs>
            <a:gs pos="18000">
              <a:schemeClr val="accent2">
                <a:shade val="93000"/>
                <a:satMod val="130000"/>
                <a:alpha val="89000"/>
              </a:schemeClr>
            </a:gs>
            <a:gs pos="100000">
              <a:schemeClr val="accent2">
                <a:shade val="94000"/>
                <a:satMod val="135000"/>
              </a:schemeClr>
            </a:gs>
          </a:gsLst>
          <a:lin ang="16200000" scaled="0"/>
        </a:gra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B971106D-F79C-4FAD-BD3A-4BCCA5B45624}">
      <dsp:nvSpPr>
        <dsp:cNvPr id="0" name=""/>
        <dsp:cNvSpPr/>
      </dsp:nvSpPr>
      <dsp:spPr>
        <a:xfrm>
          <a:off x="930733" y="3694259"/>
          <a:ext cx="182825" cy="182825"/>
        </a:xfrm>
        <a:prstGeom prst="ellipse">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E9EF3475-2FFE-4521-9B1F-25EA15D31533}">
      <dsp:nvSpPr>
        <dsp:cNvPr id="0" name=""/>
        <dsp:cNvSpPr/>
      </dsp:nvSpPr>
      <dsp:spPr>
        <a:xfrm>
          <a:off x="1022145" y="3785672"/>
          <a:ext cx="1041308" cy="1182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5" tIns="0" rIns="0" bIns="0" numCol="1" spcCol="1270" anchor="t" anchorCtr="0">
          <a:noAutofit/>
        </a:bodyPr>
        <a:lstStyle/>
        <a:p>
          <a:pPr lvl="0" algn="l" defTabSz="622300">
            <a:lnSpc>
              <a:spcPct val="90000"/>
            </a:lnSpc>
            <a:spcBef>
              <a:spcPct val="0"/>
            </a:spcBef>
            <a:spcAft>
              <a:spcPct val="35000"/>
            </a:spcAft>
          </a:pPr>
          <a:r>
            <a:rPr lang="es-CO" sz="1400" b="1" kern="1200" dirty="0" smtClean="0">
              <a:solidFill>
                <a:srgbClr val="002060"/>
              </a:solidFill>
            </a:rPr>
            <a:t>ISO 9001:1987</a:t>
          </a:r>
          <a:endParaRPr lang="es-CO" sz="1400" b="1" kern="1200" dirty="0">
            <a:solidFill>
              <a:srgbClr val="002060"/>
            </a:solidFill>
          </a:endParaRPr>
        </a:p>
      </dsp:txBody>
      <dsp:txXfrm>
        <a:off x="1022145" y="3785672"/>
        <a:ext cx="1041308" cy="1182401"/>
      </dsp:txXfrm>
    </dsp:sp>
    <dsp:sp modelId="{53CD361C-4B33-4A60-AAB8-3438A6D0D819}">
      <dsp:nvSpPr>
        <dsp:cNvPr id="0" name=""/>
        <dsp:cNvSpPr/>
      </dsp:nvSpPr>
      <dsp:spPr>
        <a:xfrm>
          <a:off x="1920373" y="2743370"/>
          <a:ext cx="286161" cy="286161"/>
        </a:xfrm>
        <a:prstGeom prst="ellipse">
          <a:avLst/>
        </a:prstGeom>
        <a:solidFill>
          <a:schemeClr val="accent3">
            <a:hueOff val="2812566"/>
            <a:satOff val="-4220"/>
            <a:lumOff val="-68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4B9E0277-D083-4D00-B902-10AADCCA1A87}">
      <dsp:nvSpPr>
        <dsp:cNvPr id="0" name=""/>
        <dsp:cNvSpPr/>
      </dsp:nvSpPr>
      <dsp:spPr>
        <a:xfrm>
          <a:off x="2063454" y="2886450"/>
          <a:ext cx="1319520" cy="2081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631" tIns="0" rIns="0" bIns="0" numCol="1" spcCol="1270" anchor="t" anchorCtr="0">
          <a:noAutofit/>
        </a:bodyPr>
        <a:lstStyle/>
        <a:p>
          <a:pPr lvl="0" algn="l" defTabSz="622300">
            <a:lnSpc>
              <a:spcPct val="90000"/>
            </a:lnSpc>
            <a:spcBef>
              <a:spcPct val="0"/>
            </a:spcBef>
            <a:spcAft>
              <a:spcPct val="35000"/>
            </a:spcAft>
          </a:pPr>
          <a:r>
            <a:rPr lang="es-CO" sz="1400" b="1" kern="1200" dirty="0" smtClean="0">
              <a:solidFill>
                <a:srgbClr val="002060"/>
              </a:solidFill>
            </a:rPr>
            <a:t>ISO 9001:1994</a:t>
          </a:r>
          <a:endParaRPr lang="es-CO" sz="1400" b="1" kern="1200" dirty="0">
            <a:solidFill>
              <a:srgbClr val="002060"/>
            </a:solidFill>
          </a:endParaRPr>
        </a:p>
      </dsp:txBody>
      <dsp:txXfrm>
        <a:off x="2063454" y="2886450"/>
        <a:ext cx="1319520" cy="2081623"/>
      </dsp:txXfrm>
    </dsp:sp>
    <dsp:sp modelId="{324C5A00-DCBF-4C20-8ED1-C57AF0C07068}">
      <dsp:nvSpPr>
        <dsp:cNvPr id="0" name=""/>
        <dsp:cNvSpPr/>
      </dsp:nvSpPr>
      <dsp:spPr>
        <a:xfrm>
          <a:off x="3192200" y="1985242"/>
          <a:ext cx="381548" cy="381548"/>
        </a:xfrm>
        <a:prstGeom prst="ellipse">
          <a:avLst/>
        </a:prstGeom>
        <a:solidFill>
          <a:schemeClr val="accent3">
            <a:hueOff val="5625132"/>
            <a:satOff val="-8440"/>
            <a:lumOff val="-137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DD857B6E-E510-4641-8090-F022319ABFA7}">
      <dsp:nvSpPr>
        <dsp:cNvPr id="0" name=""/>
        <dsp:cNvSpPr/>
      </dsp:nvSpPr>
      <dsp:spPr>
        <a:xfrm>
          <a:off x="3382974" y="2176016"/>
          <a:ext cx="1534141" cy="2792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174" tIns="0" rIns="0" bIns="0" numCol="1" spcCol="1270" anchor="t" anchorCtr="0">
          <a:noAutofit/>
        </a:bodyPr>
        <a:lstStyle/>
        <a:p>
          <a:pPr lvl="0" algn="l" defTabSz="622300">
            <a:lnSpc>
              <a:spcPct val="90000"/>
            </a:lnSpc>
            <a:spcBef>
              <a:spcPct val="0"/>
            </a:spcBef>
            <a:spcAft>
              <a:spcPct val="35000"/>
            </a:spcAft>
          </a:pPr>
          <a:r>
            <a:rPr lang="es-CO" sz="1400" b="1" kern="1200" dirty="0" smtClean="0">
              <a:solidFill>
                <a:srgbClr val="002060"/>
              </a:solidFill>
            </a:rPr>
            <a:t>ISO 9001:2000</a:t>
          </a:r>
        </a:p>
      </dsp:txBody>
      <dsp:txXfrm>
        <a:off x="3382974" y="2176016"/>
        <a:ext cx="1534141" cy="2792057"/>
      </dsp:txXfrm>
    </dsp:sp>
    <dsp:sp modelId="{CBC35DAA-652E-4ADF-8CD0-543ABFE65BA9}">
      <dsp:nvSpPr>
        <dsp:cNvPr id="0" name=""/>
        <dsp:cNvSpPr/>
      </dsp:nvSpPr>
      <dsp:spPr>
        <a:xfrm>
          <a:off x="4670699" y="1393047"/>
          <a:ext cx="492832" cy="492832"/>
        </a:xfrm>
        <a:prstGeom prst="ellipse">
          <a:avLst/>
        </a:prstGeom>
        <a:solidFill>
          <a:schemeClr val="accent3">
            <a:hueOff val="8437698"/>
            <a:satOff val="-12660"/>
            <a:lumOff val="-2059"/>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7A68B8FA-5405-4DDE-9098-5426C3207CBA}">
      <dsp:nvSpPr>
        <dsp:cNvPr id="0" name=""/>
        <dsp:cNvSpPr/>
      </dsp:nvSpPr>
      <dsp:spPr>
        <a:xfrm>
          <a:off x="4917115" y="1639464"/>
          <a:ext cx="1589783" cy="3328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142" tIns="0" rIns="0" bIns="0" numCol="1" spcCol="1270" anchor="t" anchorCtr="0">
          <a:noAutofit/>
        </a:bodyPr>
        <a:lstStyle/>
        <a:p>
          <a:pPr lvl="0" algn="l" defTabSz="622300">
            <a:lnSpc>
              <a:spcPct val="90000"/>
            </a:lnSpc>
            <a:spcBef>
              <a:spcPct val="0"/>
            </a:spcBef>
            <a:spcAft>
              <a:spcPct val="35000"/>
            </a:spcAft>
          </a:pPr>
          <a:r>
            <a:rPr lang="es-CO" sz="1400" b="1" kern="1200" dirty="0" smtClean="0">
              <a:solidFill>
                <a:srgbClr val="002060"/>
              </a:solidFill>
            </a:rPr>
            <a:t>ISO 9001:2008</a:t>
          </a:r>
          <a:endParaRPr lang="es-CO" sz="1400" b="1" kern="1200" dirty="0">
            <a:solidFill>
              <a:srgbClr val="002060"/>
            </a:solidFill>
          </a:endParaRPr>
        </a:p>
      </dsp:txBody>
      <dsp:txXfrm>
        <a:off x="4917115" y="1639464"/>
        <a:ext cx="1589783" cy="3328609"/>
      </dsp:txXfrm>
    </dsp:sp>
    <dsp:sp modelId="{E785E88A-63D2-4301-B5F6-798DFE3B53FD}">
      <dsp:nvSpPr>
        <dsp:cNvPr id="0" name=""/>
        <dsp:cNvSpPr/>
      </dsp:nvSpPr>
      <dsp:spPr>
        <a:xfrm>
          <a:off x="6192917" y="997589"/>
          <a:ext cx="627964" cy="627964"/>
        </a:xfrm>
        <a:prstGeom prst="ellipse">
          <a:avLst/>
        </a:prstGeom>
        <a:solidFill>
          <a:schemeClr val="accent3">
            <a:hueOff val="11250264"/>
            <a:satOff val="-16880"/>
            <a:lumOff val="-274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8A834D1-17BE-43D8-B929-E99991F4F4C2}">
      <dsp:nvSpPr>
        <dsp:cNvPr id="0" name=""/>
        <dsp:cNvSpPr/>
      </dsp:nvSpPr>
      <dsp:spPr>
        <a:xfrm>
          <a:off x="6506899" y="1311571"/>
          <a:ext cx="1589783" cy="3656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2745" tIns="0" rIns="0" bIns="0" numCol="1" spcCol="1270" anchor="t" anchorCtr="0">
          <a:noAutofit/>
        </a:bodyPr>
        <a:lstStyle/>
        <a:p>
          <a:pPr lvl="0" algn="l" defTabSz="622300">
            <a:lnSpc>
              <a:spcPct val="90000"/>
            </a:lnSpc>
            <a:spcBef>
              <a:spcPct val="0"/>
            </a:spcBef>
            <a:spcAft>
              <a:spcPct val="35000"/>
            </a:spcAft>
          </a:pPr>
          <a:r>
            <a:rPr lang="es-CO" sz="1400" b="1" kern="1200" dirty="0" smtClean="0">
              <a:solidFill>
                <a:srgbClr val="002060"/>
              </a:solidFill>
            </a:rPr>
            <a:t>ISO 9001:2015</a:t>
          </a:r>
          <a:endParaRPr lang="es-CO" sz="1400" b="1" kern="1200" dirty="0">
            <a:solidFill>
              <a:srgbClr val="002060"/>
            </a:solidFill>
          </a:endParaRPr>
        </a:p>
      </dsp:txBody>
      <dsp:txXfrm>
        <a:off x="6506899" y="1311571"/>
        <a:ext cx="1589783" cy="36565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736865-F19A-4801-813B-B4574D904B0F}">
      <dsp:nvSpPr>
        <dsp:cNvPr id="0" name=""/>
        <dsp:cNvSpPr/>
      </dsp:nvSpPr>
      <dsp:spPr>
        <a:xfrm>
          <a:off x="2319393" y="1518051"/>
          <a:ext cx="1153294" cy="11532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O" sz="1600" kern="1200" dirty="0" smtClean="0"/>
            <a:t>(5)</a:t>
          </a:r>
        </a:p>
        <a:p>
          <a:pPr lvl="0" algn="ctr" defTabSz="711200">
            <a:lnSpc>
              <a:spcPct val="90000"/>
            </a:lnSpc>
            <a:spcBef>
              <a:spcPct val="0"/>
            </a:spcBef>
            <a:spcAft>
              <a:spcPct val="35000"/>
            </a:spcAft>
          </a:pPr>
          <a:r>
            <a:rPr lang="es-CO" sz="1600" kern="1200" dirty="0" smtClean="0"/>
            <a:t>Liderazgo</a:t>
          </a:r>
          <a:endParaRPr lang="es-CO" sz="1600" kern="1200" dirty="0"/>
        </a:p>
      </dsp:txBody>
      <dsp:txXfrm>
        <a:off x="2488289" y="1686947"/>
        <a:ext cx="815502" cy="815502"/>
      </dsp:txXfrm>
    </dsp:sp>
    <dsp:sp modelId="{D60C7343-D1D9-4161-A768-49E6584BDCB6}">
      <dsp:nvSpPr>
        <dsp:cNvPr id="0" name=""/>
        <dsp:cNvSpPr/>
      </dsp:nvSpPr>
      <dsp:spPr>
        <a:xfrm rot="16200000">
          <a:off x="2721609" y="1325699"/>
          <a:ext cx="348863" cy="35840"/>
        </a:xfrm>
        <a:custGeom>
          <a:avLst/>
          <a:gdLst/>
          <a:ahLst/>
          <a:cxnLst/>
          <a:rect l="0" t="0" r="0" b="0"/>
          <a:pathLst>
            <a:path>
              <a:moveTo>
                <a:pt x="0" y="17920"/>
              </a:moveTo>
              <a:lnTo>
                <a:pt x="348863" y="179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2887319" y="1334898"/>
        <a:ext cx="17443" cy="17443"/>
      </dsp:txXfrm>
    </dsp:sp>
    <dsp:sp modelId="{C516FAB3-7BBD-4C7D-9A36-483B292E3A0B}">
      <dsp:nvSpPr>
        <dsp:cNvPr id="0" name=""/>
        <dsp:cNvSpPr/>
      </dsp:nvSpPr>
      <dsp:spPr>
        <a:xfrm>
          <a:off x="2319393" y="15893"/>
          <a:ext cx="1153294" cy="11532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kern="1200" dirty="0" smtClean="0"/>
            <a:t>(7)Apoyo</a:t>
          </a:r>
        </a:p>
        <a:p>
          <a:pPr lvl="0" algn="ctr" defTabSz="488950">
            <a:lnSpc>
              <a:spcPct val="90000"/>
            </a:lnSpc>
            <a:spcBef>
              <a:spcPct val="0"/>
            </a:spcBef>
            <a:spcAft>
              <a:spcPct val="35000"/>
            </a:spcAft>
          </a:pPr>
          <a:r>
            <a:rPr lang="es-CO" sz="1100" kern="1200" dirty="0" smtClean="0"/>
            <a:t>(8)Operación</a:t>
          </a:r>
          <a:endParaRPr lang="es-CO" sz="1100" kern="1200" dirty="0"/>
        </a:p>
      </dsp:txBody>
      <dsp:txXfrm>
        <a:off x="2488289" y="184789"/>
        <a:ext cx="815502" cy="815502"/>
      </dsp:txXfrm>
    </dsp:sp>
    <dsp:sp modelId="{7A7A7319-10E5-4DF2-9A82-7881935086C8}">
      <dsp:nvSpPr>
        <dsp:cNvPr id="0" name=""/>
        <dsp:cNvSpPr/>
      </dsp:nvSpPr>
      <dsp:spPr>
        <a:xfrm>
          <a:off x="3472688" y="2076778"/>
          <a:ext cx="348863" cy="35840"/>
        </a:xfrm>
        <a:custGeom>
          <a:avLst/>
          <a:gdLst/>
          <a:ahLst/>
          <a:cxnLst/>
          <a:rect l="0" t="0" r="0" b="0"/>
          <a:pathLst>
            <a:path>
              <a:moveTo>
                <a:pt x="0" y="17920"/>
              </a:moveTo>
              <a:lnTo>
                <a:pt x="348863" y="179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3638398" y="2085977"/>
        <a:ext cx="17443" cy="17443"/>
      </dsp:txXfrm>
    </dsp:sp>
    <dsp:sp modelId="{A6A63941-FAB3-49D8-8EC9-F904C401F0D4}">
      <dsp:nvSpPr>
        <dsp:cNvPr id="0" name=""/>
        <dsp:cNvSpPr/>
      </dsp:nvSpPr>
      <dsp:spPr>
        <a:xfrm>
          <a:off x="3821552" y="1518051"/>
          <a:ext cx="1153294" cy="11532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kern="1200" dirty="0" smtClean="0"/>
            <a:t>(9) Evaluación de desempeño</a:t>
          </a:r>
          <a:endParaRPr lang="es-CO" sz="1100" kern="1200" dirty="0"/>
        </a:p>
      </dsp:txBody>
      <dsp:txXfrm>
        <a:off x="3990448" y="1686947"/>
        <a:ext cx="815502" cy="815502"/>
      </dsp:txXfrm>
    </dsp:sp>
    <dsp:sp modelId="{D0132F68-115B-404C-8C89-3EEABD9971C1}">
      <dsp:nvSpPr>
        <dsp:cNvPr id="0" name=""/>
        <dsp:cNvSpPr/>
      </dsp:nvSpPr>
      <dsp:spPr>
        <a:xfrm rot="5400000">
          <a:off x="2721609" y="2827857"/>
          <a:ext cx="348863" cy="35840"/>
        </a:xfrm>
        <a:custGeom>
          <a:avLst/>
          <a:gdLst/>
          <a:ahLst/>
          <a:cxnLst/>
          <a:rect l="0" t="0" r="0" b="0"/>
          <a:pathLst>
            <a:path>
              <a:moveTo>
                <a:pt x="0" y="17920"/>
              </a:moveTo>
              <a:lnTo>
                <a:pt x="348863" y="179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2887319" y="2837056"/>
        <a:ext cx="17443" cy="17443"/>
      </dsp:txXfrm>
    </dsp:sp>
    <dsp:sp modelId="{F7EFD595-FDB1-4095-9A94-06981EFBAA7C}">
      <dsp:nvSpPr>
        <dsp:cNvPr id="0" name=""/>
        <dsp:cNvSpPr/>
      </dsp:nvSpPr>
      <dsp:spPr>
        <a:xfrm>
          <a:off x="2319393" y="3020210"/>
          <a:ext cx="1153294" cy="11532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kern="1200" dirty="0" smtClean="0"/>
            <a:t>(10) </a:t>
          </a:r>
        </a:p>
        <a:p>
          <a:pPr lvl="0" algn="ctr" defTabSz="488950">
            <a:lnSpc>
              <a:spcPct val="90000"/>
            </a:lnSpc>
            <a:spcBef>
              <a:spcPct val="0"/>
            </a:spcBef>
            <a:spcAft>
              <a:spcPct val="35000"/>
            </a:spcAft>
          </a:pPr>
          <a:r>
            <a:rPr lang="es-CO" sz="1100" kern="1200" dirty="0" smtClean="0"/>
            <a:t>Mejora</a:t>
          </a:r>
          <a:endParaRPr lang="es-CO" sz="1100" kern="1200" dirty="0"/>
        </a:p>
      </dsp:txBody>
      <dsp:txXfrm>
        <a:off x="2488289" y="3189106"/>
        <a:ext cx="815502" cy="815502"/>
      </dsp:txXfrm>
    </dsp:sp>
    <dsp:sp modelId="{02290B2E-34E6-4E9C-9759-F745DE8C9B19}">
      <dsp:nvSpPr>
        <dsp:cNvPr id="0" name=""/>
        <dsp:cNvSpPr/>
      </dsp:nvSpPr>
      <dsp:spPr>
        <a:xfrm rot="10800000">
          <a:off x="1970529" y="2076778"/>
          <a:ext cx="348863" cy="35840"/>
        </a:xfrm>
        <a:custGeom>
          <a:avLst/>
          <a:gdLst/>
          <a:ahLst/>
          <a:cxnLst/>
          <a:rect l="0" t="0" r="0" b="0"/>
          <a:pathLst>
            <a:path>
              <a:moveTo>
                <a:pt x="0" y="17920"/>
              </a:moveTo>
              <a:lnTo>
                <a:pt x="348863" y="179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rot="10800000">
        <a:off x="2136240" y="2085977"/>
        <a:ext cx="17443" cy="17443"/>
      </dsp:txXfrm>
    </dsp:sp>
    <dsp:sp modelId="{852C3EF5-62B6-492F-89EE-617C3648AEA5}">
      <dsp:nvSpPr>
        <dsp:cNvPr id="0" name=""/>
        <dsp:cNvSpPr/>
      </dsp:nvSpPr>
      <dsp:spPr>
        <a:xfrm>
          <a:off x="817235" y="1518051"/>
          <a:ext cx="1153294" cy="11532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kern="1200" dirty="0" smtClean="0"/>
            <a:t>(6)</a:t>
          </a:r>
        </a:p>
        <a:p>
          <a:pPr lvl="0" algn="ctr" defTabSz="488950">
            <a:lnSpc>
              <a:spcPct val="90000"/>
            </a:lnSpc>
            <a:spcBef>
              <a:spcPct val="0"/>
            </a:spcBef>
            <a:spcAft>
              <a:spcPct val="35000"/>
            </a:spcAft>
          </a:pPr>
          <a:r>
            <a:rPr lang="es-CO" sz="1100" kern="1200" dirty="0" smtClean="0"/>
            <a:t>Planificación</a:t>
          </a:r>
          <a:endParaRPr lang="es-CO" sz="1100" kern="1200" dirty="0"/>
        </a:p>
      </dsp:txBody>
      <dsp:txXfrm>
        <a:off x="986131" y="1686947"/>
        <a:ext cx="815502" cy="8155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A1733E-03BC-4A39-8124-658849EFDA39}">
      <dsp:nvSpPr>
        <dsp:cNvPr id="0" name=""/>
        <dsp:cNvSpPr/>
      </dsp:nvSpPr>
      <dsp:spPr>
        <a:xfrm>
          <a:off x="2259155" y="265777"/>
          <a:ext cx="3801808" cy="3801808"/>
        </a:xfrm>
        <a:prstGeom prst="pie">
          <a:avLst>
            <a:gd name="adj1" fmla="val 16200000"/>
            <a:gd name="adj2" fmla="val 1980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CO" sz="1400" kern="1200" dirty="0" smtClean="0"/>
            <a:t>6. Planificación</a:t>
          </a:r>
          <a:endParaRPr lang="es-CO" sz="1400" kern="1200" dirty="0"/>
        </a:p>
      </dsp:txBody>
      <dsp:txXfrm>
        <a:off x="4250578" y="751413"/>
        <a:ext cx="995711" cy="769413"/>
      </dsp:txXfrm>
    </dsp:sp>
    <dsp:sp modelId="{27F7A4A9-0EC5-4A49-A061-CC86D6509F57}">
      <dsp:nvSpPr>
        <dsp:cNvPr id="0" name=""/>
        <dsp:cNvSpPr/>
      </dsp:nvSpPr>
      <dsp:spPr>
        <a:xfrm>
          <a:off x="2304414" y="344077"/>
          <a:ext cx="3801808" cy="3801808"/>
        </a:xfrm>
        <a:prstGeom prst="pie">
          <a:avLst>
            <a:gd name="adj1" fmla="val 19800000"/>
            <a:gd name="adj2" fmla="val 180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CO" sz="1400" kern="1200" dirty="0" smtClean="0"/>
            <a:t>7. Soporte</a:t>
          </a:r>
          <a:endParaRPr lang="es-CO" sz="1400" kern="1200" dirty="0"/>
        </a:p>
      </dsp:txBody>
      <dsp:txXfrm>
        <a:off x="4884213" y="1882904"/>
        <a:ext cx="1040971" cy="746783"/>
      </dsp:txXfrm>
    </dsp:sp>
    <dsp:sp modelId="{1A27B15D-0C75-40CA-BE0A-5369AE4819C4}">
      <dsp:nvSpPr>
        <dsp:cNvPr id="0" name=""/>
        <dsp:cNvSpPr/>
      </dsp:nvSpPr>
      <dsp:spPr>
        <a:xfrm>
          <a:off x="2259155" y="422376"/>
          <a:ext cx="3801808" cy="3801808"/>
        </a:xfrm>
        <a:prstGeom prst="pie">
          <a:avLst>
            <a:gd name="adj1" fmla="val 1800000"/>
            <a:gd name="adj2" fmla="val 540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CO" sz="1400" kern="1200" dirty="0" smtClean="0"/>
            <a:t>8. Operación</a:t>
          </a:r>
          <a:endParaRPr lang="es-CO" sz="1400" kern="1200" dirty="0"/>
        </a:p>
      </dsp:txBody>
      <dsp:txXfrm>
        <a:off x="4250578" y="2991765"/>
        <a:ext cx="995711" cy="769413"/>
      </dsp:txXfrm>
    </dsp:sp>
    <dsp:sp modelId="{96707FF8-8CE2-42B1-A9A3-D1037AB75C3E}">
      <dsp:nvSpPr>
        <dsp:cNvPr id="0" name=""/>
        <dsp:cNvSpPr/>
      </dsp:nvSpPr>
      <dsp:spPr>
        <a:xfrm>
          <a:off x="2168635" y="422376"/>
          <a:ext cx="3801808" cy="3801808"/>
        </a:xfrm>
        <a:prstGeom prst="pie">
          <a:avLst>
            <a:gd name="adj1" fmla="val 5400000"/>
            <a:gd name="adj2" fmla="val 900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CO" sz="1400" kern="1200" dirty="0" smtClean="0"/>
            <a:t>9. Evaluación del Desempeño</a:t>
          </a:r>
          <a:endParaRPr lang="es-CO" sz="1400" kern="1200" dirty="0"/>
        </a:p>
      </dsp:txBody>
      <dsp:txXfrm>
        <a:off x="2983309" y="2991765"/>
        <a:ext cx="995711" cy="769413"/>
      </dsp:txXfrm>
    </dsp:sp>
    <dsp:sp modelId="{77A5E2B2-F692-4A5E-A504-0BB7FC8DA7E1}">
      <dsp:nvSpPr>
        <dsp:cNvPr id="0" name=""/>
        <dsp:cNvSpPr/>
      </dsp:nvSpPr>
      <dsp:spPr>
        <a:xfrm>
          <a:off x="2123376" y="344077"/>
          <a:ext cx="3801808" cy="3801808"/>
        </a:xfrm>
        <a:prstGeom prst="pie">
          <a:avLst>
            <a:gd name="adj1" fmla="val 9000000"/>
            <a:gd name="adj2" fmla="val 1260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CO" sz="1400" kern="1200" dirty="0" smtClean="0"/>
            <a:t>10. Mejora</a:t>
          </a:r>
          <a:endParaRPr lang="es-CO" sz="1400" kern="1200" dirty="0"/>
        </a:p>
      </dsp:txBody>
      <dsp:txXfrm>
        <a:off x="2304414" y="1882904"/>
        <a:ext cx="1040971" cy="746783"/>
      </dsp:txXfrm>
    </dsp:sp>
    <dsp:sp modelId="{8A069EF6-0954-4BED-86AC-8BA31B9263BF}">
      <dsp:nvSpPr>
        <dsp:cNvPr id="0" name=""/>
        <dsp:cNvSpPr/>
      </dsp:nvSpPr>
      <dsp:spPr>
        <a:xfrm>
          <a:off x="2168635" y="265777"/>
          <a:ext cx="3801808" cy="3801808"/>
        </a:xfrm>
        <a:prstGeom prst="pie">
          <a:avLst>
            <a:gd name="adj1" fmla="val 12600000"/>
            <a:gd name="adj2" fmla="val 1620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CO" sz="1400" kern="1200" dirty="0" smtClean="0"/>
            <a:t>5. Liderazgo</a:t>
          </a:r>
          <a:endParaRPr lang="es-CO" sz="1400" kern="1200" dirty="0"/>
        </a:p>
      </dsp:txBody>
      <dsp:txXfrm>
        <a:off x="2983309" y="751413"/>
        <a:ext cx="995711" cy="769413"/>
      </dsp:txXfrm>
    </dsp:sp>
    <dsp:sp modelId="{7D89EED8-A5B1-452E-9F47-9D3BE3F5778D}">
      <dsp:nvSpPr>
        <dsp:cNvPr id="0" name=""/>
        <dsp:cNvSpPr/>
      </dsp:nvSpPr>
      <dsp:spPr>
        <a:xfrm>
          <a:off x="2023666" y="30427"/>
          <a:ext cx="4272509" cy="4272509"/>
        </a:xfrm>
        <a:prstGeom prst="circularArrow">
          <a:avLst>
            <a:gd name="adj1" fmla="val 5085"/>
            <a:gd name="adj2" fmla="val 327528"/>
            <a:gd name="adj3" fmla="val 19472472"/>
            <a:gd name="adj4" fmla="val 16200251"/>
            <a:gd name="adj5" fmla="val 5932"/>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92617635-5E60-4D65-A327-65EB53E1A5BE}">
      <dsp:nvSpPr>
        <dsp:cNvPr id="0" name=""/>
        <dsp:cNvSpPr/>
      </dsp:nvSpPr>
      <dsp:spPr>
        <a:xfrm>
          <a:off x="2068925" y="108726"/>
          <a:ext cx="4272509" cy="4272509"/>
        </a:xfrm>
        <a:prstGeom prst="circularArrow">
          <a:avLst>
            <a:gd name="adj1" fmla="val 5085"/>
            <a:gd name="adj2" fmla="val 327528"/>
            <a:gd name="adj3" fmla="val 1472472"/>
            <a:gd name="adj4" fmla="val 19800000"/>
            <a:gd name="adj5" fmla="val 5932"/>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BB245C18-14AC-41CC-BDB7-B4AB528169FD}">
      <dsp:nvSpPr>
        <dsp:cNvPr id="0" name=""/>
        <dsp:cNvSpPr/>
      </dsp:nvSpPr>
      <dsp:spPr>
        <a:xfrm>
          <a:off x="2023666" y="187026"/>
          <a:ext cx="4272509" cy="4272509"/>
        </a:xfrm>
        <a:prstGeom prst="circularArrow">
          <a:avLst>
            <a:gd name="adj1" fmla="val 5085"/>
            <a:gd name="adj2" fmla="val 327528"/>
            <a:gd name="adj3" fmla="val 5072221"/>
            <a:gd name="adj4" fmla="val 1800000"/>
            <a:gd name="adj5" fmla="val 5932"/>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184FA647-37FC-4C1A-8543-BC2BCDA45B1C}">
      <dsp:nvSpPr>
        <dsp:cNvPr id="0" name=""/>
        <dsp:cNvSpPr/>
      </dsp:nvSpPr>
      <dsp:spPr>
        <a:xfrm>
          <a:off x="1933424" y="187026"/>
          <a:ext cx="4272509" cy="4272509"/>
        </a:xfrm>
        <a:prstGeom prst="circularArrow">
          <a:avLst>
            <a:gd name="adj1" fmla="val 5085"/>
            <a:gd name="adj2" fmla="val 327528"/>
            <a:gd name="adj3" fmla="val 8672472"/>
            <a:gd name="adj4" fmla="val 5400251"/>
            <a:gd name="adj5" fmla="val 5932"/>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C80240DF-6815-4E9E-B6D5-4BC13C4E6665}">
      <dsp:nvSpPr>
        <dsp:cNvPr id="0" name=""/>
        <dsp:cNvSpPr/>
      </dsp:nvSpPr>
      <dsp:spPr>
        <a:xfrm>
          <a:off x="1888165" y="108726"/>
          <a:ext cx="4272509" cy="4272509"/>
        </a:xfrm>
        <a:prstGeom prst="circularArrow">
          <a:avLst>
            <a:gd name="adj1" fmla="val 5085"/>
            <a:gd name="adj2" fmla="val 327528"/>
            <a:gd name="adj3" fmla="val 12272472"/>
            <a:gd name="adj4" fmla="val 9000000"/>
            <a:gd name="adj5" fmla="val 5932"/>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FAE245F0-A779-44ED-8800-2E59E65B92EE}">
      <dsp:nvSpPr>
        <dsp:cNvPr id="0" name=""/>
        <dsp:cNvSpPr/>
      </dsp:nvSpPr>
      <dsp:spPr>
        <a:xfrm>
          <a:off x="1933424" y="30427"/>
          <a:ext cx="4272509" cy="4272509"/>
        </a:xfrm>
        <a:prstGeom prst="circularArrow">
          <a:avLst>
            <a:gd name="adj1" fmla="val 5085"/>
            <a:gd name="adj2" fmla="val 327528"/>
            <a:gd name="adj3" fmla="val 15872221"/>
            <a:gd name="adj4" fmla="val 12600000"/>
            <a:gd name="adj5" fmla="val 5932"/>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0.wmf"/><Relationship Id="rId1" Type="http://schemas.openxmlformats.org/officeDocument/2006/relationships/image" Target="../media/image21.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F2AFED-B1A4-445E-801F-10B6A62B5588}" type="datetimeFigureOut">
              <a:rPr lang="es-ES" smtClean="0"/>
              <a:pPr/>
              <a:t>15/03/2016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AB3288-4C9F-4040-84AE-3F63D6881FFC}" type="slidenum">
              <a:rPr lang="es-ES" smtClean="0"/>
              <a:pPr/>
              <a:t>‹Nº›</a:t>
            </a:fld>
            <a:endParaRPr lang="es-ES"/>
          </a:p>
        </p:txBody>
      </p:sp>
    </p:spTree>
    <p:extLst>
      <p:ext uri="{BB962C8B-B14F-4D97-AF65-F5344CB8AC3E}">
        <p14:creationId xmlns:p14="http://schemas.microsoft.com/office/powerpoint/2010/main" val="1676688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EED780-5E07-447A-8465-2EB666428A8C}" type="slidenum">
              <a:rPr lang="es-ES_tradnl"/>
              <a:pPr/>
              <a:t>3</a:t>
            </a:fld>
            <a:endParaRPr lang="es-ES_tradnl"/>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pPr marL="228600" indent="-228600" algn="just"/>
            <a:r>
              <a:rPr lang="es-ES_tradnl"/>
              <a:t>8 MEDICIÓN, ANÁLISIS Y MEJORA (Cont.)</a:t>
            </a:r>
          </a:p>
          <a:p>
            <a:pPr marL="228600" indent="-228600" algn="just"/>
            <a:r>
              <a:rPr lang="es-ES"/>
              <a:t>8.5 Mejora (Cont.)</a:t>
            </a:r>
          </a:p>
          <a:p>
            <a:pPr marL="228600" indent="-228600" algn="just"/>
            <a:r>
              <a:rPr lang="es-ES"/>
              <a:t>8.5.3 Acción preventiva. </a:t>
            </a:r>
          </a:p>
          <a:p>
            <a:pPr marL="228600" indent="-228600" algn="just"/>
            <a:r>
              <a:rPr lang="es-ES"/>
              <a:t>La organización debe determinar acciones para eliminar las causas de no conformidades potenciales para prevenir su ocurrencia. Las acciones preventivas deben ser apropiadas a los efectos de los problemas potenciales.</a:t>
            </a:r>
          </a:p>
          <a:p>
            <a:pPr marL="228600" indent="-228600" algn="just"/>
            <a:r>
              <a:rPr lang="es-ES"/>
              <a:t>Debe establecerse un procedimiento documentado para definir los requisitos para</a:t>
            </a:r>
          </a:p>
          <a:p>
            <a:pPr marL="419100" lvl="1" indent="-228600" algn="just"/>
            <a:r>
              <a:rPr lang="es-ES"/>
              <a:t>a)	determinar las no conformidades potenciales y sus causas,</a:t>
            </a:r>
          </a:p>
          <a:p>
            <a:pPr marL="419100" lvl="1" indent="-228600" algn="just"/>
            <a:r>
              <a:rPr lang="es-ES"/>
              <a:t>b)	evaluar la necesidad de actuar para prevenir la ocurrencia de no conformidades,</a:t>
            </a:r>
          </a:p>
          <a:p>
            <a:pPr marL="419100" lvl="1" indent="-228600" algn="just"/>
            <a:r>
              <a:rPr lang="es-ES"/>
              <a:t>c)	determinar e implementar las acciones necesarias,</a:t>
            </a:r>
          </a:p>
          <a:p>
            <a:pPr marL="419100" lvl="1" indent="-228600" algn="just">
              <a:buFontTx/>
              <a:buAutoNum type="alphaLcParenR" startAt="4"/>
            </a:pPr>
            <a:r>
              <a:rPr lang="es-ES"/>
              <a:t>registrar los resultados de las acciones tomadas (véase 4.2.4), y</a:t>
            </a:r>
          </a:p>
          <a:p>
            <a:pPr marL="419100" lvl="1" indent="-228600" algn="just"/>
            <a:r>
              <a:rPr lang="es-ES" b="1" i="1"/>
              <a:t>NOTA 39 – Ver EN 9130 a modo de orientación.</a:t>
            </a:r>
          </a:p>
          <a:p>
            <a:pPr marL="419100" lvl="1" indent="-228600" algn="just"/>
            <a:r>
              <a:rPr lang="es-ES"/>
              <a:t>e)	revisar las acciones preventivas tomadas.</a:t>
            </a:r>
          </a:p>
          <a:p>
            <a:pPr marL="228600" indent="-228600" algn="just"/>
            <a:endParaRPr lang="es-ES"/>
          </a:p>
          <a:p>
            <a:pPr marL="228600" indent="-228600" algn="just"/>
            <a:endParaRPr lang="es-ES"/>
          </a:p>
        </p:txBody>
      </p:sp>
    </p:spTree>
    <p:extLst>
      <p:ext uri="{BB962C8B-B14F-4D97-AF65-F5344CB8AC3E}">
        <p14:creationId xmlns:p14="http://schemas.microsoft.com/office/powerpoint/2010/main" val="256697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6AB1FD8A-53E4-4A33-A29B-BBC7098A6F92}" type="slidenum">
              <a:rPr lang="es-ES_tradnl" sz="1200" smtClean="0"/>
              <a:pPr/>
              <a:t>17</a:t>
            </a:fld>
            <a:endParaRPr lang="es-ES_tradnl" sz="1200"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p:spPr>
        <p:txBody>
          <a:bodyPr/>
          <a:lstStyle/>
          <a:p>
            <a:pPr algn="just"/>
            <a:r>
              <a:rPr lang="es-ES" smtClean="0"/>
              <a:t>4 SISTEMA DE GESTIÓN DE LA CALIDAD (CONT.) </a:t>
            </a:r>
          </a:p>
          <a:p>
            <a:pPr algn="just"/>
            <a:r>
              <a:rPr lang="es-ES" smtClean="0"/>
              <a:t>4.2 Requisitos de la documentación (Cont.)</a:t>
            </a:r>
          </a:p>
          <a:p>
            <a:pPr algn="just"/>
            <a:r>
              <a:rPr lang="es-ES" smtClean="0"/>
              <a:t>4.2.3 Control de los documentos. </a:t>
            </a:r>
          </a:p>
          <a:p>
            <a:pPr algn="just"/>
            <a:r>
              <a:rPr lang="es-ES" smtClean="0"/>
              <a:t>Los documentos requeridos por el sistema de gestión de la calidad deben controlarse. Los registros son un tipo especial de documento y deben controlarse de acuerdo con los requisitos citados en 4.2.4.</a:t>
            </a:r>
          </a:p>
          <a:p>
            <a:pPr algn="just"/>
            <a:r>
              <a:rPr lang="es-ES" smtClean="0"/>
              <a:t>Debe establecerse un procedimiento documentado que defina los controles necesarios para:</a:t>
            </a:r>
          </a:p>
          <a:p>
            <a:pPr marL="381000" lvl="1" indent="-190500" algn="just"/>
            <a:r>
              <a:rPr lang="es-ES" smtClean="0"/>
              <a:t>a)	aprobar los documentos en cuanto a su adecuación antes de su emisión,</a:t>
            </a:r>
          </a:p>
          <a:p>
            <a:pPr marL="381000" lvl="1" indent="-190500" algn="just"/>
            <a:r>
              <a:rPr lang="es-ES" smtClean="0"/>
              <a:t>b)	revisar y actualizar los documentos cuando sea necesario y aprobarlos nuevamente,</a:t>
            </a:r>
          </a:p>
          <a:p>
            <a:pPr marL="381000" lvl="1" indent="-190500" algn="just"/>
            <a:r>
              <a:rPr lang="es-ES" smtClean="0"/>
              <a:t>c)	asegurarse de que se identifican los cambios y el estado de revisión actual de los documentos,</a:t>
            </a:r>
          </a:p>
          <a:p>
            <a:pPr marL="381000" lvl="1" indent="-190500" algn="just"/>
            <a:r>
              <a:rPr lang="es-ES" smtClean="0"/>
              <a:t>d)	asegurarse de que las versiones pertinentes de los documentos aplicables se encuentran disponibles en los puntos de uso,</a:t>
            </a:r>
          </a:p>
          <a:p>
            <a:pPr marL="381000" lvl="1" indent="-190500" algn="just"/>
            <a:r>
              <a:rPr lang="es-ES" smtClean="0"/>
              <a:t>e)	asegurarse de que los documentos permanecen legibles y fácilmente identificables,</a:t>
            </a:r>
          </a:p>
          <a:p>
            <a:pPr marL="381000" lvl="1" indent="-190500" algn="just"/>
            <a:r>
              <a:rPr lang="es-ES" smtClean="0"/>
              <a:t>f)	asegurarse de que se identifican los documentos de origen externo y se controla su distribución, y</a:t>
            </a:r>
          </a:p>
          <a:p>
            <a:pPr marL="381000" lvl="1" indent="-190500" algn="just"/>
            <a:r>
              <a:rPr lang="es-ES" smtClean="0"/>
              <a:t>g)	prevenir el uso no intencionado de documentos obsoletos, y aplicarles una identificación adecuada en el caso de que se mantengan por cualquier razón.</a:t>
            </a:r>
          </a:p>
          <a:p>
            <a:pPr algn="just"/>
            <a:r>
              <a:rPr lang="es-ES_tradnl" b="1" i="1" smtClean="0"/>
              <a:t>La organización coordinará los cambios en los documentos con los clientes y/o autoridades reguladoras de acuerdo con los requisitos del contrato o reglamentarios. </a:t>
            </a:r>
            <a:endParaRPr lang="es-ES" b="1" i="1" smtClean="0"/>
          </a:p>
          <a:p>
            <a:pPr algn="just"/>
            <a:endParaRPr lang="es-ES" smtClean="0"/>
          </a:p>
          <a:p>
            <a:pPr algn="just"/>
            <a:endParaRPr lang="es-ES_tradnl" smtClean="0"/>
          </a:p>
        </p:txBody>
      </p:sp>
    </p:spTree>
    <p:extLst>
      <p:ext uri="{BB962C8B-B14F-4D97-AF65-F5344CB8AC3E}">
        <p14:creationId xmlns:p14="http://schemas.microsoft.com/office/powerpoint/2010/main" val="2998043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59ECCEDE-70CE-42FD-A082-DAF4BA3B71E9}" type="slidenum">
              <a:rPr lang="es-ES_tradnl" sz="1200" smtClean="0"/>
              <a:pPr/>
              <a:t>18</a:t>
            </a:fld>
            <a:endParaRPr lang="es-ES_tradnl" sz="1200"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pPr algn="just"/>
            <a:r>
              <a:rPr lang="es-ES" smtClean="0"/>
              <a:t>4 SISTEMA DE GESTIÓN DE LA CALIDAD (CONT.) </a:t>
            </a:r>
          </a:p>
          <a:p>
            <a:pPr algn="just"/>
            <a:r>
              <a:rPr lang="es-ES" smtClean="0"/>
              <a:t>4.2 Requisitos de la documentación (Cont.)</a:t>
            </a:r>
          </a:p>
          <a:p>
            <a:pPr algn="just"/>
            <a:r>
              <a:rPr lang="es-ES" smtClean="0"/>
              <a:t>4.2.4 Control de los registros. </a:t>
            </a:r>
          </a:p>
          <a:p>
            <a:pPr algn="just"/>
            <a:r>
              <a:rPr lang="es-ES" smtClean="0"/>
              <a:t>Los registros deben establecerse y mantenerse para proporcionar evidencia de la conformidad con los requisitos así como de la operación eficaz del sistema de gestión de la calidad. Los registros deben permanecer legibles, fácilmente identificables y recuperables. Debe establecerse un procedimiento documentado para definir los controles necesarios para la identificación, el almacenamiento, la protección, la recuperación, el tiempo de retención y la disposición de los registros.</a:t>
            </a:r>
          </a:p>
          <a:p>
            <a:r>
              <a:rPr lang="es-ES" b="1" i="1" smtClean="0"/>
              <a:t>El procedimiento escrito definirá el método de control de los registros que son creados por y/o retenidos por los suministradores.</a:t>
            </a:r>
          </a:p>
          <a:p>
            <a:r>
              <a:rPr lang="es-ES" b="1" i="1" smtClean="0"/>
              <a:t>Los registros estará disponibles para su revisión por los clientes y autoridades reguladoras de acuerdo con el contrato o requisitos reglamentarios.</a:t>
            </a:r>
          </a:p>
          <a:p>
            <a:endParaRPr lang="es-ES" b="1" i="1" smtClean="0"/>
          </a:p>
          <a:p>
            <a:r>
              <a:rPr lang="es-ES" b="1" i="1" smtClean="0"/>
              <a:t>NOTA 7 – Ver EN 9130 a modo de orientación</a:t>
            </a:r>
            <a:endParaRPr lang="es-ES_tradnl" b="1" i="1" smtClean="0"/>
          </a:p>
        </p:txBody>
      </p:sp>
    </p:spTree>
    <p:extLst>
      <p:ext uri="{BB962C8B-B14F-4D97-AF65-F5344CB8AC3E}">
        <p14:creationId xmlns:p14="http://schemas.microsoft.com/office/powerpoint/2010/main" val="3931585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281F06F0-16F0-4862-83DF-4F9623D456B4}" type="slidenum">
              <a:rPr lang="es-ES_tradnl" sz="1200" smtClean="0"/>
              <a:pPr/>
              <a:t>19</a:t>
            </a:fld>
            <a:endParaRPr lang="es-ES_tradnl" sz="1200"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p:spPr>
        <p:txBody>
          <a:bodyPr/>
          <a:lstStyle/>
          <a:p>
            <a:pPr algn="just"/>
            <a:r>
              <a:rPr lang="es-ES" smtClean="0"/>
              <a:t>5  RESPONSABILIDAD DE LA DIRECCIÓN</a:t>
            </a:r>
          </a:p>
          <a:p>
            <a:pPr algn="just"/>
            <a:r>
              <a:rPr lang="es-ES" smtClean="0"/>
              <a:t>5.1 Compromiso de la dirección</a:t>
            </a:r>
          </a:p>
          <a:p>
            <a:pPr algn="just"/>
            <a:r>
              <a:rPr lang="es-ES" smtClean="0"/>
              <a:t>La alta dirección debe proporcionar evidencia de su compromiso con el desarrollo e implementación del sistema de gestión de la calidad, así como con la mejora continua de su eficacia.</a:t>
            </a:r>
          </a:p>
          <a:p>
            <a:pPr marL="381000" lvl="1" indent="-190500" algn="just"/>
            <a:r>
              <a:rPr lang="es-ES" smtClean="0"/>
              <a:t>a)	comunicando a la organización la importancia de satisfacer tanto los requisitos del cliente como los legales y reglamentarios,</a:t>
            </a:r>
          </a:p>
          <a:p>
            <a:pPr marL="381000" lvl="1" indent="-190500" algn="just"/>
            <a:r>
              <a:rPr lang="es-ES" smtClean="0"/>
              <a:t>b)	estableciendo la política de la calidad,</a:t>
            </a:r>
          </a:p>
          <a:p>
            <a:pPr marL="381000" lvl="1" indent="-190500" algn="just"/>
            <a:r>
              <a:rPr lang="es-ES" smtClean="0"/>
              <a:t>c)	asegurando que se establecen los objetivos de la calidad,</a:t>
            </a:r>
          </a:p>
          <a:p>
            <a:pPr marL="381000" lvl="1" indent="-190500" algn="just"/>
            <a:r>
              <a:rPr lang="es-ES" smtClean="0"/>
              <a:t>d)	llevando a cabo las revisiones por la dirección, y</a:t>
            </a:r>
          </a:p>
          <a:p>
            <a:pPr marL="381000" lvl="1" indent="-190500" algn="just"/>
            <a:r>
              <a:rPr lang="es-ES" smtClean="0"/>
              <a:t>e)	asegurando la disponibilidad de recursos.</a:t>
            </a:r>
          </a:p>
          <a:p>
            <a:pPr algn="just"/>
            <a:endParaRPr lang="es-ES" smtClean="0"/>
          </a:p>
        </p:txBody>
      </p:sp>
    </p:spTree>
    <p:extLst>
      <p:ext uri="{BB962C8B-B14F-4D97-AF65-F5344CB8AC3E}">
        <p14:creationId xmlns:p14="http://schemas.microsoft.com/office/powerpoint/2010/main" val="2652807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497AAB92-795F-41BD-93E2-2A1068AFEFE0}" type="slidenum">
              <a:rPr lang="es-ES_tradnl" sz="1200" smtClean="0"/>
              <a:pPr/>
              <a:t>20</a:t>
            </a:fld>
            <a:endParaRPr lang="es-ES_tradnl" sz="1200"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pPr algn="just"/>
            <a:r>
              <a:rPr lang="es-ES" smtClean="0"/>
              <a:t>5  RESPONSABILIDAD DE LA DIRECCIÓN (CONT.)</a:t>
            </a:r>
          </a:p>
          <a:p>
            <a:pPr algn="just"/>
            <a:r>
              <a:rPr lang="es-ES" smtClean="0"/>
              <a:t>5.2 Enfoque al cliente</a:t>
            </a:r>
          </a:p>
          <a:p>
            <a:pPr algn="just"/>
            <a:r>
              <a:rPr lang="es-ES" smtClean="0"/>
              <a:t>La alta dirección debe asegurarse de que los requisitos del cliente se determinan y se cumplen con el propósito de aumentar la satisfacción del cliente (véanse 7.2.1 y 8.2.1).</a:t>
            </a:r>
          </a:p>
        </p:txBody>
      </p:sp>
    </p:spTree>
    <p:extLst>
      <p:ext uri="{BB962C8B-B14F-4D97-AF65-F5344CB8AC3E}">
        <p14:creationId xmlns:p14="http://schemas.microsoft.com/office/powerpoint/2010/main" val="3827728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D3BC70F5-3939-4612-9004-2B47A18CE910}" type="slidenum">
              <a:rPr lang="es-ES_tradnl" sz="1200" smtClean="0"/>
              <a:pPr/>
              <a:t>21</a:t>
            </a:fld>
            <a:endParaRPr lang="es-ES_tradnl" sz="1200"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p:spPr>
        <p:txBody>
          <a:bodyPr/>
          <a:lstStyle/>
          <a:p>
            <a:pPr algn="just"/>
            <a:r>
              <a:rPr lang="es-ES" smtClean="0"/>
              <a:t>5  RESPONSABILIDAD DE LA DIRECCIÓN (CONT.)</a:t>
            </a:r>
          </a:p>
          <a:p>
            <a:pPr algn="just"/>
            <a:r>
              <a:rPr lang="es-ES" smtClean="0"/>
              <a:t>5.3 Política de la calidad</a:t>
            </a:r>
          </a:p>
          <a:p>
            <a:pPr algn="just"/>
            <a:r>
              <a:rPr lang="es-ES" smtClean="0"/>
              <a:t>La alta dirección debe asegurarse de que la política de la calidad</a:t>
            </a:r>
          </a:p>
          <a:p>
            <a:pPr marL="381000" lvl="1" indent="-190500" algn="just"/>
            <a:r>
              <a:rPr lang="es-ES" smtClean="0"/>
              <a:t>a)	es adecuada al propósito de la organización,</a:t>
            </a:r>
          </a:p>
          <a:p>
            <a:pPr marL="381000" lvl="1" indent="-190500" algn="just"/>
            <a:r>
              <a:rPr lang="es-ES" smtClean="0"/>
              <a:t>b)	incluye un compromiso de cumplir con los requisitos y de mejorar continuamente la eficacia del sistema de gestión de la calidad,</a:t>
            </a:r>
          </a:p>
          <a:p>
            <a:pPr marL="381000" lvl="1" indent="-190500" algn="just"/>
            <a:r>
              <a:rPr lang="es-ES" smtClean="0"/>
              <a:t>c)	proporciona un marco de referencia para establecer y revisar los objetivos de la calidad,</a:t>
            </a:r>
          </a:p>
          <a:p>
            <a:pPr marL="381000" lvl="1" indent="-190500" algn="just"/>
            <a:r>
              <a:rPr lang="es-ES" smtClean="0"/>
              <a:t>d)	es comunicada y entendida dentro de la organización, y</a:t>
            </a:r>
          </a:p>
          <a:p>
            <a:pPr marL="381000" lvl="1" indent="-190500" algn="just"/>
            <a:r>
              <a:rPr lang="es-ES" smtClean="0"/>
              <a:t>e)	es revisada para su continua adecuación.</a:t>
            </a:r>
          </a:p>
          <a:p>
            <a:pPr algn="just"/>
            <a:endParaRPr lang="es-ES" smtClean="0"/>
          </a:p>
        </p:txBody>
      </p:sp>
    </p:spTree>
    <p:extLst>
      <p:ext uri="{BB962C8B-B14F-4D97-AF65-F5344CB8AC3E}">
        <p14:creationId xmlns:p14="http://schemas.microsoft.com/office/powerpoint/2010/main" val="4158946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6324F3-47FD-427A-B8BE-A444BC124D8F}" type="slidenum">
              <a:rPr lang="es-ES_tradnl"/>
              <a:pPr/>
              <a:t>23</a:t>
            </a:fld>
            <a:endParaRPr lang="es-ES_tradnl"/>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pPr algn="just"/>
            <a:r>
              <a:rPr lang="es-ES"/>
              <a:t>5  RESPONSABILIDAD DE LA DIRECCIÓN (CONT.)</a:t>
            </a:r>
          </a:p>
          <a:p>
            <a:pPr algn="just"/>
            <a:r>
              <a:rPr lang="es-ES"/>
              <a:t>5.4 Planificación</a:t>
            </a:r>
          </a:p>
          <a:p>
            <a:pPr algn="just"/>
            <a:r>
              <a:rPr lang="es-ES"/>
              <a:t>5.4.1 Objetivos de la calidad. </a:t>
            </a:r>
          </a:p>
          <a:p>
            <a:pPr algn="just"/>
            <a:r>
              <a:rPr lang="es-ES"/>
              <a:t>La alta dirección debe asegurarse de que los objetivos de la calidad, incluyendo aquéllos necesarios para cumplir los requisitos para el producto [véase 7.1 a)], se establecen en las funciones y niveles pertinentes dentro de la organización. Los objetivos de la calidad deben ser medibles y coherentes con la política de la calidad.</a:t>
            </a:r>
          </a:p>
          <a:p>
            <a:endParaRPr lang="es-ES_tradnl"/>
          </a:p>
        </p:txBody>
      </p:sp>
    </p:spTree>
    <p:extLst>
      <p:ext uri="{BB962C8B-B14F-4D97-AF65-F5344CB8AC3E}">
        <p14:creationId xmlns:p14="http://schemas.microsoft.com/office/powerpoint/2010/main" val="921093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518A26-0D61-42E8-BEF9-414AB11DE9FA}" type="slidenum">
              <a:rPr lang="es-ES_tradnl"/>
              <a:pPr/>
              <a:t>24</a:t>
            </a:fld>
            <a:endParaRPr lang="es-ES_tradnl"/>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pPr algn="just">
              <a:tabLst>
                <a:tab pos="381000" algn="l"/>
              </a:tabLst>
            </a:pPr>
            <a:r>
              <a:rPr lang="es-ES"/>
              <a:t>5  RESPONSABILIDAD DE LA DIRECCIÓN (CONT.)</a:t>
            </a:r>
          </a:p>
          <a:p>
            <a:pPr algn="just">
              <a:tabLst>
                <a:tab pos="381000" algn="l"/>
              </a:tabLst>
            </a:pPr>
            <a:r>
              <a:rPr lang="es-ES"/>
              <a:t>5.4 Planificación (Cont.) </a:t>
            </a:r>
          </a:p>
          <a:p>
            <a:pPr algn="just">
              <a:tabLst>
                <a:tab pos="381000" algn="l"/>
              </a:tabLst>
            </a:pPr>
            <a:r>
              <a:rPr lang="es-ES"/>
              <a:t>5.4.2 Planificación del sistema de gestión de la calidad. </a:t>
            </a:r>
          </a:p>
          <a:p>
            <a:pPr algn="just">
              <a:tabLst>
                <a:tab pos="381000" algn="l"/>
              </a:tabLst>
            </a:pPr>
            <a:r>
              <a:rPr lang="es-ES"/>
              <a:t>La alta dirección debe asegurarse de que</a:t>
            </a:r>
          </a:p>
          <a:p>
            <a:pPr marL="190500" lvl="1" algn="just">
              <a:tabLst>
                <a:tab pos="381000" algn="l"/>
              </a:tabLst>
            </a:pPr>
            <a:r>
              <a:rPr lang="es-ES"/>
              <a:t>a)	se realiza la planificación del sistema de gestión de la calidad con el fin de cumplir los requisitos citados en 4.1 (requisitos generales del SGC), así como los objetivos de la calidad, y</a:t>
            </a:r>
          </a:p>
          <a:p>
            <a:pPr marL="190500" lvl="1" algn="just">
              <a:tabLst>
                <a:tab pos="381000" algn="l"/>
              </a:tabLst>
            </a:pPr>
            <a:r>
              <a:rPr lang="es-ES"/>
              <a:t>b)	se mantiene la integridad del sistema de gestión de la calidad cuando se planifican e implementan cambios en éste.</a:t>
            </a:r>
          </a:p>
          <a:p>
            <a:pPr algn="just">
              <a:tabLst>
                <a:tab pos="381000" algn="l"/>
              </a:tabLst>
            </a:pPr>
            <a:endParaRPr lang="es-ES"/>
          </a:p>
        </p:txBody>
      </p:sp>
    </p:spTree>
    <p:extLst>
      <p:ext uri="{BB962C8B-B14F-4D97-AF65-F5344CB8AC3E}">
        <p14:creationId xmlns:p14="http://schemas.microsoft.com/office/powerpoint/2010/main" val="308760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336104-5483-4E31-B2C8-370256F0954B}" type="slidenum">
              <a:rPr lang="es-ES_tradnl"/>
              <a:pPr/>
              <a:t>25</a:t>
            </a:fld>
            <a:endParaRPr lang="es-ES_tradnl"/>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pPr algn="just"/>
            <a:r>
              <a:rPr lang="es-ES"/>
              <a:t>5  RESPONSABILIDAD DE LA DIRECCIÓN (CONT.)</a:t>
            </a:r>
          </a:p>
          <a:p>
            <a:pPr algn="just"/>
            <a:r>
              <a:rPr lang="es-ES"/>
              <a:t>5.5 Responsabilidad, autoridad y comunicación</a:t>
            </a:r>
          </a:p>
          <a:p>
            <a:pPr algn="just"/>
            <a:r>
              <a:rPr lang="es-ES"/>
              <a:t>5.5.1 Responsabilidad y autoridad. </a:t>
            </a:r>
          </a:p>
          <a:p>
            <a:pPr algn="just"/>
            <a:r>
              <a:rPr lang="es-ES"/>
              <a:t>La alta dirección debe asegurar que las responsabilidades y autoridades están definidas y son comunicadas dentro de la organización.</a:t>
            </a:r>
          </a:p>
          <a:p>
            <a:endParaRPr lang="es-ES_tradnl"/>
          </a:p>
        </p:txBody>
      </p:sp>
    </p:spTree>
    <p:extLst>
      <p:ext uri="{BB962C8B-B14F-4D97-AF65-F5344CB8AC3E}">
        <p14:creationId xmlns:p14="http://schemas.microsoft.com/office/powerpoint/2010/main" val="4128102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073F24-81B8-4D0F-865F-0D9F0DA09931}" type="slidenum">
              <a:rPr lang="es-ES_tradnl"/>
              <a:pPr/>
              <a:t>26</a:t>
            </a:fld>
            <a:endParaRPr lang="es-ES_tradnl"/>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pPr algn="just"/>
            <a:r>
              <a:rPr lang="es-ES"/>
              <a:t>5  RESPONSABILIDAD DE LA DIRECCIÓN (CONT.)</a:t>
            </a:r>
          </a:p>
          <a:p>
            <a:pPr algn="just"/>
            <a:r>
              <a:rPr lang="es-ES"/>
              <a:t>5.5 Responsabilidad, autoridad y comunicación (Cont.)</a:t>
            </a:r>
          </a:p>
          <a:p>
            <a:pPr algn="just"/>
            <a:r>
              <a:rPr lang="es-ES"/>
              <a:t>5.5.2 Representante de la dirección. </a:t>
            </a:r>
          </a:p>
          <a:p>
            <a:pPr algn="just"/>
            <a:r>
              <a:rPr lang="es-ES"/>
              <a:t>La alta dirección debe designar un miembro de la dirección quien, con independencia de otras responsabilidades, debe tener la responsabilidad y autoridad que incluya:</a:t>
            </a:r>
          </a:p>
          <a:p>
            <a:pPr marL="381000" lvl="1" indent="-190500" algn="just"/>
            <a:r>
              <a:rPr lang="es-ES"/>
              <a:t>a)	asegurarse de que se establecen, implementan y mantienen los procesos necesarios para el sistema de gestión de la calidad,</a:t>
            </a:r>
          </a:p>
          <a:p>
            <a:pPr marL="381000" lvl="1" indent="-190500" algn="just"/>
            <a:r>
              <a:rPr lang="es-ES"/>
              <a:t>b)	informar a la alta dirección sobre el desempeño del sistema de gestión de la calidad y de cualquier necesidad de mejora, y</a:t>
            </a:r>
          </a:p>
          <a:p>
            <a:pPr marL="381000" lvl="1" indent="-190500" algn="just"/>
            <a:r>
              <a:rPr lang="es-ES"/>
              <a:t>c)	asegurarse de que se promueva la toma de conciencia de los requisitos del cliente en todos los niveles de la organización.</a:t>
            </a:r>
          </a:p>
          <a:p>
            <a:pPr marL="381000" lvl="1" indent="-190500" algn="just"/>
            <a:r>
              <a:rPr lang="es-ES" b="1" i="1"/>
              <a:t>d)	con la libertad organizativa para resolver asuntos de calidad.</a:t>
            </a:r>
            <a:endParaRPr lang="es-ES"/>
          </a:p>
          <a:p>
            <a:pPr algn="just"/>
            <a:endParaRPr lang="es-ES"/>
          </a:p>
          <a:p>
            <a:pPr algn="just"/>
            <a:r>
              <a:rPr lang="es-ES"/>
              <a:t>NOTA 9 - La responsabilidad del representante de la dirección puede incluir relaciones con partes externas sobre asuntos relacionados con el sistema de gestión de la calidad</a:t>
            </a:r>
          </a:p>
          <a:p>
            <a:pPr algn="just"/>
            <a:endParaRPr lang="es-ES"/>
          </a:p>
          <a:p>
            <a:endParaRPr lang="es-ES_tradnl"/>
          </a:p>
        </p:txBody>
      </p:sp>
    </p:spTree>
    <p:extLst>
      <p:ext uri="{BB962C8B-B14F-4D97-AF65-F5344CB8AC3E}">
        <p14:creationId xmlns:p14="http://schemas.microsoft.com/office/powerpoint/2010/main" val="981468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E3338A-918E-4B72-804C-A29BBA7558FE}" type="slidenum">
              <a:rPr lang="es-ES_tradnl"/>
              <a:pPr/>
              <a:t>27</a:t>
            </a:fld>
            <a:endParaRPr lang="es-ES_tradnl"/>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pPr algn="just"/>
            <a:r>
              <a:rPr lang="es-ES"/>
              <a:t>5  RESPONSABILIDAD DE LA DIRECCIÓN (CONT.)</a:t>
            </a:r>
          </a:p>
          <a:p>
            <a:pPr algn="just"/>
            <a:r>
              <a:rPr lang="es-ES"/>
              <a:t>5.5 Responsabilidad, autoridad y comunicación (Cont.)</a:t>
            </a:r>
          </a:p>
          <a:p>
            <a:pPr algn="just"/>
            <a:r>
              <a:rPr lang="es-ES"/>
              <a:t>5.5.3 Comunicación interna. </a:t>
            </a:r>
          </a:p>
          <a:p>
            <a:pPr algn="just"/>
            <a:r>
              <a:rPr lang="es-ES"/>
              <a:t>La alta dirección debe asegurarse de que se establecen los procesos de comunicación apropiados dentro de la organización y de que la comunicación se efectúa considerando la eficacia del sistema de gestión de la calidad.</a:t>
            </a:r>
          </a:p>
          <a:p>
            <a:endParaRPr lang="es-ES_tradnl"/>
          </a:p>
        </p:txBody>
      </p:sp>
    </p:spTree>
    <p:extLst>
      <p:ext uri="{BB962C8B-B14F-4D97-AF65-F5344CB8AC3E}">
        <p14:creationId xmlns:p14="http://schemas.microsoft.com/office/powerpoint/2010/main" val="4048146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38F3600E-FF07-4A21-BF2B-2AFBE1012540}" type="slidenum">
              <a:rPr lang="es-ES_tradnl" sz="1200" smtClean="0"/>
              <a:pPr/>
              <a:t>9</a:t>
            </a:fld>
            <a:endParaRPr lang="es-ES_tradnl" sz="1200"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pPr algn="just"/>
            <a:r>
              <a:rPr lang="es-ES" smtClean="0"/>
              <a:t>0.1 Generalidades</a:t>
            </a:r>
          </a:p>
          <a:p>
            <a:pPr algn="just"/>
            <a:r>
              <a:rPr lang="es-ES" smtClean="0"/>
              <a:t>La adopción de un sistema de gestión de la calidad debería ser una decisión estratégica de la organización. El diseño y la implementación del sistema de gestión de la calidad de una organización están influenciados por diferentes necesidades, objetivos particulares, los productos suministrados, los procesos empleados y el tamaño y estructura de la organización. No es el propósito de esta norma internacional proporcionar uniformidad en la estructura de los sistemas de gestión de la calidad o en la documentación.</a:t>
            </a:r>
          </a:p>
          <a:p>
            <a:pPr algn="just"/>
            <a:endParaRPr lang="es-ES" smtClean="0"/>
          </a:p>
          <a:p>
            <a:pPr algn="just"/>
            <a:r>
              <a:rPr lang="es-ES" smtClean="0"/>
              <a:t>Los requisitos del sistema de gestión de la calidad especificados en esta norma internacional son complementarios a los requisitos para los productos. La información identificada como "NOTA" se presenta a modo de orientación para la comprensión o clarificación del requisito correspondiente.</a:t>
            </a:r>
          </a:p>
          <a:p>
            <a:pPr algn="just"/>
            <a:endParaRPr lang="es-ES" smtClean="0"/>
          </a:p>
          <a:p>
            <a:pPr algn="just"/>
            <a:r>
              <a:rPr lang="es-ES" smtClean="0"/>
              <a:t>Esta norma internacional pueden utilizarla partes internas y externas, incluyendo organismos de certificación, para evaluar la capacidad de la organización para cumplir los requisitos del cliente, los reglamentarios y los propios de la organización.</a:t>
            </a:r>
          </a:p>
          <a:p>
            <a:pPr algn="just"/>
            <a:endParaRPr lang="es-ES" smtClean="0"/>
          </a:p>
          <a:p>
            <a:pPr algn="just"/>
            <a:r>
              <a:rPr lang="es-ES" smtClean="0"/>
              <a:t>En el desarrollo de esta norma internacional se han tenido en cuenta los principios de gestión de la calidad enunciados en las Normas ISO 9000 e ISO 9004.</a:t>
            </a:r>
          </a:p>
          <a:p>
            <a:endParaRPr lang="es-ES_tradnl" smtClean="0"/>
          </a:p>
        </p:txBody>
      </p:sp>
    </p:spTree>
    <p:extLst>
      <p:ext uri="{BB962C8B-B14F-4D97-AF65-F5344CB8AC3E}">
        <p14:creationId xmlns:p14="http://schemas.microsoft.com/office/powerpoint/2010/main" val="13909233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6EAB07-9D8D-465E-8D00-68EAB4107936}" type="slidenum">
              <a:rPr lang="es-ES_tradnl"/>
              <a:pPr/>
              <a:t>28</a:t>
            </a:fld>
            <a:endParaRPr lang="es-ES_tradnl"/>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pPr algn="just"/>
            <a:r>
              <a:rPr lang="es-ES"/>
              <a:t>5 RESPONSABILIDAD DE LA DIRECCIÓN (CONT.) </a:t>
            </a:r>
          </a:p>
          <a:p>
            <a:pPr algn="just"/>
            <a:r>
              <a:rPr lang="es-ES"/>
              <a:t>5.6 Revisión por la dirección</a:t>
            </a:r>
          </a:p>
          <a:p>
            <a:pPr algn="just"/>
            <a:r>
              <a:rPr lang="es-ES"/>
              <a:t>5.6.1 Generalidades. </a:t>
            </a:r>
          </a:p>
          <a:p>
            <a:pPr algn="just"/>
            <a:r>
              <a:rPr lang="es-ES"/>
              <a:t>La alta dirección debe, a intervalos planificados, revisar el sistema de gestión de la calidad de la organización, para asegurarse de su conveniencia, adecuación y eficacia continuas. La revisión debe incluir la evaluación de las oportunidades de mejora y la necesidad de efectuar cambios en el sistema de gestión de la calidad, incluyendo la política de la calidad y los objetivos de la calidad.</a:t>
            </a:r>
          </a:p>
          <a:p>
            <a:pPr algn="just"/>
            <a:endParaRPr lang="es-ES"/>
          </a:p>
          <a:p>
            <a:pPr algn="just"/>
            <a:r>
              <a:rPr lang="es-ES"/>
              <a:t>Deben mantenerse registros de las revisiones por la dirección (véase 4.2.4).</a:t>
            </a:r>
          </a:p>
          <a:p>
            <a:endParaRPr lang="es-ES_tradnl"/>
          </a:p>
        </p:txBody>
      </p:sp>
    </p:spTree>
    <p:extLst>
      <p:ext uri="{BB962C8B-B14F-4D97-AF65-F5344CB8AC3E}">
        <p14:creationId xmlns:p14="http://schemas.microsoft.com/office/powerpoint/2010/main" val="1452191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512954-A808-4225-B833-8204D7C0F1E7}" type="slidenum">
              <a:rPr lang="es-ES_tradnl"/>
              <a:pPr/>
              <a:t>29</a:t>
            </a:fld>
            <a:endParaRPr lang="es-ES_tradnl"/>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pPr algn="just">
              <a:tabLst>
                <a:tab pos="381000" algn="l"/>
              </a:tabLst>
            </a:pPr>
            <a:r>
              <a:rPr lang="es-ES"/>
              <a:t>5 RESPONSABILIDAD DE LA DIRECCIÓN (CONT.) </a:t>
            </a:r>
          </a:p>
          <a:p>
            <a:pPr algn="just">
              <a:tabLst>
                <a:tab pos="381000" algn="l"/>
              </a:tabLst>
            </a:pPr>
            <a:r>
              <a:rPr lang="es-ES"/>
              <a:t>5.6 Revisión por la dirección</a:t>
            </a:r>
          </a:p>
          <a:p>
            <a:pPr algn="just">
              <a:tabLst>
                <a:tab pos="381000" algn="l"/>
              </a:tabLst>
            </a:pPr>
            <a:r>
              <a:rPr lang="es-ES"/>
              <a:t>5.6.2 Información para la revisión. </a:t>
            </a:r>
          </a:p>
          <a:p>
            <a:pPr algn="just">
              <a:tabLst>
                <a:tab pos="381000" algn="l"/>
              </a:tabLst>
            </a:pPr>
            <a:r>
              <a:rPr lang="es-ES"/>
              <a:t>La información de entrada para la revisión por la dirección debe incluir</a:t>
            </a:r>
          </a:p>
          <a:p>
            <a:pPr marL="190500" lvl="1" algn="just">
              <a:tabLst>
                <a:tab pos="381000" algn="l"/>
              </a:tabLst>
            </a:pPr>
            <a:r>
              <a:rPr lang="es-ES"/>
              <a:t>a)	resultados de auditorias,</a:t>
            </a:r>
          </a:p>
          <a:p>
            <a:pPr marL="190500" lvl="1" algn="just">
              <a:tabLst>
                <a:tab pos="381000" algn="l"/>
              </a:tabLst>
            </a:pPr>
            <a:r>
              <a:rPr lang="es-ES"/>
              <a:t>b)	retroalimentación del cliente,</a:t>
            </a:r>
          </a:p>
          <a:p>
            <a:pPr marL="190500" lvl="1" algn="just">
              <a:tabLst>
                <a:tab pos="381000" algn="l"/>
              </a:tabLst>
            </a:pPr>
            <a:r>
              <a:rPr lang="es-ES"/>
              <a:t>c)	desempeño de los procesos y conformidad del producto,</a:t>
            </a:r>
          </a:p>
          <a:p>
            <a:pPr marL="190500" lvl="1" algn="just">
              <a:tabLst>
                <a:tab pos="381000" algn="l"/>
              </a:tabLst>
            </a:pPr>
            <a:r>
              <a:rPr lang="es-ES"/>
              <a:t>d)	estado de las acciones correctivas y preventivas,</a:t>
            </a:r>
          </a:p>
          <a:p>
            <a:pPr marL="190500" lvl="1" algn="just">
              <a:tabLst>
                <a:tab pos="381000" algn="l"/>
              </a:tabLst>
            </a:pPr>
            <a:r>
              <a:rPr lang="es-ES"/>
              <a:t>e)	acciones de seguimiento de revisiones por la dirección previas,</a:t>
            </a:r>
          </a:p>
          <a:p>
            <a:pPr marL="190500" lvl="1" algn="just">
              <a:tabLst>
                <a:tab pos="381000" algn="l"/>
              </a:tabLst>
            </a:pPr>
            <a:r>
              <a:rPr lang="es-ES"/>
              <a:t>f)	cambios que podrían afectar al sistema de gestión de la calidad, y</a:t>
            </a:r>
          </a:p>
          <a:p>
            <a:pPr marL="190500" lvl="1" algn="just">
              <a:tabLst>
                <a:tab pos="381000" algn="l"/>
              </a:tabLst>
            </a:pPr>
            <a:r>
              <a:rPr lang="es-ES"/>
              <a:t>g)	recomendaciones para la mejora.</a:t>
            </a:r>
          </a:p>
          <a:p>
            <a:pPr algn="just">
              <a:tabLst>
                <a:tab pos="381000" algn="l"/>
              </a:tabLst>
            </a:pPr>
            <a:endParaRPr lang="es-ES"/>
          </a:p>
          <a:p>
            <a:pPr algn="just">
              <a:tabLst>
                <a:tab pos="381000" algn="l"/>
              </a:tabLst>
            </a:pPr>
            <a:r>
              <a:rPr lang="es-ES"/>
              <a:t>5.6.3	Resultados de la revisión. </a:t>
            </a:r>
          </a:p>
          <a:p>
            <a:pPr algn="just">
              <a:tabLst>
                <a:tab pos="381000" algn="l"/>
              </a:tabLst>
            </a:pPr>
            <a:r>
              <a:rPr lang="es-ES"/>
              <a:t>Los resultados de la revisión por la dirección deben incluir todas las decisiones y acciones relacionadas con</a:t>
            </a:r>
          </a:p>
          <a:p>
            <a:pPr marL="190500" lvl="1" algn="just">
              <a:tabLst>
                <a:tab pos="381000" algn="l"/>
              </a:tabLst>
            </a:pPr>
            <a:r>
              <a:rPr lang="es-ES"/>
              <a:t>a)	la mejora de la eficacia del sistema de gestión de la calidad y sus procesos;</a:t>
            </a:r>
          </a:p>
          <a:p>
            <a:pPr marL="190500" lvl="1" algn="just">
              <a:tabLst>
                <a:tab pos="381000" algn="l"/>
              </a:tabLst>
            </a:pPr>
            <a:r>
              <a:rPr lang="es-ES"/>
              <a:t>b)	la mejora del producto en relación con los requisitos del cliente, y</a:t>
            </a:r>
          </a:p>
          <a:p>
            <a:pPr marL="190500" lvl="1" algn="just">
              <a:tabLst>
                <a:tab pos="381000" algn="l"/>
              </a:tabLst>
            </a:pPr>
            <a:r>
              <a:rPr lang="es-ES"/>
              <a:t>c)	las necesidades de recursos.</a:t>
            </a:r>
          </a:p>
          <a:p>
            <a:pPr>
              <a:tabLst>
                <a:tab pos="381000" algn="l"/>
              </a:tabLst>
            </a:pPr>
            <a:endParaRPr lang="es-ES_tradnl"/>
          </a:p>
        </p:txBody>
      </p:sp>
    </p:spTree>
    <p:extLst>
      <p:ext uri="{BB962C8B-B14F-4D97-AF65-F5344CB8AC3E}">
        <p14:creationId xmlns:p14="http://schemas.microsoft.com/office/powerpoint/2010/main" val="2694312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3BB253-C19A-441D-A079-0925F4978827}" type="slidenum">
              <a:rPr lang="es-ES_tradnl"/>
              <a:pPr/>
              <a:t>30</a:t>
            </a:fld>
            <a:endParaRPr lang="es-ES_tradnl"/>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pPr algn="just"/>
            <a:r>
              <a:rPr lang="es-ES"/>
              <a:t>6 GESTIÓN DE LOS RECURSOS</a:t>
            </a:r>
          </a:p>
          <a:p>
            <a:pPr algn="just"/>
            <a:r>
              <a:rPr lang="es-ES"/>
              <a:t>6.1 Provisión de recursos</a:t>
            </a:r>
          </a:p>
          <a:p>
            <a:pPr algn="just"/>
            <a:r>
              <a:rPr lang="es-ES"/>
              <a:t>La organización debe determinar y proporcionar los recursos necesarios para:</a:t>
            </a:r>
          </a:p>
          <a:p>
            <a:pPr marL="381000" lvl="1" indent="-190500" algn="just"/>
            <a:r>
              <a:rPr lang="es-ES"/>
              <a:t>a)	implementar y mantener el sistema de gestión de la calidad y mejorar continuamente su eficacia, y</a:t>
            </a:r>
          </a:p>
          <a:p>
            <a:pPr marL="381000" lvl="1" indent="-190500" algn="just"/>
            <a:r>
              <a:rPr lang="es-ES"/>
              <a:t>b)	aumentar la satisfacción del cliente mediante el cumplimiento de sus requisitos.</a:t>
            </a:r>
          </a:p>
          <a:p>
            <a:pPr algn="just"/>
            <a:endParaRPr lang="es-ES"/>
          </a:p>
          <a:p>
            <a:endParaRPr lang="es-ES_tradnl"/>
          </a:p>
        </p:txBody>
      </p:sp>
    </p:spTree>
    <p:extLst>
      <p:ext uri="{BB962C8B-B14F-4D97-AF65-F5344CB8AC3E}">
        <p14:creationId xmlns:p14="http://schemas.microsoft.com/office/powerpoint/2010/main" val="36565390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323D05-30F0-4D23-B7DA-179C39BE7ED3}" type="slidenum">
              <a:rPr lang="es-ES_tradnl"/>
              <a:pPr/>
              <a:t>31</a:t>
            </a:fld>
            <a:endParaRPr lang="es-ES_tradnl"/>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pPr algn="just"/>
            <a:r>
              <a:rPr lang="es-ES"/>
              <a:t>6 GESTIÓN DE LOS RECURSOS (CONT.)</a:t>
            </a:r>
          </a:p>
          <a:p>
            <a:pPr algn="just"/>
            <a:r>
              <a:rPr lang="es-ES"/>
              <a:t>6.2 Recursos humanos</a:t>
            </a:r>
          </a:p>
          <a:p>
            <a:pPr algn="just"/>
            <a:r>
              <a:rPr lang="es-ES"/>
              <a:t>6.2.1 Generalidades. </a:t>
            </a:r>
          </a:p>
          <a:p>
            <a:pPr algn="just"/>
            <a:r>
              <a:rPr lang="es-ES"/>
              <a:t>El personal que realice trabajos que afecten a la calidad del producto debe ser competente con base en la educación, formación, habilidades y experiencia apropiadas.</a:t>
            </a:r>
          </a:p>
          <a:p>
            <a:endParaRPr lang="es-ES_tradnl"/>
          </a:p>
        </p:txBody>
      </p:sp>
    </p:spTree>
    <p:extLst>
      <p:ext uri="{BB962C8B-B14F-4D97-AF65-F5344CB8AC3E}">
        <p14:creationId xmlns:p14="http://schemas.microsoft.com/office/powerpoint/2010/main" val="40518608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16C43A-70F8-4C40-B0FB-AE08937AD707}" type="slidenum">
              <a:rPr lang="es-ES_tradnl"/>
              <a:pPr/>
              <a:t>32</a:t>
            </a:fld>
            <a:endParaRPr lang="es-ES_tradnl"/>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pPr algn="just"/>
            <a:r>
              <a:rPr lang="es-ES"/>
              <a:t>6 GESTIÓN DE LOS RECURSOS (CONT.)</a:t>
            </a:r>
          </a:p>
          <a:p>
            <a:pPr algn="just"/>
            <a:r>
              <a:rPr lang="es-ES"/>
              <a:t>6.2 Recursos humanos (Cont.)</a:t>
            </a:r>
          </a:p>
          <a:p>
            <a:pPr algn="just"/>
            <a:r>
              <a:rPr lang="es-ES"/>
              <a:t>6.2.2 Competencia, toma de conciencia y formación. </a:t>
            </a:r>
          </a:p>
          <a:p>
            <a:pPr algn="just"/>
            <a:r>
              <a:rPr lang="es-ES"/>
              <a:t>La organización debe:</a:t>
            </a:r>
          </a:p>
          <a:p>
            <a:pPr marL="381000" lvl="1" indent="-190500" algn="just"/>
            <a:r>
              <a:rPr lang="es-ES"/>
              <a:t>a)	determinar la competencia necesaria para el personal que realiza trabajos que afectan a la calidad del producto,</a:t>
            </a:r>
          </a:p>
          <a:p>
            <a:pPr marL="381000" lvl="1" indent="-190500" algn="just"/>
            <a:r>
              <a:rPr lang="es-ES"/>
              <a:t>b)	proporcionar formación o tomar otras acciones para satisfacer dichas necesidades,</a:t>
            </a:r>
          </a:p>
          <a:p>
            <a:pPr marL="381000" lvl="1" indent="-190500" algn="just"/>
            <a:r>
              <a:rPr lang="es-ES"/>
              <a:t>c)	evaluar la eficacia de las acciones tomadas,</a:t>
            </a:r>
          </a:p>
          <a:p>
            <a:pPr marL="381000" lvl="1" indent="-190500" algn="just"/>
            <a:r>
              <a:rPr lang="es-ES"/>
              <a:t>d)	asegurarse de que su personal es consciente de la pertinencia e importancia de sus actividades y de cómo contribuyen al logro de los objetivos de la calidad, y</a:t>
            </a:r>
          </a:p>
          <a:p>
            <a:pPr marL="381000" lvl="1" indent="-190500" algn="just"/>
            <a:r>
              <a:rPr lang="es-ES"/>
              <a:t>e)	mantener los registros apropiados de la educación, formación, habilidades y experiencia (véase 4.2.4).</a:t>
            </a:r>
          </a:p>
          <a:p>
            <a:pPr algn="just"/>
            <a:endParaRPr lang="es-ES"/>
          </a:p>
          <a:p>
            <a:endParaRPr lang="es-ES_tradnl"/>
          </a:p>
        </p:txBody>
      </p:sp>
    </p:spTree>
    <p:extLst>
      <p:ext uri="{BB962C8B-B14F-4D97-AF65-F5344CB8AC3E}">
        <p14:creationId xmlns:p14="http://schemas.microsoft.com/office/powerpoint/2010/main" val="11088681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C1FDB9-FDB5-4343-BD29-569F4989679F}" type="slidenum">
              <a:rPr lang="es-ES_tradnl"/>
              <a:pPr/>
              <a:t>33</a:t>
            </a:fld>
            <a:endParaRPr lang="es-ES_tradnl"/>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pPr algn="just">
              <a:tabLst>
                <a:tab pos="381000" algn="l"/>
              </a:tabLst>
            </a:pPr>
            <a:r>
              <a:rPr lang="es-ES" dirty="0"/>
              <a:t>6 GESTIÓN DE LOS RECURSOS (CONT.)</a:t>
            </a:r>
          </a:p>
          <a:p>
            <a:pPr algn="just">
              <a:tabLst>
                <a:tab pos="381000" algn="l"/>
              </a:tabLst>
            </a:pPr>
            <a:r>
              <a:rPr lang="es-ES" dirty="0"/>
              <a:t>6.3 Infraestructura</a:t>
            </a:r>
          </a:p>
          <a:p>
            <a:pPr algn="just">
              <a:tabLst>
                <a:tab pos="381000" algn="l"/>
              </a:tabLst>
            </a:pPr>
            <a:r>
              <a:rPr lang="es-ES" dirty="0"/>
              <a:t>La organización debe determinar, proporcionar y mantener la infraestructura necesaria para lograr la conformidad con los requisitos del producto. La infraestructura incluye, cuando sea aplicable:</a:t>
            </a:r>
          </a:p>
          <a:p>
            <a:pPr marL="190500" lvl="1" algn="just">
              <a:tabLst>
                <a:tab pos="381000" algn="l"/>
              </a:tabLst>
            </a:pPr>
            <a:r>
              <a:rPr lang="es-ES" dirty="0"/>
              <a:t>a)	edificios, espacio de trabajo y servicios asociados,</a:t>
            </a:r>
          </a:p>
          <a:p>
            <a:pPr marL="190500" lvl="1" algn="just">
              <a:tabLst>
                <a:tab pos="381000" algn="l"/>
              </a:tabLst>
            </a:pPr>
            <a:r>
              <a:rPr lang="es-ES" dirty="0"/>
              <a:t>b)	equipo para los procesos, (tanto hardware como software), y</a:t>
            </a:r>
          </a:p>
          <a:p>
            <a:pPr marL="190500" lvl="1" algn="just">
              <a:tabLst>
                <a:tab pos="381000" algn="l"/>
              </a:tabLst>
            </a:pPr>
            <a:r>
              <a:rPr lang="es-ES" dirty="0"/>
              <a:t>c)	servicios de apoyo (tales como transporte o comunicación).</a:t>
            </a:r>
          </a:p>
          <a:p>
            <a:pPr>
              <a:tabLst>
                <a:tab pos="381000" algn="l"/>
              </a:tabLst>
            </a:pPr>
            <a:endParaRPr lang="es-ES_tradnl" dirty="0"/>
          </a:p>
        </p:txBody>
      </p:sp>
    </p:spTree>
    <p:extLst>
      <p:ext uri="{BB962C8B-B14F-4D97-AF65-F5344CB8AC3E}">
        <p14:creationId xmlns:p14="http://schemas.microsoft.com/office/powerpoint/2010/main" val="29878723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772E6B-035C-4395-8C6F-87C3DC7BF924}" type="slidenum">
              <a:rPr lang="es-ES_tradnl"/>
              <a:pPr/>
              <a:t>34</a:t>
            </a:fld>
            <a:endParaRPr lang="es-ES_tradnl"/>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pPr algn="just"/>
            <a:r>
              <a:rPr lang="es-ES"/>
              <a:t>6 GESTIÓN DE LOS RECURSOS (CONT.)</a:t>
            </a:r>
          </a:p>
          <a:p>
            <a:pPr algn="just"/>
            <a:r>
              <a:rPr lang="es-ES"/>
              <a:t>6.4 Ambiente de trabajo</a:t>
            </a:r>
          </a:p>
          <a:p>
            <a:pPr algn="just"/>
            <a:r>
              <a:rPr lang="es-ES"/>
              <a:t>La organización debe determinar y gestionar el ambiente de trabajo necesario para lograr la conformidad con los requisitos del producto.</a:t>
            </a:r>
          </a:p>
          <a:p>
            <a:pPr algn="just"/>
            <a:endParaRPr lang="es-ES"/>
          </a:p>
          <a:p>
            <a:pPr algn="just"/>
            <a:r>
              <a:rPr lang="es-ES" b="1" i="1"/>
              <a:t>Nota 10 - Factores que pueden afectar a la conformidad del producto incluyen temperatura, humedad, iluminación, limpieza, protección frente a descargas electrostáticas, etc.</a:t>
            </a:r>
            <a:endParaRPr lang="es-ES_tradnl" b="1" i="1"/>
          </a:p>
        </p:txBody>
      </p:sp>
    </p:spTree>
    <p:extLst>
      <p:ext uri="{BB962C8B-B14F-4D97-AF65-F5344CB8AC3E}">
        <p14:creationId xmlns:p14="http://schemas.microsoft.com/office/powerpoint/2010/main" val="40113066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46C404-E4F7-48C4-AD3C-B2E7EF6C00CA}" type="slidenum">
              <a:rPr lang="es-ES_tradnl"/>
              <a:pPr/>
              <a:t>35</a:t>
            </a:fld>
            <a:endParaRPr lang="es-ES_tradnl"/>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pPr algn="just">
              <a:lnSpc>
                <a:spcPct val="80000"/>
              </a:lnSpc>
            </a:pPr>
            <a:r>
              <a:rPr lang="es-ES"/>
              <a:t>7  REALIZACIÓN DEL PRODUCTO</a:t>
            </a:r>
          </a:p>
          <a:p>
            <a:pPr algn="just">
              <a:lnSpc>
                <a:spcPct val="80000"/>
              </a:lnSpc>
            </a:pPr>
            <a:r>
              <a:rPr lang="es-ES"/>
              <a:t>7.1 Planificación de la realización del producto</a:t>
            </a:r>
          </a:p>
          <a:p>
            <a:pPr algn="just">
              <a:lnSpc>
                <a:spcPct val="80000"/>
              </a:lnSpc>
            </a:pPr>
            <a:r>
              <a:rPr lang="es-ES"/>
              <a:t>La organización debe planificar y desarrollar los procesos necesarios para la realización del producto. La planificación de la realización del producto debe ser coherente con los requisitos de los otros procesos del sistema de gestión de la calidad (véase 4.1).</a:t>
            </a:r>
          </a:p>
          <a:p>
            <a:pPr algn="just">
              <a:lnSpc>
                <a:spcPct val="80000"/>
              </a:lnSpc>
            </a:pPr>
            <a:r>
              <a:rPr lang="es-ES"/>
              <a:t>Durante la planificación de la realización del producto, la organización debe determinar, cuando sea apropiado, lo siguiente:</a:t>
            </a:r>
          </a:p>
          <a:p>
            <a:pPr marL="381000" lvl="1" indent="-190500" algn="just">
              <a:lnSpc>
                <a:spcPct val="80000"/>
              </a:lnSpc>
            </a:pPr>
            <a:r>
              <a:rPr lang="es-ES"/>
              <a:t>a)	los objetivos de la calidad y los requisitos para el producto;</a:t>
            </a:r>
          </a:p>
          <a:p>
            <a:pPr marL="381000" lvl="1" indent="-190500" algn="just">
              <a:lnSpc>
                <a:spcPct val="80000"/>
              </a:lnSpc>
            </a:pPr>
            <a:r>
              <a:rPr lang="es-ES"/>
              <a:t>b)	la necesidad de establecer procesos, documentos y de proporcionar recursos específicos para el producto;</a:t>
            </a:r>
          </a:p>
          <a:p>
            <a:pPr marL="381000" lvl="1" indent="-190500" algn="just">
              <a:lnSpc>
                <a:spcPct val="80000"/>
              </a:lnSpc>
            </a:pPr>
            <a:r>
              <a:rPr lang="es-ES"/>
              <a:t>c)	las actividades requeridas de verificación, validación, seguimiento, inspección y ensayo/prueba especificas para el producto así como los criterios para la aceptación del mismo;</a:t>
            </a:r>
          </a:p>
          <a:p>
            <a:pPr marL="381000" lvl="1" indent="-190500" algn="just">
              <a:lnSpc>
                <a:spcPct val="80000"/>
              </a:lnSpc>
            </a:pPr>
            <a:r>
              <a:rPr lang="es-ES"/>
              <a:t>d)	los registros que sean necesarios para proporcionar evidencia de que los procesos de realización y el producto resultante cumplen los requisitos (véase 4.2.4).</a:t>
            </a:r>
          </a:p>
          <a:p>
            <a:pPr marL="381000" lvl="1" indent="-190500" algn="just">
              <a:lnSpc>
                <a:spcPct val="80000"/>
              </a:lnSpc>
            </a:pPr>
            <a:r>
              <a:rPr lang="es-ES" b="1" i="1"/>
              <a:t>e)	la identificación de los recursos para soportar la operación y el mantenimiento del producto.</a:t>
            </a:r>
            <a:endParaRPr lang="es-ES"/>
          </a:p>
          <a:p>
            <a:pPr algn="just">
              <a:lnSpc>
                <a:spcPct val="80000"/>
              </a:lnSpc>
            </a:pPr>
            <a:r>
              <a:rPr lang="es-ES"/>
              <a:t>El resultado de esta planificación debe presentarse de forma adecuada para la metodología de operación de la organización.</a:t>
            </a:r>
          </a:p>
          <a:p>
            <a:pPr algn="just">
              <a:lnSpc>
                <a:spcPct val="80000"/>
              </a:lnSpc>
            </a:pPr>
            <a:r>
              <a:rPr lang="es-ES"/>
              <a:t>NOTA 11 - Un documento que especifica los procesos del sistema de gestión de la calidad (incluyendo los procesos de realización del producto) y los recursos que deben aplicarse a un producto, proyecto o contrato especifico, puede denominarse como un plan de la calidad.</a:t>
            </a:r>
          </a:p>
          <a:p>
            <a:pPr algn="just">
              <a:lnSpc>
                <a:spcPct val="80000"/>
              </a:lnSpc>
            </a:pPr>
            <a:r>
              <a:rPr lang="es-ES"/>
              <a:t>NOTA 12 - La organización también puede aplicar los requisitos citados en 7.3 para el desarrollo de los procesos de realización del producto.</a:t>
            </a:r>
          </a:p>
          <a:p>
            <a:pPr>
              <a:lnSpc>
                <a:spcPct val="80000"/>
              </a:lnSpc>
            </a:pPr>
            <a:endParaRPr lang="es-ES_tradnl"/>
          </a:p>
        </p:txBody>
      </p:sp>
    </p:spTree>
    <p:extLst>
      <p:ext uri="{BB962C8B-B14F-4D97-AF65-F5344CB8AC3E}">
        <p14:creationId xmlns:p14="http://schemas.microsoft.com/office/powerpoint/2010/main" val="8010905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4D5E6B-05C1-495B-B08B-608BCA0847EE}" type="slidenum">
              <a:rPr lang="es-ES_tradnl"/>
              <a:pPr/>
              <a:t>36</a:t>
            </a:fld>
            <a:endParaRPr lang="es-ES_tradnl"/>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pPr algn="just"/>
            <a:r>
              <a:rPr lang="es-ES"/>
              <a:t>7  REALIZACIÓN DEL PRODUCTO (CONT.)</a:t>
            </a:r>
          </a:p>
          <a:p>
            <a:pPr algn="just"/>
            <a:r>
              <a:rPr lang="es-ES"/>
              <a:t>7.2 Procesos relacionados con el cliente</a:t>
            </a:r>
          </a:p>
          <a:p>
            <a:pPr algn="just"/>
            <a:r>
              <a:rPr lang="es-ES"/>
              <a:t>7.2.1 Determinación de los requisitos relacionados con el producto. </a:t>
            </a:r>
          </a:p>
          <a:p>
            <a:pPr algn="just"/>
            <a:r>
              <a:rPr lang="es-ES"/>
              <a:t>La organización debe determinar</a:t>
            </a:r>
          </a:p>
          <a:p>
            <a:pPr marL="381000" lvl="1" indent="-190500" algn="just"/>
            <a:r>
              <a:rPr lang="es-ES"/>
              <a:t>a)	los requisitos especificados por el cliente, incluyendo los requisitos para las actividades de entrega y las posteriores a la misma,</a:t>
            </a:r>
          </a:p>
          <a:p>
            <a:pPr marL="381000" lvl="1" indent="-190500" algn="just"/>
            <a:r>
              <a:rPr lang="es-ES"/>
              <a:t>b)	los requisitos no establecidos por el cliente pero necesarios para el uso especificado o para el uso previsto, cuando sea conocido,</a:t>
            </a:r>
          </a:p>
          <a:p>
            <a:pPr marL="381000" lvl="1" indent="-190500" algn="just"/>
            <a:r>
              <a:rPr lang="es-ES"/>
              <a:t>c)	los requisitos legales y reglamentarios relacionados con el producto, y</a:t>
            </a:r>
          </a:p>
          <a:p>
            <a:pPr marL="381000" lvl="1" indent="-190500" algn="just"/>
            <a:r>
              <a:rPr lang="es-ES"/>
              <a:t>d)	cualquier requisito adicional determinado por la organización.</a:t>
            </a:r>
            <a:endParaRPr lang="es-ES_tradnl"/>
          </a:p>
        </p:txBody>
      </p:sp>
    </p:spTree>
    <p:extLst>
      <p:ext uri="{BB962C8B-B14F-4D97-AF65-F5344CB8AC3E}">
        <p14:creationId xmlns:p14="http://schemas.microsoft.com/office/powerpoint/2010/main" val="13513983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AD5118-74C6-4353-AE1C-80AB3B1CC877}" type="slidenum">
              <a:rPr lang="es-ES_tradnl"/>
              <a:pPr/>
              <a:t>37</a:t>
            </a:fld>
            <a:endParaRPr lang="es-ES_tradnl"/>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pPr algn="just">
              <a:lnSpc>
                <a:spcPct val="90000"/>
              </a:lnSpc>
            </a:pPr>
            <a:r>
              <a:rPr lang="es-ES"/>
              <a:t>7  REALIZACIÓN DEL PRODUCTO (CONT.)</a:t>
            </a:r>
          </a:p>
          <a:p>
            <a:pPr algn="just">
              <a:lnSpc>
                <a:spcPct val="90000"/>
              </a:lnSpc>
            </a:pPr>
            <a:r>
              <a:rPr lang="es-ES"/>
              <a:t>7.2 Procesos relacionados con el cliente (Cont.)</a:t>
            </a:r>
          </a:p>
          <a:p>
            <a:pPr algn="just">
              <a:lnSpc>
                <a:spcPct val="90000"/>
              </a:lnSpc>
            </a:pPr>
            <a:r>
              <a:rPr lang="es-ES"/>
              <a:t>7.2.2 Revisión de los requisitos relacionados con el producto. </a:t>
            </a:r>
          </a:p>
          <a:p>
            <a:pPr algn="just">
              <a:lnSpc>
                <a:spcPct val="90000"/>
              </a:lnSpc>
            </a:pPr>
            <a:r>
              <a:rPr lang="es-ES"/>
              <a:t>La organización debe revisar los requisitos relacionados con el producto. Esta revisión debe efectuarse antes de que la organización se comprometa a proporcionar un producto al cliente (por ejemplo envío de ofertas, aceptación de contratos o pedidos, aceptación de cambios en los contratos o pedidos) y debe asegurarse de que</a:t>
            </a:r>
          </a:p>
          <a:p>
            <a:pPr marL="381000" lvl="1" indent="-190500" algn="just">
              <a:lnSpc>
                <a:spcPct val="90000"/>
              </a:lnSpc>
            </a:pPr>
            <a:r>
              <a:rPr lang="es-ES"/>
              <a:t>a)	están definidos los requisitos del producto,</a:t>
            </a:r>
          </a:p>
          <a:p>
            <a:pPr marL="381000" lvl="1" indent="-190500" algn="just">
              <a:lnSpc>
                <a:spcPct val="90000"/>
              </a:lnSpc>
            </a:pPr>
            <a:r>
              <a:rPr lang="es-ES"/>
              <a:t>b)	están resueltas las diferencias existentes entre los requisitos del contrato o pedido y los expresados previamente,</a:t>
            </a:r>
          </a:p>
          <a:p>
            <a:pPr marL="381000" lvl="1" indent="-190500" algn="just">
              <a:lnSpc>
                <a:spcPct val="90000"/>
              </a:lnSpc>
            </a:pPr>
            <a:r>
              <a:rPr lang="es-ES"/>
              <a:t>c)	la organización tiene la capacidad para cumplir con los requisitos definidos, </a:t>
            </a:r>
            <a:r>
              <a:rPr lang="es-ES" b="1" i="1"/>
              <a:t>y</a:t>
            </a:r>
          </a:p>
          <a:p>
            <a:pPr marL="381000" lvl="1" indent="-190500" algn="just">
              <a:lnSpc>
                <a:spcPct val="90000"/>
              </a:lnSpc>
            </a:pPr>
            <a:r>
              <a:rPr lang="es-ES" b="1" i="1"/>
              <a:t>d)	se han evaluado los riesgos (p.e. nueva tecnología, entregas en tiempos cortos)</a:t>
            </a:r>
            <a:endParaRPr lang="es-ES"/>
          </a:p>
          <a:p>
            <a:pPr algn="just">
              <a:lnSpc>
                <a:spcPct val="90000"/>
              </a:lnSpc>
            </a:pPr>
            <a:r>
              <a:rPr lang="es-ES"/>
              <a:t>Deben mantenerse registros de los resultados de la revisión y de las acciones originadas por la misma (véase 4.2.4).</a:t>
            </a:r>
          </a:p>
          <a:p>
            <a:pPr algn="just">
              <a:lnSpc>
                <a:spcPct val="90000"/>
              </a:lnSpc>
            </a:pPr>
            <a:r>
              <a:rPr lang="es-ES" b="1" i="1"/>
              <a:t>Nota 13: Ver EN 9130 a modo de orientación</a:t>
            </a:r>
            <a:endParaRPr lang="es-ES"/>
          </a:p>
          <a:p>
            <a:pPr algn="just">
              <a:lnSpc>
                <a:spcPct val="90000"/>
              </a:lnSpc>
            </a:pPr>
            <a:r>
              <a:rPr lang="es-ES"/>
              <a:t>Cuando el cliente no proporcione una declaración documentada de los requisitos, la organización debe confirmar los requisitos del cliente antes de la aceptación.</a:t>
            </a:r>
          </a:p>
          <a:p>
            <a:pPr algn="just">
              <a:lnSpc>
                <a:spcPct val="90000"/>
              </a:lnSpc>
            </a:pPr>
            <a:r>
              <a:rPr lang="es-ES"/>
              <a:t>Cuando se cambien los requisitos del producto, la organización debe asegurarse de que la documentación pertinente sea modificada y de que el personal correspondiente sea consciente de los requisitos modificados.</a:t>
            </a:r>
          </a:p>
          <a:p>
            <a:pPr algn="just">
              <a:lnSpc>
                <a:spcPct val="90000"/>
              </a:lnSpc>
            </a:pPr>
            <a:r>
              <a:rPr lang="es-ES"/>
              <a:t>NOTA - En algunas situaciones, tales como las ventas por Internet, no resulta practico efectuar una revisión formal de cada pedido. En su lugar, la revisión puede cubrir la información pertinente del producto, como son los catálogos o el material publicitario.</a:t>
            </a:r>
          </a:p>
          <a:p>
            <a:pPr>
              <a:lnSpc>
                <a:spcPct val="90000"/>
              </a:lnSpc>
            </a:pPr>
            <a:endParaRPr lang="es-ES_tradnl"/>
          </a:p>
        </p:txBody>
      </p:sp>
    </p:spTree>
    <p:extLst>
      <p:ext uri="{BB962C8B-B14F-4D97-AF65-F5344CB8AC3E}">
        <p14:creationId xmlns:p14="http://schemas.microsoft.com/office/powerpoint/2010/main" val="2681014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CB1BC148-775B-4C48-AFC2-F439431A2BEB}" type="slidenum">
              <a:rPr lang="es-ES_tradnl" sz="1200" smtClean="0"/>
              <a:pPr/>
              <a:t>10</a:t>
            </a:fld>
            <a:endParaRPr lang="es-ES_tradnl" sz="1200"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pPr algn="just">
              <a:tabLst>
                <a:tab pos="190500" algn="l"/>
              </a:tabLst>
            </a:pPr>
            <a:r>
              <a:rPr lang="es-ES" smtClean="0"/>
              <a:t>0.2 Enfoque basado en procesos.</a:t>
            </a:r>
          </a:p>
          <a:p>
            <a:pPr algn="just">
              <a:tabLst>
                <a:tab pos="190500" algn="l"/>
              </a:tabLst>
            </a:pPr>
            <a:r>
              <a:rPr lang="es-ES" smtClean="0"/>
              <a:t>Esta norma internacional promueve la adopción de un enfoque basado en procesos cuando se desarrolla, implementa y mejora la eficacia de un sistema de gestión de la calidad, para aumentar la satisfacción del cliente mediante el cumplimiento de sus requisitos.</a:t>
            </a:r>
          </a:p>
          <a:p>
            <a:pPr algn="just">
              <a:tabLst>
                <a:tab pos="190500" algn="l"/>
              </a:tabLst>
            </a:pPr>
            <a:r>
              <a:rPr lang="es-ES" smtClean="0"/>
              <a:t>Para que una organización funcione de manera eficaz, tiene que identificar y gestionar numerosas actividades relacionadas entre sí. Una actividad que utiliza recursos, y que se gestiona con el fin de permitir que los elementos de entrada se transformen en resultados, se puede considerar como un proceso. Frecuentemente el resultado de un proceso constituye directamente el elemento de entrada del siguiente proceso.</a:t>
            </a:r>
          </a:p>
          <a:p>
            <a:pPr algn="just">
              <a:tabLst>
                <a:tab pos="190500" algn="l"/>
              </a:tabLst>
            </a:pPr>
            <a:r>
              <a:rPr lang="es-ES" smtClean="0"/>
              <a:t>La aplicación de un sistema de procesos dentro de la organización, junto con la identificación e interacciones de estos procesos, así como su gestión, puede denominarse como "enfoque basado en procesos".</a:t>
            </a:r>
          </a:p>
          <a:p>
            <a:pPr algn="just">
              <a:tabLst>
                <a:tab pos="190500" algn="l"/>
              </a:tabLst>
            </a:pPr>
            <a:r>
              <a:rPr lang="es-ES" smtClean="0"/>
              <a:t>Una ventaja del enfoque basado en procesos es el control continuo que proporciona sobre los vínculos entre los procesos individuales dentro del sistema de procesos, así como sobre su combinación e interacción.</a:t>
            </a:r>
          </a:p>
          <a:p>
            <a:pPr algn="just">
              <a:tabLst>
                <a:tab pos="190500" algn="l"/>
              </a:tabLst>
            </a:pPr>
            <a:r>
              <a:rPr lang="es-ES" smtClean="0"/>
              <a:t>Un enfoque de este tipo, cuando se utiliza dentro de un sistema de gestión de la calidad, enfatiza la importancia de</a:t>
            </a:r>
          </a:p>
          <a:p>
            <a:pPr algn="just">
              <a:tabLst>
                <a:tab pos="190500" algn="l"/>
              </a:tabLst>
            </a:pPr>
            <a:r>
              <a:rPr lang="es-ES" smtClean="0"/>
              <a:t>a)	la comprensión y el cumplimiento de los requisitos,</a:t>
            </a:r>
          </a:p>
          <a:p>
            <a:pPr algn="just">
              <a:tabLst>
                <a:tab pos="190500" algn="l"/>
              </a:tabLst>
            </a:pPr>
            <a:r>
              <a:rPr lang="es-ES" smtClean="0"/>
              <a:t>b)	la necesidad de considerar los procesos en términos que aporten valor,</a:t>
            </a:r>
          </a:p>
          <a:p>
            <a:pPr algn="just">
              <a:tabLst>
                <a:tab pos="190500" algn="l"/>
              </a:tabLst>
            </a:pPr>
            <a:r>
              <a:rPr lang="es-ES" smtClean="0"/>
              <a:t>c)	la obtención de resultados del desempeño y eficacia del proceso, y</a:t>
            </a:r>
          </a:p>
          <a:p>
            <a:pPr algn="just">
              <a:tabLst>
                <a:tab pos="190500" algn="l"/>
              </a:tabLst>
            </a:pPr>
            <a:r>
              <a:rPr lang="es-ES" smtClean="0"/>
              <a:t>d)	la mejora continua de los procesos con base en mediciones objetivas.</a:t>
            </a:r>
          </a:p>
          <a:p>
            <a:pPr>
              <a:tabLst>
                <a:tab pos="190500" algn="l"/>
              </a:tabLst>
            </a:pPr>
            <a:endParaRPr lang="es-ES_tradnl" smtClean="0"/>
          </a:p>
        </p:txBody>
      </p:sp>
    </p:spTree>
    <p:extLst>
      <p:ext uri="{BB962C8B-B14F-4D97-AF65-F5344CB8AC3E}">
        <p14:creationId xmlns:p14="http://schemas.microsoft.com/office/powerpoint/2010/main" val="35413820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E979F7-D77C-498F-AC68-8B33459F2048}" type="slidenum">
              <a:rPr lang="es-ES_tradnl"/>
              <a:pPr/>
              <a:t>38</a:t>
            </a:fld>
            <a:endParaRPr lang="es-ES_tradnl"/>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pPr algn="just">
              <a:lnSpc>
                <a:spcPct val="90000"/>
              </a:lnSpc>
              <a:tabLst>
                <a:tab pos="381000" algn="l"/>
              </a:tabLst>
            </a:pPr>
            <a:r>
              <a:rPr lang="es-ES"/>
              <a:t>7  REALIZACIÓN DEL PRODUCTO (CONT.)</a:t>
            </a:r>
          </a:p>
          <a:p>
            <a:pPr algn="just">
              <a:lnSpc>
                <a:spcPct val="90000"/>
              </a:lnSpc>
              <a:tabLst>
                <a:tab pos="381000" algn="l"/>
              </a:tabLst>
            </a:pPr>
            <a:r>
              <a:rPr lang="es-ES"/>
              <a:t>7.2 Procesos relacionados con el cliente (Cont.)</a:t>
            </a:r>
          </a:p>
          <a:p>
            <a:pPr algn="just">
              <a:tabLst>
                <a:tab pos="381000" algn="l"/>
              </a:tabLst>
            </a:pPr>
            <a:r>
              <a:rPr lang="es-ES"/>
              <a:t>7.2.3 Comunicación con el cliente. </a:t>
            </a:r>
          </a:p>
          <a:p>
            <a:pPr algn="just">
              <a:tabLst>
                <a:tab pos="381000" algn="l"/>
              </a:tabLst>
            </a:pPr>
            <a:r>
              <a:rPr lang="es-ES"/>
              <a:t>La organización debe determinar e implementar disposiciones eficaces para la comunicación con los clientes, relativas a</a:t>
            </a:r>
          </a:p>
          <a:p>
            <a:pPr marL="190500" lvl="1" algn="just">
              <a:tabLst>
                <a:tab pos="381000" algn="l"/>
              </a:tabLst>
            </a:pPr>
            <a:r>
              <a:rPr lang="es-ES"/>
              <a:t>a)	la información sobre el producto,</a:t>
            </a:r>
          </a:p>
          <a:p>
            <a:pPr marL="190500" lvl="1" algn="just">
              <a:tabLst>
                <a:tab pos="381000" algn="l"/>
              </a:tabLst>
            </a:pPr>
            <a:r>
              <a:rPr lang="es-ES"/>
              <a:t>b)	las consultas, contratos o atención de pedidos, incluyendo las modificaciones, y</a:t>
            </a:r>
          </a:p>
          <a:p>
            <a:pPr marL="190500" lvl="1" algn="just">
              <a:tabLst>
                <a:tab pos="381000" algn="l"/>
              </a:tabLst>
            </a:pPr>
            <a:r>
              <a:rPr lang="es-ES"/>
              <a:t>c)	la retroalimentación del cliente, incluyendo sus quejas.</a:t>
            </a:r>
          </a:p>
          <a:p>
            <a:pPr>
              <a:tabLst>
                <a:tab pos="381000" algn="l"/>
              </a:tabLst>
            </a:pPr>
            <a:endParaRPr lang="es-ES_tradnl"/>
          </a:p>
        </p:txBody>
      </p:sp>
    </p:spTree>
    <p:extLst>
      <p:ext uri="{BB962C8B-B14F-4D97-AF65-F5344CB8AC3E}">
        <p14:creationId xmlns:p14="http://schemas.microsoft.com/office/powerpoint/2010/main" val="3148365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9D3CA6-4D6D-4024-9605-ADABE7511C24}" type="slidenum">
              <a:rPr lang="es-ES_tradnl"/>
              <a:pPr/>
              <a:t>39</a:t>
            </a:fld>
            <a:endParaRPr lang="es-ES_tradnl"/>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pPr algn="just">
              <a:lnSpc>
                <a:spcPct val="90000"/>
              </a:lnSpc>
            </a:pPr>
            <a:r>
              <a:rPr lang="es-ES"/>
              <a:t>7  REALIZACIÓN DEL PRODUCTO (CONT.)</a:t>
            </a:r>
          </a:p>
          <a:p>
            <a:pPr algn="just"/>
            <a:r>
              <a:rPr lang="es-ES"/>
              <a:t>7.3 Diseño y desarrollo</a:t>
            </a:r>
          </a:p>
          <a:p>
            <a:pPr algn="just"/>
            <a:r>
              <a:rPr lang="es-ES"/>
              <a:t>7.3.1 Planificación del diseño y desarrollo. </a:t>
            </a:r>
          </a:p>
          <a:p>
            <a:pPr algn="just"/>
            <a:r>
              <a:rPr lang="es-ES"/>
              <a:t>La organización debe planificar y controlar el diseño y desarrollo del producto. Durante la planificación del diseño y desarrollo la organización debe determinar</a:t>
            </a:r>
          </a:p>
          <a:p>
            <a:pPr marL="381000" lvl="1" indent="-190500" algn="just"/>
            <a:r>
              <a:rPr lang="es-ES"/>
              <a:t>a)	las etapas del diseño y desarrollo,</a:t>
            </a:r>
          </a:p>
          <a:p>
            <a:pPr marL="381000" lvl="1" indent="-190500" algn="just"/>
            <a:r>
              <a:rPr lang="es-ES_tradnl"/>
              <a:t>	</a:t>
            </a:r>
            <a:r>
              <a:rPr lang="es-ES_tradnl" b="1" i="1"/>
              <a:t>en lo que respecta a la organización, secuencia de actividades, pasos obligatorios, etapas significativas, y método de control de la configuración</a:t>
            </a:r>
            <a:endParaRPr lang="es-ES" b="1" i="1"/>
          </a:p>
          <a:p>
            <a:pPr marL="381000" lvl="1" indent="-190500" algn="just"/>
            <a:r>
              <a:rPr lang="es-ES"/>
              <a:t>b)	la revisión, verificación y validación, apropiadas para cada etapa del diseño y desarrollo, y</a:t>
            </a:r>
          </a:p>
          <a:p>
            <a:pPr marL="381000" lvl="1" indent="-190500" algn="just"/>
            <a:r>
              <a:rPr lang="es-ES"/>
              <a:t>c)	las responsabilidades y autoridades para el diseño y desarrollo.</a:t>
            </a:r>
          </a:p>
          <a:p>
            <a:pPr algn="just"/>
            <a:r>
              <a:rPr lang="es-ES" b="1" i="1"/>
              <a:t>Cuando sea apropiado, debido a la complejidad, la organización tendrá en consideración las siguientes actividades:</a:t>
            </a:r>
          </a:p>
          <a:p>
            <a:pPr marL="381000" lvl="1" indent="-190500" algn="just"/>
            <a:r>
              <a:rPr lang="es-ES" b="1" i="1"/>
              <a:t>- estructurar el esfuerzo de diseño en elementos significativos;</a:t>
            </a:r>
          </a:p>
          <a:p>
            <a:pPr marL="381000" lvl="1" indent="-190500" algn="just"/>
            <a:r>
              <a:rPr lang="es-ES" b="1" i="1"/>
              <a:t>- para cada elemento, analizar las actividades y los recursos necesarios para su diseño y desarrollo. Este análisis considerará la identificación de una persona responsable, el contenido del diseño, los datos de entrada, las restricciones de planificación y las condiciones de performance. Los datos de entrada específicos a cada elemento deben revisarse para asegurar coherencia con los requisitos.</a:t>
            </a:r>
          </a:p>
          <a:p>
            <a:endParaRPr lang="es-ES"/>
          </a:p>
        </p:txBody>
      </p:sp>
    </p:spTree>
    <p:extLst>
      <p:ext uri="{BB962C8B-B14F-4D97-AF65-F5344CB8AC3E}">
        <p14:creationId xmlns:p14="http://schemas.microsoft.com/office/powerpoint/2010/main" val="23115633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409873-2774-427A-A2A9-D5567115D89B}" type="slidenum">
              <a:rPr lang="es-ES_tradnl"/>
              <a:pPr/>
              <a:t>40</a:t>
            </a:fld>
            <a:endParaRPr lang="es-ES_tradnl"/>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pPr algn="just">
              <a:lnSpc>
                <a:spcPct val="90000"/>
              </a:lnSpc>
            </a:pPr>
            <a:r>
              <a:rPr lang="es-ES"/>
              <a:t>7  REALIZACIÓN DEL PRODUCTO (CONT.)</a:t>
            </a:r>
          </a:p>
          <a:p>
            <a:pPr algn="just"/>
            <a:r>
              <a:rPr lang="es-ES"/>
              <a:t>7.3 Diseño y desarrollo (Cont.)</a:t>
            </a:r>
          </a:p>
          <a:p>
            <a:pPr algn="just"/>
            <a:r>
              <a:rPr lang="es-ES"/>
              <a:t>7.3.1 Planificación del diseño y desarrollo. (Cont.) </a:t>
            </a:r>
          </a:p>
          <a:p>
            <a:pPr algn="just"/>
            <a:r>
              <a:rPr lang="es-ES"/>
              <a:t>La organización debe gestionar las interfaces entre los diferentes grupos involucrados en el diseño y desarrollo para asegurarse de una comunicación eficaz y una clara asignación de responsabilidades.</a:t>
            </a:r>
          </a:p>
          <a:p>
            <a:pPr algn="just"/>
            <a:r>
              <a:rPr lang="es-ES"/>
              <a:t>Los resultados de la planificación deben actualizarse, según sea apropiado, a medida que progresa el diseño y desarrollo.</a:t>
            </a:r>
          </a:p>
          <a:p>
            <a:pPr algn="just"/>
            <a:r>
              <a:rPr lang="es-ES" b="1" i="1"/>
              <a:t>Las diferentes actividades de diseño y desarrollo que deben realizarse serán definidas de acuerdo a los objetivos específicos de seguridad o funcionales del producto de acuerdo con los requisitos del cliente o autoridades.</a:t>
            </a:r>
          </a:p>
          <a:p>
            <a:endParaRPr lang="es-ES"/>
          </a:p>
        </p:txBody>
      </p:sp>
    </p:spTree>
    <p:extLst>
      <p:ext uri="{BB962C8B-B14F-4D97-AF65-F5344CB8AC3E}">
        <p14:creationId xmlns:p14="http://schemas.microsoft.com/office/powerpoint/2010/main" val="39389355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AA6C05-77BC-47D2-8D8C-2485A261C1B9}" type="slidenum">
              <a:rPr lang="es-ES_tradnl"/>
              <a:pPr/>
              <a:t>41</a:t>
            </a:fld>
            <a:endParaRPr lang="es-ES_tradnl"/>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pPr algn="just">
              <a:lnSpc>
                <a:spcPct val="90000"/>
              </a:lnSpc>
            </a:pPr>
            <a:r>
              <a:rPr lang="es-ES"/>
              <a:t>7  REALIZACIÓN DEL PRODUCTO (CONT.)</a:t>
            </a:r>
          </a:p>
          <a:p>
            <a:pPr algn="just"/>
            <a:r>
              <a:rPr lang="es-ES"/>
              <a:t>7.3 Diseño y desarrollo (Cont.)</a:t>
            </a:r>
          </a:p>
          <a:p>
            <a:pPr algn="just"/>
            <a:r>
              <a:rPr lang="es-ES"/>
              <a:t>7.3.2 Elementos de entrada para el diseño y desarrollo. </a:t>
            </a:r>
          </a:p>
          <a:p>
            <a:pPr algn="just"/>
            <a:r>
              <a:rPr lang="es-ES"/>
              <a:t>Deben determinarse los elementos de entrada relacionados con los requisitos del producto y mantenerse registros (véase 4.2.4). Estos elementos de entrada deben incluir:</a:t>
            </a:r>
          </a:p>
          <a:p>
            <a:pPr marL="381000" lvl="1" indent="-190500" algn="just"/>
            <a:r>
              <a:rPr lang="es-ES"/>
              <a:t>a)	los requisitos funcionales y de desempeño,</a:t>
            </a:r>
          </a:p>
          <a:p>
            <a:pPr marL="381000" lvl="1" indent="-190500" algn="just"/>
            <a:r>
              <a:rPr lang="es-ES"/>
              <a:t>b)	los requisitos legales y reglamentarios aplicables,</a:t>
            </a:r>
          </a:p>
          <a:p>
            <a:pPr marL="381000" lvl="1" indent="-190500" algn="just"/>
            <a:r>
              <a:rPr lang="es-ES"/>
              <a:t>c)	la información proveniente de diseños previos similares, cuando sea aplicable, y</a:t>
            </a:r>
          </a:p>
          <a:p>
            <a:pPr marL="381000" lvl="1" indent="-190500" algn="just"/>
            <a:r>
              <a:rPr lang="es-ES"/>
              <a:t>d)	cualquier otro requisito esencial para el diseño y desarrollo.</a:t>
            </a:r>
          </a:p>
          <a:p>
            <a:pPr algn="just"/>
            <a:endParaRPr lang="es-ES"/>
          </a:p>
          <a:p>
            <a:pPr algn="just"/>
            <a:r>
              <a:rPr lang="es-ES"/>
              <a:t>Estos elementos deben revisarse para verificar su adecuación. Los requisitos deben estar completos, sin ambigüedades y no deben ser contradictorios.</a:t>
            </a:r>
          </a:p>
          <a:p>
            <a:endParaRPr lang="es-ES_tradnl"/>
          </a:p>
        </p:txBody>
      </p:sp>
    </p:spTree>
    <p:extLst>
      <p:ext uri="{BB962C8B-B14F-4D97-AF65-F5344CB8AC3E}">
        <p14:creationId xmlns:p14="http://schemas.microsoft.com/office/powerpoint/2010/main" val="3304433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90ABF2-0AAF-4732-A971-B4DE1E1DA70F}" type="slidenum">
              <a:rPr lang="es-ES_tradnl"/>
              <a:pPr/>
              <a:t>42</a:t>
            </a:fld>
            <a:endParaRPr lang="es-ES_tradnl"/>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pPr algn="just">
              <a:lnSpc>
                <a:spcPct val="90000"/>
              </a:lnSpc>
            </a:pPr>
            <a:r>
              <a:rPr lang="es-ES"/>
              <a:t>7  REALIZACIÓN DEL PRODUCTO (CONT.)</a:t>
            </a:r>
          </a:p>
          <a:p>
            <a:pPr algn="just"/>
            <a:r>
              <a:rPr lang="es-ES"/>
              <a:t>7.3 Diseño y desarrollo (Cont.)</a:t>
            </a:r>
          </a:p>
          <a:p>
            <a:pPr algn="just"/>
            <a:r>
              <a:rPr lang="es-ES"/>
              <a:t>7.3.3 Resultados del diseño y desarrollo. </a:t>
            </a:r>
          </a:p>
          <a:p>
            <a:pPr algn="just"/>
            <a:r>
              <a:rPr lang="es-ES"/>
              <a:t>Los resultados del diseño y desarrollo deben proporcionarse de tal manera que permitan la verificación respecto a los elementos de entrada para el diseño y desarrollo, y deben aprobarse antes de su liberación. Los resultados del diseño y desarrollo deben</a:t>
            </a:r>
          </a:p>
          <a:p>
            <a:pPr marL="381000" lvl="1" indent="-190500" algn="just"/>
            <a:r>
              <a:rPr lang="es-ES"/>
              <a:t>a)	cumplir los requisitos de los elementos de entrada para el diseño y desarrollo,</a:t>
            </a:r>
          </a:p>
          <a:p>
            <a:pPr marL="381000" lvl="1" indent="-190500" algn="just"/>
            <a:r>
              <a:rPr lang="es-ES"/>
              <a:t>b)	proporcionar información apropiada para la compra, la producción y la prestación del servicio,</a:t>
            </a:r>
          </a:p>
          <a:p>
            <a:pPr marL="381000" lvl="1" indent="-190500" algn="just"/>
            <a:r>
              <a:rPr lang="es-ES"/>
              <a:t>c)	contener o hacer referencia a los criterios de aceptación del producto, y</a:t>
            </a:r>
          </a:p>
          <a:p>
            <a:pPr marL="381000" lvl="1" indent="-190500" algn="just"/>
            <a:r>
              <a:rPr lang="es-ES"/>
              <a:t>d)	especificar las características del producto que son esenciales para el uso seguro y correcto.</a:t>
            </a:r>
          </a:p>
          <a:p>
            <a:pPr marL="381000" lvl="1" indent="-190500" algn="just"/>
            <a:r>
              <a:rPr lang="es-ES_tradnl"/>
              <a:t>e)</a:t>
            </a:r>
            <a:r>
              <a:rPr lang="es-ES_tradnl" b="1" i="1"/>
              <a:t>	Identificar las características claves, cuando sea aplicable, de acuerdo con los requisitos de diseño o contractuales </a:t>
            </a:r>
          </a:p>
          <a:p>
            <a:pPr marL="381000" lvl="1" indent="-190500" algn="just"/>
            <a:endParaRPr lang="es-ES" b="1" i="1"/>
          </a:p>
          <a:p>
            <a:endParaRPr lang="es-ES_tradnl"/>
          </a:p>
        </p:txBody>
      </p:sp>
    </p:spTree>
    <p:extLst>
      <p:ext uri="{BB962C8B-B14F-4D97-AF65-F5344CB8AC3E}">
        <p14:creationId xmlns:p14="http://schemas.microsoft.com/office/powerpoint/2010/main" val="2243733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CABBED-9846-40C4-B019-765B9DDE8B46}" type="slidenum">
              <a:rPr lang="es-ES_tradnl"/>
              <a:pPr/>
              <a:t>43</a:t>
            </a:fld>
            <a:endParaRPr lang="es-ES_tradnl"/>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pPr algn="just">
              <a:lnSpc>
                <a:spcPct val="90000"/>
              </a:lnSpc>
            </a:pPr>
            <a:r>
              <a:rPr lang="es-ES"/>
              <a:t>7  REALIZACIÓN DEL PRODUCTO (CONT.)</a:t>
            </a:r>
          </a:p>
          <a:p>
            <a:pPr algn="just"/>
            <a:r>
              <a:rPr lang="es-ES"/>
              <a:t>7.3 Diseño y desarrollo (Cont.)</a:t>
            </a:r>
          </a:p>
          <a:p>
            <a:pPr algn="just"/>
            <a:r>
              <a:rPr lang="es-ES"/>
              <a:t>7.3.4 Revisión del diseño y desarrollo. </a:t>
            </a:r>
          </a:p>
          <a:p>
            <a:pPr algn="just"/>
            <a:r>
              <a:rPr lang="es-ES"/>
              <a:t>En las etapas adecuadas, deben realizarse revisiones sistemáticas del diseño y desarrollo de acuerdo con lo planificado (véase 7.3.1), para</a:t>
            </a:r>
          </a:p>
          <a:p>
            <a:pPr marL="381000" lvl="1" indent="-190500" algn="just"/>
            <a:r>
              <a:rPr lang="es-ES"/>
              <a:t>a)	evaluar la capacidad de los resultados de diseño y desarrollo para cumplir los requisitos,</a:t>
            </a:r>
          </a:p>
          <a:p>
            <a:pPr marL="381000" lvl="1" indent="-190500" algn="just"/>
            <a:r>
              <a:rPr lang="es-ES"/>
              <a:t>b)	identificar cualquier problema y proponer las acciones necesarias, </a:t>
            </a:r>
            <a:r>
              <a:rPr lang="es-ES" b="1" i="1"/>
              <a:t>y</a:t>
            </a:r>
          </a:p>
          <a:p>
            <a:pPr marL="381000" lvl="1" indent="-190500" algn="just"/>
            <a:r>
              <a:rPr lang="es-ES_tradnl" b="1" i="1"/>
              <a:t>c)	autorizar la progresión hacia la siguiente etapa</a:t>
            </a:r>
            <a:r>
              <a:rPr lang="es-ES_tradnl"/>
              <a:t> </a:t>
            </a:r>
            <a:endParaRPr lang="es-ES"/>
          </a:p>
          <a:p>
            <a:pPr algn="just"/>
            <a:r>
              <a:rPr lang="es-ES"/>
              <a:t>Los participantes en dichas revisiones deben incluir representantes de las funciones relacionadas con la(s) etapa(s) de diseño y desarrollo que se está(n) revisando. Deben mantenerse registros de los resultados de las revisiones y de cualquier acción necesaria (véase 4.2.4).</a:t>
            </a:r>
          </a:p>
          <a:p>
            <a:pPr algn="just"/>
            <a:endParaRPr lang="es-ES"/>
          </a:p>
          <a:p>
            <a:pPr algn="just"/>
            <a:r>
              <a:rPr lang="es-ES" b="1" i="1"/>
              <a:t>Nota 15 - Ver EN 9130 a modo de orientación.</a:t>
            </a:r>
            <a:endParaRPr lang="es-ES"/>
          </a:p>
          <a:p>
            <a:endParaRPr lang="es-ES_tradnl"/>
          </a:p>
        </p:txBody>
      </p:sp>
    </p:spTree>
    <p:extLst>
      <p:ext uri="{BB962C8B-B14F-4D97-AF65-F5344CB8AC3E}">
        <p14:creationId xmlns:p14="http://schemas.microsoft.com/office/powerpoint/2010/main" val="21944894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E8868A-6B88-47DF-9D6A-1B31E838FCFF}" type="slidenum">
              <a:rPr lang="es-ES_tradnl"/>
              <a:pPr/>
              <a:t>44</a:t>
            </a:fld>
            <a:endParaRPr lang="es-ES_tradnl"/>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pPr algn="just">
              <a:lnSpc>
                <a:spcPct val="90000"/>
              </a:lnSpc>
            </a:pPr>
            <a:r>
              <a:rPr lang="es-ES"/>
              <a:t>7  REALIZACIÓN DEL PRODUCTO (CONT.)</a:t>
            </a:r>
          </a:p>
          <a:p>
            <a:pPr algn="just"/>
            <a:r>
              <a:rPr lang="es-ES"/>
              <a:t>7.3 Diseño y desarrollo (Cont.)</a:t>
            </a:r>
          </a:p>
          <a:p>
            <a:pPr algn="just"/>
            <a:r>
              <a:rPr lang="es-ES"/>
              <a:t>7.3.5 Verificación del diseño y desarrollo. </a:t>
            </a:r>
          </a:p>
          <a:p>
            <a:pPr algn="just"/>
            <a:r>
              <a:rPr lang="es-ES"/>
              <a:t>Se debe realizar la verificación, de acuerdo con lo planificado (véase7.3.1), para asegurarse de que los resultados del diseño y desarrollo cumplen los requisitos de los elementos de entrada del diseño y desarrollo. Deben mantenerse registros de los resultados de la verificación y de cualquier acción que sea necesaria (véase 4.2.4).</a:t>
            </a:r>
          </a:p>
          <a:p>
            <a:endParaRPr lang="es-ES_tradnl"/>
          </a:p>
          <a:p>
            <a:r>
              <a:rPr lang="es-ES_tradnl" b="1" i="1"/>
              <a:t>NOTA 16 La verificación del diseño y/o desarrollo puede incluir actividades tales como:</a:t>
            </a:r>
          </a:p>
          <a:p>
            <a:pPr lvl="1"/>
            <a:r>
              <a:rPr lang="es-ES_tradnl" b="1" i="1"/>
              <a:t>- realización de cálculos alternativos</a:t>
            </a:r>
          </a:p>
          <a:p>
            <a:pPr lvl="1"/>
            <a:r>
              <a:rPr lang="es-ES_tradnl" b="1" i="1"/>
              <a:t>- comparación del nuevo diseño con un diseño similar probado, si se encuentra disponible,</a:t>
            </a:r>
          </a:p>
          <a:p>
            <a:pPr lvl="1"/>
            <a:r>
              <a:rPr lang="es-ES_tradnl" b="1" i="1"/>
              <a:t>- realización de pruebas y demostraciones, y</a:t>
            </a:r>
          </a:p>
          <a:p>
            <a:pPr lvl="1"/>
            <a:r>
              <a:rPr lang="es-ES_tradnl" b="1" i="1"/>
              <a:t>- revisiones de los documentos de la fase de diseño antes de su lanzamiento</a:t>
            </a:r>
          </a:p>
          <a:p>
            <a:pPr algn="just"/>
            <a:endParaRPr lang="es-ES"/>
          </a:p>
          <a:p>
            <a:endParaRPr lang="es-ES_tradnl"/>
          </a:p>
        </p:txBody>
      </p:sp>
    </p:spTree>
    <p:extLst>
      <p:ext uri="{BB962C8B-B14F-4D97-AF65-F5344CB8AC3E}">
        <p14:creationId xmlns:p14="http://schemas.microsoft.com/office/powerpoint/2010/main" val="42176464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9F3142-B931-4E0A-AB7B-0BC93B824CD9}" type="slidenum">
              <a:rPr lang="es-ES_tradnl"/>
              <a:pPr/>
              <a:t>45</a:t>
            </a:fld>
            <a:endParaRPr lang="es-ES_tradnl"/>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pPr algn="just">
              <a:lnSpc>
                <a:spcPct val="90000"/>
              </a:lnSpc>
            </a:pPr>
            <a:r>
              <a:rPr lang="es-ES"/>
              <a:t>7  REALIZACIÓN DEL PRODUCTO (CONT.)</a:t>
            </a:r>
          </a:p>
          <a:p>
            <a:pPr algn="just"/>
            <a:r>
              <a:rPr lang="es-ES"/>
              <a:t>7.3 Diseño y desarrollo (Cont.)</a:t>
            </a:r>
          </a:p>
          <a:p>
            <a:pPr algn="just"/>
            <a:r>
              <a:rPr lang="es-ES"/>
              <a:t>7.3.6 Validación del diseño y desarrollo. </a:t>
            </a:r>
          </a:p>
          <a:p>
            <a:pPr algn="just"/>
            <a:r>
              <a:rPr lang="es-ES"/>
              <a:t>Se debe realizar la validación del diseño y desarrollo de acuerdo con lo planificado (véase 7.3.1) para asegurarse de que el producto resultante es capaz de satisfacer los requisitos para su aplicación especificada o uso previsto, cuando sea conocido. Siempre que sea factible, la validación debe completarse antes de la entrega o implementación del producto. Deben mantenerse registros de los resultados de la validación y de cualquier acción que sea necesaria (véase 4.2.4).</a:t>
            </a:r>
          </a:p>
          <a:p>
            <a:r>
              <a:rPr lang="es-ES_tradnl" b="1" i="1"/>
              <a:t>NOTA 17 - Ver EN 9130 como guía</a:t>
            </a:r>
          </a:p>
          <a:p>
            <a:r>
              <a:rPr lang="es-ES_tradnl" b="1" i="1"/>
              <a:t>NOTA 18 -</a:t>
            </a:r>
          </a:p>
          <a:p>
            <a:pPr marL="288925" lvl="1" indent="-98425"/>
            <a:r>
              <a:rPr lang="es-ES_tradnl" b="1" i="1"/>
              <a:t>- La validación del D&amp;D sigue a una verificación con éxito del D&amp;D</a:t>
            </a:r>
          </a:p>
          <a:p>
            <a:pPr marL="288925" lvl="1" indent="-98425"/>
            <a:r>
              <a:rPr lang="es-ES_tradnl" b="1" i="1"/>
              <a:t>- La validación se realiza normalmente bajo unas condiciones operativas definidas</a:t>
            </a:r>
          </a:p>
          <a:p>
            <a:pPr marL="288925" lvl="1" indent="-98425"/>
            <a:r>
              <a:rPr lang="es-ES_tradnl" b="1" i="1"/>
              <a:t>- La validación se realiza normalmente en el producto final, pero pudiera ser necesaria en las fases iniciales antes de completar el producto.</a:t>
            </a:r>
          </a:p>
          <a:p>
            <a:pPr marL="288925" lvl="1" indent="-98425"/>
            <a:r>
              <a:rPr lang="es-ES_tradnl" b="1" i="1"/>
              <a:t>- Se pueden efectuar múltiples validaciones en caso de que existan distintos usos.</a:t>
            </a:r>
          </a:p>
          <a:p>
            <a:r>
              <a:rPr lang="es-ES_tradnl"/>
              <a:t> </a:t>
            </a:r>
          </a:p>
        </p:txBody>
      </p:sp>
    </p:spTree>
    <p:extLst>
      <p:ext uri="{BB962C8B-B14F-4D97-AF65-F5344CB8AC3E}">
        <p14:creationId xmlns:p14="http://schemas.microsoft.com/office/powerpoint/2010/main" val="34164892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545A17-8DFA-4A40-9011-42BE5BD41448}" type="slidenum">
              <a:rPr lang="es-ES_tradnl"/>
              <a:pPr/>
              <a:t>46</a:t>
            </a:fld>
            <a:endParaRPr lang="es-ES_tradnl"/>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pPr algn="just">
              <a:lnSpc>
                <a:spcPct val="90000"/>
              </a:lnSpc>
            </a:pPr>
            <a:r>
              <a:rPr lang="es-ES"/>
              <a:t>7  REALIZACIÓN DEL PRODUCTO (CONT.)</a:t>
            </a:r>
          </a:p>
          <a:p>
            <a:pPr algn="just"/>
            <a:r>
              <a:rPr lang="es-ES"/>
              <a:t>7.3 Diseño y desarrollo (Cont.)</a:t>
            </a:r>
          </a:p>
          <a:p>
            <a:pPr algn="just"/>
            <a:r>
              <a:rPr lang="es-ES"/>
              <a:t>7.3.7 Control de los cambios del diseño y desarrollo. </a:t>
            </a:r>
          </a:p>
          <a:p>
            <a:pPr algn="just"/>
            <a:r>
              <a:rPr lang="es-ES"/>
              <a:t>Los cambios del diseño y desarrollo deben identificarse y deben mantenerse registros. Los cambios deben revisarse, verificarse y validarse, según sea apropiado, y aprobarse antes de su implementación. La revisión de los cambios del diseño y desarrollo debe incluir la evaluación del efecto de los cambios en las partes constitutivas y en el producto ya entregado.</a:t>
            </a:r>
          </a:p>
          <a:p>
            <a:r>
              <a:rPr lang="es-ES_tradnl" b="1" i="1"/>
              <a:t>El proceso de control de los cambios permitirá la aprobación por el cliente y/o la autoridad, cuando sea un requisito contractual o reglamentario. </a:t>
            </a:r>
          </a:p>
          <a:p>
            <a:r>
              <a:rPr lang="es-ES"/>
              <a:t>Deben mantenerse registros de los resultados de la revisión de los cambios y de cualquier acción que sea necesaria (véase 4.2.4).</a:t>
            </a:r>
          </a:p>
          <a:p>
            <a:endParaRPr lang="es-ES_tradnl"/>
          </a:p>
        </p:txBody>
      </p:sp>
    </p:spTree>
    <p:extLst>
      <p:ext uri="{BB962C8B-B14F-4D97-AF65-F5344CB8AC3E}">
        <p14:creationId xmlns:p14="http://schemas.microsoft.com/office/powerpoint/2010/main" val="42076514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F43450-597C-4106-ADFC-49F34C57A48F}" type="slidenum">
              <a:rPr lang="es-ES_tradnl"/>
              <a:pPr/>
              <a:t>47</a:t>
            </a:fld>
            <a:endParaRPr lang="es-ES_tradnl"/>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pPr algn="just">
              <a:lnSpc>
                <a:spcPct val="90000"/>
              </a:lnSpc>
            </a:pPr>
            <a:r>
              <a:rPr lang="es-ES"/>
              <a:t>7  REALIZACIÓN DEL PRODUCTO (CONT.)</a:t>
            </a:r>
          </a:p>
          <a:p>
            <a:pPr algn="just"/>
            <a:r>
              <a:rPr lang="es-ES"/>
              <a:t>7.4 Compras</a:t>
            </a:r>
          </a:p>
          <a:p>
            <a:pPr algn="just"/>
            <a:r>
              <a:rPr lang="es-ES"/>
              <a:t>7.4.1 Proceso de compras. </a:t>
            </a:r>
          </a:p>
          <a:p>
            <a:pPr algn="just"/>
            <a:r>
              <a:rPr lang="es-ES"/>
              <a:t>La organización debe asegurarse de que el producto adquirido cumple los requisitos de compra especificados. El tipo y alcance del control aplicado al proveedor y al producto adquirido debe depender del impacto del producto adquirido en la posterior realización del producto o sobre el producto final.</a:t>
            </a:r>
          </a:p>
          <a:p>
            <a:r>
              <a:rPr lang="es-ES_tradnl" b="1" i="1"/>
              <a:t>La organización será responsable de la calidad de todos los productos adquiridos a los suministradores, incluidas las fuentes designadas por el cliente.</a:t>
            </a:r>
          </a:p>
          <a:p>
            <a:r>
              <a:rPr lang="es-ES"/>
              <a:t>La organización debe evaluar y seleccionar los proveedores en función de su capacidad para suministrar productos de acuerdo con los requisitos de la organización. Deben establecerse los criterios para la selección, la evaluación y la re-evaluación. Deben mantenerse los registros de los resultados de las evaluaciones y de cualquier acción necesaria que se derive de las mismas (véase 4.2.4).</a:t>
            </a:r>
          </a:p>
          <a:p>
            <a:r>
              <a:rPr lang="es-ES_tradnl" b="1" i="1"/>
              <a:t>NOTA 19 – Ver EN 9130 a modo de orientación.</a:t>
            </a:r>
          </a:p>
        </p:txBody>
      </p:sp>
    </p:spTree>
    <p:extLst>
      <p:ext uri="{BB962C8B-B14F-4D97-AF65-F5344CB8AC3E}">
        <p14:creationId xmlns:p14="http://schemas.microsoft.com/office/powerpoint/2010/main" val="3056162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2BB68D50-1BEC-4DF0-9354-DC2098D0A700}" type="slidenum">
              <a:rPr lang="es-ES_tradnl" sz="1200" smtClean="0"/>
              <a:pPr/>
              <a:t>11</a:t>
            </a:fld>
            <a:endParaRPr lang="es-ES_tradnl" sz="1200"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endParaRPr lang="es-ES_tradnl" smtClean="0"/>
          </a:p>
        </p:txBody>
      </p:sp>
    </p:spTree>
    <p:extLst>
      <p:ext uri="{BB962C8B-B14F-4D97-AF65-F5344CB8AC3E}">
        <p14:creationId xmlns:p14="http://schemas.microsoft.com/office/powerpoint/2010/main" val="3403632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84D9C7-C19B-4807-B7CB-F002CFCACF95}" type="slidenum">
              <a:rPr lang="es-ES_tradnl"/>
              <a:pPr/>
              <a:t>48</a:t>
            </a:fld>
            <a:endParaRPr lang="es-ES_tradnl"/>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pPr algn="just">
              <a:lnSpc>
                <a:spcPct val="90000"/>
              </a:lnSpc>
            </a:pPr>
            <a:r>
              <a:rPr lang="es-ES"/>
              <a:t>7  REALIZACIÓN DEL PRODUCTO (CONT.)</a:t>
            </a:r>
          </a:p>
          <a:p>
            <a:pPr algn="just"/>
            <a:r>
              <a:rPr lang="es-ES"/>
              <a:t>7.4 Compras (Cont.)</a:t>
            </a:r>
          </a:p>
          <a:p>
            <a:pPr algn="just"/>
            <a:r>
              <a:rPr lang="es-ES"/>
              <a:t>7.4.2 Información de las compras. </a:t>
            </a:r>
          </a:p>
          <a:p>
            <a:pPr algn="just"/>
            <a:r>
              <a:rPr lang="es-ES"/>
              <a:t>La información de las compras debe describir el producto a comprar, incluyendo, cuando sea apropiado</a:t>
            </a:r>
          </a:p>
          <a:p>
            <a:pPr marL="381000" lvl="1" indent="-190500" algn="just"/>
            <a:r>
              <a:rPr lang="es-ES"/>
              <a:t>a)	requisitos para la aprobación del producto, procedimientos, procesos y equipos,</a:t>
            </a:r>
          </a:p>
          <a:p>
            <a:pPr marL="381000" lvl="1" indent="-190500" algn="just"/>
            <a:r>
              <a:rPr lang="es-ES"/>
              <a:t>b)	requisitos para la calificación del personal, y</a:t>
            </a:r>
          </a:p>
          <a:p>
            <a:pPr marL="381000" lvl="1" indent="-190500" algn="just"/>
            <a:r>
              <a:rPr lang="es-ES"/>
              <a:t>c)	requisitos del sistema de gestión de la calidad.</a:t>
            </a:r>
          </a:p>
          <a:p>
            <a:pPr algn="just"/>
            <a:endParaRPr lang="es-ES"/>
          </a:p>
          <a:p>
            <a:pPr algn="just"/>
            <a:r>
              <a:rPr lang="es-ES"/>
              <a:t>La organización debe asegurarse de la adecuación de los requisitos de compra especificados antes de comunicárselos al suministrador.</a:t>
            </a:r>
          </a:p>
        </p:txBody>
      </p:sp>
    </p:spTree>
    <p:extLst>
      <p:ext uri="{BB962C8B-B14F-4D97-AF65-F5344CB8AC3E}">
        <p14:creationId xmlns:p14="http://schemas.microsoft.com/office/powerpoint/2010/main" val="16299644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9C5349-0D59-402D-8B6A-28A9D538E138}" type="slidenum">
              <a:rPr lang="es-ES_tradnl"/>
              <a:pPr/>
              <a:t>49</a:t>
            </a:fld>
            <a:endParaRPr lang="es-ES_tradnl"/>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pPr algn="just">
              <a:lnSpc>
                <a:spcPct val="90000"/>
              </a:lnSpc>
            </a:pPr>
            <a:r>
              <a:rPr lang="es-ES"/>
              <a:t>7  REALIZACIÓN DEL PRODUCTO (CONT.)</a:t>
            </a:r>
          </a:p>
          <a:p>
            <a:pPr algn="just"/>
            <a:r>
              <a:rPr lang="es-ES"/>
              <a:t>7.4 Compras (Cont.)</a:t>
            </a:r>
          </a:p>
          <a:p>
            <a:pPr algn="just"/>
            <a:r>
              <a:rPr lang="es-ES"/>
              <a:t>7.4.2 Información de las compras. (Cont)</a:t>
            </a:r>
          </a:p>
          <a:p>
            <a:pPr algn="just"/>
            <a:r>
              <a:rPr lang="es-ES"/>
              <a:t>La información de las compras debe describir el producto a comprar, incluyendo, cuando sea apropiado</a:t>
            </a:r>
          </a:p>
          <a:p>
            <a:pPr marL="381000" lvl="1" indent="-190500" algn="just"/>
            <a:r>
              <a:rPr lang="es-ES_tradnl" b="1" i="1"/>
              <a:t>h)	requerimientos para que el proveedor notifique a la organización los cambios en la definición del producto y/o proceso, y, cuando sea necesario, obtener la aprobación de la organización,</a:t>
            </a:r>
          </a:p>
          <a:p>
            <a:pPr marL="381000" lvl="1" indent="-190500" algn="just"/>
            <a:r>
              <a:rPr lang="es-ES_tradnl" b="1" i="1"/>
              <a:t>i)	derecho al acceso, por parte de la organización, su cliente, y autoridades reguladoras a todas las instalaciones implicadas en el pedido y a todos los registros aplicables, </a:t>
            </a:r>
          </a:p>
          <a:p>
            <a:pPr marL="381000" lvl="1" indent="-190500" algn="just"/>
            <a:r>
              <a:rPr lang="es-ES_tradnl" b="1" i="1"/>
              <a:t>j)	requerimientos para que el proveedor despliegue a sus subcontratistas los requerimientos aplicables en los documentos de compras, incluidas las características clave cuando sea necesario.</a:t>
            </a:r>
          </a:p>
          <a:p>
            <a:pPr algn="just"/>
            <a:endParaRPr lang="es-ES"/>
          </a:p>
        </p:txBody>
      </p:sp>
    </p:spTree>
    <p:extLst>
      <p:ext uri="{BB962C8B-B14F-4D97-AF65-F5344CB8AC3E}">
        <p14:creationId xmlns:p14="http://schemas.microsoft.com/office/powerpoint/2010/main" val="22146367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8F75BB-3C7E-496F-94CC-5F5FFB9DF419}" type="slidenum">
              <a:rPr lang="es-ES_tradnl"/>
              <a:pPr/>
              <a:t>50</a:t>
            </a:fld>
            <a:endParaRPr lang="es-ES_tradnl"/>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pPr algn="just">
              <a:lnSpc>
                <a:spcPct val="90000"/>
              </a:lnSpc>
            </a:pPr>
            <a:r>
              <a:rPr lang="es-ES" dirty="0"/>
              <a:t>7  REALIZACIÓN DEL PRODUCTO (CONT.)</a:t>
            </a:r>
          </a:p>
          <a:p>
            <a:pPr algn="just"/>
            <a:r>
              <a:rPr lang="es-ES" dirty="0"/>
              <a:t>7.4 Compras (Cont.)</a:t>
            </a:r>
          </a:p>
          <a:p>
            <a:pPr algn="just"/>
            <a:r>
              <a:rPr lang="es-ES" dirty="0"/>
              <a:t>7.4.3 Verificación de los productos comprados. </a:t>
            </a:r>
          </a:p>
          <a:p>
            <a:pPr algn="just"/>
            <a:r>
              <a:rPr lang="es-ES" dirty="0"/>
              <a:t>La organización debe establecer e implementar la inspección u otras actividades necesarias para asegurarse de que el producto comprado cumple los requisitos de compra especificados.</a:t>
            </a:r>
          </a:p>
          <a:p>
            <a:pPr algn="just"/>
            <a:r>
              <a:rPr lang="es-ES_tradnl" b="1" i="1" dirty="0"/>
              <a:t>Las actividades de verificación pueden incluir:</a:t>
            </a:r>
          </a:p>
          <a:p>
            <a:pPr marL="381000" lvl="1" indent="-190500" algn="just"/>
            <a:r>
              <a:rPr lang="es-ES_tradnl" b="1" i="1" dirty="0"/>
              <a:t>a)	obtención de los suministradores de pruebas objetivas de la calidad del producto (por ej. documentos adjuntos, certificado de conformidad, informes de pruebas, registros estadísticos, control de procesos),</a:t>
            </a:r>
          </a:p>
          <a:p>
            <a:pPr marL="381000" lvl="1" indent="-190500" algn="just"/>
            <a:r>
              <a:rPr lang="es-ES_tradnl" b="1" i="1" dirty="0"/>
              <a:t>b)	inspección y auditoria en las instalaciones del suministrador</a:t>
            </a:r>
          </a:p>
          <a:p>
            <a:pPr marL="381000" lvl="1" indent="-190500" algn="just"/>
            <a:r>
              <a:rPr lang="es-ES_tradnl" b="1" i="1" dirty="0"/>
              <a:t>c)	revisión de la documentación necesaria</a:t>
            </a:r>
          </a:p>
          <a:p>
            <a:pPr marL="381000" lvl="1" indent="-190500" algn="just"/>
            <a:r>
              <a:rPr lang="es-ES_tradnl" b="1" i="1" dirty="0"/>
              <a:t>d)	inspección de los productos a su recepción, y</a:t>
            </a:r>
          </a:p>
          <a:p>
            <a:pPr marL="381000" lvl="1" indent="-190500" algn="just"/>
            <a:r>
              <a:rPr lang="es-ES_tradnl" b="1" i="1" dirty="0"/>
              <a:t>e)	delegación de la verificación en el suministrador, o certificación del suministrador</a:t>
            </a:r>
          </a:p>
          <a:p>
            <a:pPr algn="just"/>
            <a:endParaRPr lang="es-ES" dirty="0"/>
          </a:p>
        </p:txBody>
      </p:sp>
    </p:spTree>
    <p:extLst>
      <p:ext uri="{BB962C8B-B14F-4D97-AF65-F5344CB8AC3E}">
        <p14:creationId xmlns:p14="http://schemas.microsoft.com/office/powerpoint/2010/main" val="15392883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92C8F9-857B-4085-B288-10C6662AC047}" type="slidenum">
              <a:rPr lang="es-ES_tradnl"/>
              <a:pPr/>
              <a:t>51</a:t>
            </a:fld>
            <a:endParaRPr lang="es-ES_tradnl"/>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pPr algn="just">
              <a:lnSpc>
                <a:spcPct val="90000"/>
              </a:lnSpc>
            </a:pPr>
            <a:r>
              <a:rPr lang="es-ES"/>
              <a:t>7  REALIZACIÓN DEL PRODUCTO (CONT.)</a:t>
            </a:r>
          </a:p>
          <a:p>
            <a:pPr algn="just"/>
            <a:r>
              <a:rPr lang="es-ES"/>
              <a:t>7.5 Producción y prestación del servicio</a:t>
            </a:r>
          </a:p>
          <a:p>
            <a:pPr algn="just"/>
            <a:r>
              <a:rPr lang="es-ES"/>
              <a:t>7.5.1 Control de la producción y de la prestación del servicio. </a:t>
            </a:r>
          </a:p>
          <a:p>
            <a:pPr algn="just"/>
            <a:r>
              <a:rPr lang="es-ES_tradnl" b="1" i="1"/>
              <a:t>La planificación tendrá en cuenta, según sea aplicable,</a:t>
            </a:r>
          </a:p>
          <a:p>
            <a:pPr marL="381000" lvl="1" indent="-190500" algn="just"/>
            <a:r>
              <a:rPr lang="es-ES_tradnl" b="1" i="1"/>
              <a:t>-	el establecimiento de controles del proceso y desarrollo de planes de control cuando se hayan identificado características claves,</a:t>
            </a:r>
          </a:p>
          <a:p>
            <a:pPr marL="381000" lvl="1" indent="-190500" algn="just"/>
            <a:r>
              <a:rPr lang="es-ES_tradnl" b="1" i="1"/>
              <a:t>-	la identificación de los puntos de verificación en proceso, cuando no se pueda efectuar una verificación adecuada de conformidad en una fase posterior de la realización,</a:t>
            </a:r>
          </a:p>
          <a:p>
            <a:pPr marL="381000" lvl="1" indent="-190500" algn="just"/>
            <a:r>
              <a:rPr lang="es-ES_tradnl" b="1" i="1"/>
              <a:t>-	el diseño, fabricación y empleo del utillaje de forma que se puedan tomar mediciones de tipo variable, en particular para las características claves, y</a:t>
            </a:r>
          </a:p>
          <a:p>
            <a:pPr marL="381000" lvl="1" indent="-190500" algn="just"/>
            <a:r>
              <a:rPr lang="es-ES_tradnl" b="1" i="1"/>
              <a:t>-	los procesos especiales (ver 7.5.2).</a:t>
            </a:r>
          </a:p>
          <a:p>
            <a:pPr algn="just"/>
            <a:endParaRPr lang="es-ES"/>
          </a:p>
          <a:p>
            <a:pPr algn="just"/>
            <a:endParaRPr lang="es-ES"/>
          </a:p>
        </p:txBody>
      </p:sp>
    </p:spTree>
    <p:extLst>
      <p:ext uri="{BB962C8B-B14F-4D97-AF65-F5344CB8AC3E}">
        <p14:creationId xmlns:p14="http://schemas.microsoft.com/office/powerpoint/2010/main" val="27768162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15E2F9-7B63-432E-A0F4-636D3CBB89FD}" type="slidenum">
              <a:rPr lang="es-ES_tradnl"/>
              <a:pPr/>
              <a:t>52</a:t>
            </a:fld>
            <a:endParaRPr lang="es-ES_tradnl"/>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pPr algn="just">
              <a:lnSpc>
                <a:spcPct val="90000"/>
              </a:lnSpc>
            </a:pPr>
            <a:r>
              <a:rPr lang="es-ES"/>
              <a:t>7  REALIZACIÓN DEL PRODUCTO (CONT.)</a:t>
            </a:r>
          </a:p>
          <a:p>
            <a:pPr algn="just"/>
            <a:r>
              <a:rPr lang="es-ES"/>
              <a:t>7.5 Producción y prestación del servicio (Cont.)</a:t>
            </a:r>
          </a:p>
          <a:p>
            <a:pPr algn="just"/>
            <a:r>
              <a:rPr lang="es-ES"/>
              <a:t>7.5.1 Control de la producción y de la prestación del servicio. (Cont.) </a:t>
            </a:r>
          </a:p>
          <a:p>
            <a:pPr algn="just"/>
            <a:r>
              <a:rPr lang="es-ES"/>
              <a:t>La organización debe planificar y llevar a cabo la producción y la prestación del servicio bajo condiciones controladas. Las condiciones controladas deben incluir, cuando sea aplicable</a:t>
            </a:r>
          </a:p>
          <a:p>
            <a:pPr marL="381000" lvl="1" indent="-190500" algn="just"/>
            <a:r>
              <a:rPr lang="es-ES"/>
              <a:t>a)	la disponibilidad de información que describa las características del producto,</a:t>
            </a:r>
          </a:p>
          <a:p>
            <a:pPr marL="381000" lvl="1" indent="-190500" algn="just"/>
            <a:r>
              <a:rPr lang="es-ES"/>
              <a:t>b)	la disponibilidad de instrucciones de trabajo, cuando sea necesario,</a:t>
            </a:r>
          </a:p>
          <a:p>
            <a:pPr marL="381000" lvl="1" indent="-190500" algn="just"/>
            <a:r>
              <a:rPr lang="es-ES"/>
              <a:t>c)	el uso del equipo apropiado,</a:t>
            </a:r>
          </a:p>
          <a:p>
            <a:pPr marL="381000" lvl="1" indent="-190500" algn="just"/>
            <a:r>
              <a:rPr lang="es-ES"/>
              <a:t>d)	la disponibilidad y uso de dispositivos de seguimiento y medición,</a:t>
            </a:r>
          </a:p>
          <a:p>
            <a:pPr marL="381000" lvl="1" indent="-190500" algn="just"/>
            <a:r>
              <a:rPr lang="es-ES"/>
              <a:t>e)	la implementación del seguimiento y de la medición, y</a:t>
            </a:r>
          </a:p>
          <a:p>
            <a:pPr marL="381000" lvl="1" indent="-190500" algn="just"/>
            <a:r>
              <a:rPr lang="es-ES"/>
              <a:t>f)	la implementación de actividades de liberación, entrega y posteriores a la entrega.</a:t>
            </a:r>
          </a:p>
          <a:p>
            <a:pPr marL="381000" lvl="1" indent="-190500" algn="just"/>
            <a:r>
              <a:rPr lang="es-ES" b="1" i="1"/>
              <a:t>g)	la responsabilidad para todo el producto durante la fabricación (p.e. cantidades de piezas, órdenes divididas, producto no conforme).</a:t>
            </a:r>
          </a:p>
        </p:txBody>
      </p:sp>
    </p:spTree>
    <p:extLst>
      <p:ext uri="{BB962C8B-B14F-4D97-AF65-F5344CB8AC3E}">
        <p14:creationId xmlns:p14="http://schemas.microsoft.com/office/powerpoint/2010/main" val="26769964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87F01B-48B6-4D5F-B5B1-8FC62BBAD9DA}" type="slidenum">
              <a:rPr lang="es-ES_tradnl"/>
              <a:pPr/>
              <a:t>53</a:t>
            </a:fld>
            <a:endParaRPr lang="es-ES_tradnl"/>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pPr algn="just">
              <a:lnSpc>
                <a:spcPct val="90000"/>
              </a:lnSpc>
            </a:pPr>
            <a:r>
              <a:rPr lang="es-ES"/>
              <a:t>7  REALIZACIÓN DEL PRODUCTO (CONT.)</a:t>
            </a:r>
          </a:p>
          <a:p>
            <a:pPr algn="just"/>
            <a:r>
              <a:rPr lang="es-ES"/>
              <a:t>7.5 Producción y prestación del servicio. (Cont.)</a:t>
            </a:r>
          </a:p>
          <a:p>
            <a:pPr algn="just"/>
            <a:r>
              <a:rPr lang="es-ES"/>
              <a:t>7.5.1 Control de la producción y de la prestación del servicio. (Cont.)</a:t>
            </a:r>
          </a:p>
          <a:p>
            <a:pPr algn="just"/>
            <a:r>
              <a:rPr lang="es-ES_tradnl" b="1" i="1"/>
              <a:t>7.5.1.4 Control del trabajo sacado, provisionalmente, fuera de las instalaciones de la organización.</a:t>
            </a:r>
          </a:p>
          <a:p>
            <a:pPr algn="just"/>
            <a:r>
              <a:rPr lang="es-ES_tradnl" b="1" i="1"/>
              <a:t>Cuando se prevea transferir trabajo, de forma provisional, fuera de las instalaciones de la organización, ésta definirá el proceso para llevar a cabo el control y validación de la calidad del trabajo.</a:t>
            </a:r>
          </a:p>
          <a:p>
            <a:pPr algn="just"/>
            <a:endParaRPr lang="es-ES_tradnl" b="1" i="1"/>
          </a:p>
        </p:txBody>
      </p:sp>
    </p:spTree>
    <p:extLst>
      <p:ext uri="{BB962C8B-B14F-4D97-AF65-F5344CB8AC3E}">
        <p14:creationId xmlns:p14="http://schemas.microsoft.com/office/powerpoint/2010/main" val="31240671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9DD279-BC4B-49F5-AB8E-25A38F4E79F6}" type="slidenum">
              <a:rPr lang="es-ES_tradnl"/>
              <a:pPr/>
              <a:t>54</a:t>
            </a:fld>
            <a:endParaRPr lang="es-ES_tradnl"/>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pPr marL="190500" indent="-190500" algn="just">
              <a:lnSpc>
                <a:spcPct val="90000"/>
              </a:lnSpc>
            </a:pPr>
            <a:r>
              <a:rPr lang="es-ES" sz="1000"/>
              <a:t>7  REALIZACIÓN DEL PRODUCTO (CONT.)</a:t>
            </a:r>
          </a:p>
          <a:p>
            <a:pPr marL="190500" indent="-190500" algn="just"/>
            <a:r>
              <a:rPr lang="es-ES" sz="1000"/>
              <a:t>7.5 Producción y prestación del servicio. (Cont.)</a:t>
            </a:r>
          </a:p>
          <a:p>
            <a:pPr marL="190500" indent="-190500" algn="just"/>
            <a:r>
              <a:rPr lang="es-ES" sz="1000"/>
              <a:t>7.5.2 Validación de los procesos de la producción y de la prestación del servicio. </a:t>
            </a:r>
          </a:p>
          <a:p>
            <a:pPr marL="190500" indent="-190500" algn="just"/>
            <a:r>
              <a:rPr lang="es-ES" sz="1000"/>
              <a:t>La organización debe validar aquellos procesos de producción y de prestación del servicio donde los productos resultantes no puedan verificarse mediante actividades de seguimiento o medición posteriores. Esto incluye a cualquier proceso en el que las deficiencias se hagan aparentes únicamente después de que el producto esté siendo utilizado o se haya prestado el servicio.</a:t>
            </a:r>
          </a:p>
          <a:p>
            <a:pPr marL="190500" indent="-190500" algn="just"/>
            <a:endParaRPr lang="es-ES" sz="1000"/>
          </a:p>
          <a:p>
            <a:pPr marL="190500" indent="-190500" algn="just"/>
            <a:r>
              <a:rPr lang="es-ES" sz="1000" b="1" i="1"/>
              <a:t>NOTA 21 - A estos procesos se les denomina frecuentemente procesos especiales</a:t>
            </a:r>
            <a:endParaRPr lang="es-ES" sz="1000"/>
          </a:p>
          <a:p>
            <a:pPr marL="190500" indent="-190500" algn="just"/>
            <a:r>
              <a:rPr lang="es-ES" sz="1000"/>
              <a:t>La validación debe demostrar la capacidad de estos procesos para alcanzar los resultados planificados.</a:t>
            </a:r>
          </a:p>
          <a:p>
            <a:pPr marL="190500" indent="-190500" algn="just"/>
            <a:r>
              <a:rPr lang="es-ES" sz="1000"/>
              <a:t>La organización debe establecer las disposiciones para estos procesos, incluyendo, cuando sea aplicable</a:t>
            </a:r>
          </a:p>
          <a:p>
            <a:pPr marL="381000" lvl="1" indent="-190500" algn="just"/>
            <a:r>
              <a:rPr lang="es-ES" sz="1000"/>
              <a:t>a)	los criterios definidos para la revisión y aprobación de los procesos,</a:t>
            </a:r>
          </a:p>
          <a:p>
            <a:pPr marL="381000" lvl="1" indent="-190500" algn="just"/>
            <a:r>
              <a:rPr lang="es-ES" sz="1000" b="1" i="1"/>
              <a:t>	- cualificación y aprobación de los procesos especiales antes de su uso</a:t>
            </a:r>
            <a:endParaRPr lang="es-ES" sz="1000"/>
          </a:p>
          <a:p>
            <a:pPr marL="381000" lvl="1" indent="-190500" algn="just"/>
            <a:r>
              <a:rPr lang="es-ES" sz="1000"/>
              <a:t>b)	la aprobación de equipos y calificación del personal,</a:t>
            </a:r>
          </a:p>
          <a:p>
            <a:pPr marL="381000" lvl="1" indent="-190500" algn="just"/>
            <a:r>
              <a:rPr lang="es-ES" sz="1000"/>
              <a:t>c)	el uso de métodos y procedimientos específicos,</a:t>
            </a:r>
          </a:p>
          <a:p>
            <a:pPr marL="381000" lvl="1" indent="-190500" algn="just"/>
            <a:r>
              <a:rPr lang="es-ES" sz="1000"/>
              <a:t>	</a:t>
            </a:r>
            <a:r>
              <a:rPr lang="es-ES" sz="1000" b="1" i="1"/>
              <a:t>- control de las operaciones significativas y de los parámetros de los procesos especiales de acuerdo con especificaciones documentadas de los procesos y de sus modificaciones.</a:t>
            </a:r>
            <a:endParaRPr lang="es-ES" sz="1000"/>
          </a:p>
          <a:p>
            <a:pPr marL="381000" lvl="1" indent="-190500" algn="just"/>
            <a:r>
              <a:rPr lang="es-ES" sz="1000"/>
              <a:t>d)	los requisitos de los registros (véase 4.2.4), y</a:t>
            </a:r>
          </a:p>
          <a:p>
            <a:pPr marL="381000" lvl="1" indent="-190500" algn="just">
              <a:buFontTx/>
              <a:buAutoNum type="alphaLcParenR" startAt="5"/>
            </a:pPr>
            <a:r>
              <a:rPr lang="es-ES" sz="1000"/>
              <a:t>la revalidación.</a:t>
            </a:r>
          </a:p>
          <a:p>
            <a:pPr marL="381000" lvl="1" indent="-190500" algn="just">
              <a:buFontTx/>
              <a:buAutoNum type="alphaLcParenR" startAt="5"/>
            </a:pPr>
            <a:endParaRPr lang="es-ES" sz="1000"/>
          </a:p>
          <a:p>
            <a:pPr marL="381000" lvl="1" indent="-190500" algn="just"/>
            <a:r>
              <a:rPr lang="es-ES" sz="1000" b="1" i="1"/>
              <a:t>NOTA 22 – Ver EN 9130 a modo de orientación. </a:t>
            </a:r>
          </a:p>
        </p:txBody>
      </p:sp>
    </p:spTree>
    <p:extLst>
      <p:ext uri="{BB962C8B-B14F-4D97-AF65-F5344CB8AC3E}">
        <p14:creationId xmlns:p14="http://schemas.microsoft.com/office/powerpoint/2010/main" val="28121616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07F793-533B-482F-8C3B-BA079177DD7F}" type="slidenum">
              <a:rPr lang="es-ES_tradnl"/>
              <a:pPr/>
              <a:t>55</a:t>
            </a:fld>
            <a:endParaRPr lang="es-ES_tradnl"/>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pPr algn="just">
              <a:lnSpc>
                <a:spcPct val="90000"/>
              </a:lnSpc>
            </a:pPr>
            <a:r>
              <a:rPr lang="es-ES"/>
              <a:t>7  REALIZACIÓN DEL PRODUCTO (CONT.)</a:t>
            </a:r>
          </a:p>
          <a:p>
            <a:pPr algn="just"/>
            <a:r>
              <a:rPr lang="es-ES"/>
              <a:t>7.5 Producción y prestación del servicio. (Cont.)</a:t>
            </a:r>
          </a:p>
          <a:p>
            <a:pPr algn="just"/>
            <a:r>
              <a:rPr lang="es-ES"/>
              <a:t>7.5.3 Identificación y trazabilidad. (Cont.)</a:t>
            </a:r>
          </a:p>
          <a:p>
            <a:pPr algn="just"/>
            <a:r>
              <a:rPr lang="es-ES_tradnl" b="1" i="1"/>
              <a:t>La organización mantendrá la identificación de la configuración del producto con el fin de identificar cualquier diferencia ente la configuración real y la configuración acordada.	</a:t>
            </a:r>
          </a:p>
          <a:p>
            <a:pPr algn="just"/>
            <a:r>
              <a:rPr lang="es-ES_tradnl" b="1" i="1"/>
              <a:t>Cuando se utilicen medios de comunicación de autoridad de aceptación (por ej. sellos, firmas electrónicas, contraseñas), la organización establecerá y documentará los controles sobre dichos medios.</a:t>
            </a:r>
          </a:p>
          <a:p>
            <a:pPr algn="just"/>
            <a:r>
              <a:rPr lang="es-ES_tradnl" b="1" i="1"/>
              <a:t>Dependiendo del nivel de trazabilidad requerido por el contrato, los reglamentos u otro tipo de requerimiento establecido, el sistema de la organización se hará cargo de lo siguiente:</a:t>
            </a:r>
          </a:p>
          <a:p>
            <a:pPr marL="381000" lvl="1" indent="-190500" algn="just"/>
            <a:r>
              <a:rPr lang="es-ES_tradnl" b="1" i="1"/>
              <a:t>a)	la identificación que se deberá mantener a lo largo de la vida del producto;</a:t>
            </a:r>
          </a:p>
          <a:p>
            <a:pPr marL="381000" lvl="1" indent="-190500" algn="just"/>
            <a:r>
              <a:rPr lang="es-ES_tradnl" b="1" i="1"/>
              <a:t>b)	de todos los productos fabricados con el mismo lote de materia prima o con el mismo lote de fabricación que va a ser traceado, así como el destino (entrega, chatarra) de todos los productos del mismo lote;</a:t>
            </a:r>
          </a:p>
          <a:p>
            <a:pPr marL="381000" lvl="1" indent="-190500" algn="just"/>
            <a:r>
              <a:rPr lang="es-ES_tradnl" b="1" i="1"/>
              <a:t>c)	para un conjunto, la identidad de sus componentes y aquellos del siguiente conjunto superior que van a ser traceados</a:t>
            </a:r>
          </a:p>
          <a:p>
            <a:pPr marL="381000" lvl="1" indent="-190500" algn="just"/>
            <a:r>
              <a:rPr lang="es-ES_tradnl" b="1" i="1"/>
              <a:t>d)	para un producto dado, un registro secuencial de su producción (fabricación, montaje, inspección) que se va a recuperar.</a:t>
            </a:r>
          </a:p>
        </p:txBody>
      </p:sp>
    </p:spTree>
    <p:extLst>
      <p:ext uri="{BB962C8B-B14F-4D97-AF65-F5344CB8AC3E}">
        <p14:creationId xmlns:p14="http://schemas.microsoft.com/office/powerpoint/2010/main" val="32198825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67C2B5-0E8F-4EEF-A152-CBCD3EFBF125}" type="slidenum">
              <a:rPr lang="es-ES_tradnl"/>
              <a:pPr/>
              <a:t>56</a:t>
            </a:fld>
            <a:endParaRPr lang="es-ES_tradnl"/>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pPr algn="just">
              <a:lnSpc>
                <a:spcPct val="90000"/>
              </a:lnSpc>
            </a:pPr>
            <a:r>
              <a:rPr lang="es-ES"/>
              <a:t>7  REALIZACIÓN DEL PRODUCTO (CONT.)</a:t>
            </a:r>
          </a:p>
          <a:p>
            <a:pPr algn="just"/>
            <a:r>
              <a:rPr lang="es-ES"/>
              <a:t>7.5 Producción y prestación del servicio. (Cont.)</a:t>
            </a:r>
          </a:p>
          <a:p>
            <a:pPr algn="just"/>
            <a:r>
              <a:rPr lang="es-ES"/>
              <a:t>7.5.4 Propiedad del cliente. </a:t>
            </a:r>
          </a:p>
          <a:p>
            <a:pPr algn="just"/>
            <a:r>
              <a:rPr lang="es-ES"/>
              <a:t>La organización debe cuidar los bienes que son propiedad del cliente mientras estén bajo el control de la organización o estén siendo utilizados por la misma. La organización debe identificar, verificar, proteger y salvaguardar los bienes que son propiedad del cliente suministrados para su utilización o incorporación dentro del producto. Cualquier bien que sea propiedad del cliente que se pierda, deteriore o que de algún otro modo se considere inadecuado para su uso debe ser registrado (véase 4.2.4) y comunicado al cliente.</a:t>
            </a:r>
          </a:p>
          <a:p>
            <a:pPr algn="just"/>
            <a:endParaRPr lang="es-ES"/>
          </a:p>
          <a:p>
            <a:pPr algn="just"/>
            <a:r>
              <a:rPr lang="es-ES" b="1" i="1"/>
              <a:t>NOTA 25 - Ver EN 9130 a modo de orientación.</a:t>
            </a:r>
          </a:p>
          <a:p>
            <a:pPr algn="just"/>
            <a:r>
              <a:rPr lang="es-ES" b="1" i="1"/>
              <a:t>NOTA 26 - La propiedad del cliente puede incluir la propiedad intelectual, incluyendo datos proporcionados por el cliente utilizados en el diseño, producción y/o inspección</a:t>
            </a:r>
          </a:p>
          <a:p>
            <a:pPr algn="just"/>
            <a:endParaRPr lang="es-ES"/>
          </a:p>
          <a:p>
            <a:pPr algn="just"/>
            <a:endParaRPr lang="es-ES"/>
          </a:p>
        </p:txBody>
      </p:sp>
    </p:spTree>
    <p:extLst>
      <p:ext uri="{BB962C8B-B14F-4D97-AF65-F5344CB8AC3E}">
        <p14:creationId xmlns:p14="http://schemas.microsoft.com/office/powerpoint/2010/main" val="20988161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BD7E1D-4173-4C36-9E23-C5B21B2308D7}" type="slidenum">
              <a:rPr lang="es-ES_tradnl"/>
              <a:pPr/>
              <a:t>57</a:t>
            </a:fld>
            <a:endParaRPr lang="es-ES_tradnl"/>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pPr algn="just">
              <a:lnSpc>
                <a:spcPct val="90000"/>
              </a:lnSpc>
            </a:pPr>
            <a:r>
              <a:rPr lang="es-ES"/>
              <a:t>7  REALIZACIÓN DEL PRODUCTO (CONT.)</a:t>
            </a:r>
          </a:p>
          <a:p>
            <a:pPr algn="just"/>
            <a:r>
              <a:rPr lang="es-ES"/>
              <a:t>7.5 Producción y prestación del servicio. (Cont.)</a:t>
            </a:r>
          </a:p>
          <a:p>
            <a:pPr algn="just"/>
            <a:r>
              <a:rPr lang="es-ES"/>
              <a:t>7.5.5 Preservación del producto. </a:t>
            </a:r>
          </a:p>
          <a:p>
            <a:pPr algn="just"/>
            <a:r>
              <a:rPr lang="es-ES"/>
              <a:t>La organización debe preservar la conformidad del producto durante el proceso interno y la entrega al destino previsto. Esta preservación debe incluir la identificación, manipulación, embalaje, almacenamiento y protección. La preservación debe aplicarse también, a las partes constitutivas de un producto.</a:t>
            </a:r>
          </a:p>
          <a:p>
            <a:pPr algn="just"/>
            <a:endParaRPr lang="es-ES"/>
          </a:p>
          <a:p>
            <a:pPr algn="just"/>
            <a:endParaRPr lang="es-ES"/>
          </a:p>
        </p:txBody>
      </p:sp>
    </p:spTree>
    <p:extLst>
      <p:ext uri="{BB962C8B-B14F-4D97-AF65-F5344CB8AC3E}">
        <p14:creationId xmlns:p14="http://schemas.microsoft.com/office/powerpoint/2010/main" val="3804126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3E40655F-6CB9-4EB3-BD5E-64ADC7AFDEBF}" type="slidenum">
              <a:rPr lang="es-ES_tradnl" sz="1200" smtClean="0"/>
              <a:pPr/>
              <a:t>12</a:t>
            </a:fld>
            <a:endParaRPr lang="es-ES_tradnl" sz="1200"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algn="just"/>
            <a:r>
              <a:rPr lang="es-ES" smtClean="0"/>
              <a:t>1 OBJETO Y CAMPO DE APLICACIÓN</a:t>
            </a:r>
          </a:p>
          <a:p>
            <a:pPr algn="just"/>
            <a:r>
              <a:rPr lang="es-ES" smtClean="0"/>
              <a:t>1.1 Generalidades</a:t>
            </a:r>
          </a:p>
          <a:p>
            <a:pPr algn="just"/>
            <a:r>
              <a:rPr lang="es-ES" b="1" i="1" smtClean="0"/>
              <a:t>Esta norma incluye los requisitos relativos al SGC de acuerdo a ISO 9001:2000, especificando requisitos adicionales para un SGC para la industria aerospacial. Los requisitos aerospaciales adicionales aparecen en "negrita e itálica".</a:t>
            </a:r>
          </a:p>
          <a:p>
            <a:pPr algn="just"/>
            <a:r>
              <a:rPr lang="es-ES" b="1" i="1" smtClean="0"/>
              <a:t>Se hace énfasis de que los requisitos del SGC especificados en esta norma son complementarios (no alternativos) a los requisitos contractuales, legales y reglamentarios aplicables.</a:t>
            </a:r>
          </a:p>
          <a:p>
            <a:pPr algn="just"/>
            <a:r>
              <a:rPr lang="es-ES" smtClean="0"/>
              <a:t>Esta norma internacional específica los requisitos para un sistema de gestión de la calidad, cuando una organización</a:t>
            </a:r>
          </a:p>
          <a:p>
            <a:pPr marL="381000" lvl="1" indent="-190500" algn="just"/>
            <a:r>
              <a:rPr lang="es-ES" smtClean="0"/>
              <a:t>a)	necesita demostrar su capacidad para proporcionar de forma coherente productos que satisfagan los requisitos del cliente y los reglamentarios aplicables, y </a:t>
            </a:r>
          </a:p>
          <a:p>
            <a:pPr marL="381000" lvl="1" indent="-190500" algn="just"/>
            <a:r>
              <a:rPr lang="es-ES" smtClean="0"/>
              <a:t>b)	aspira a aumentar la satisfacción del cliente a través de la aplicación eficaz del sistema, incluidos los procesos para la mejora continua del sistema y el aseguramiento de la conformidad con los requisitos del cliente y los reglamentarios aplicables.</a:t>
            </a:r>
          </a:p>
          <a:p>
            <a:pPr algn="just"/>
            <a:endParaRPr lang="es-ES" smtClean="0"/>
          </a:p>
          <a:p>
            <a:pPr algn="just"/>
            <a:r>
              <a:rPr lang="es-ES" smtClean="0"/>
              <a:t>NOTA 2 - En esta norma internacional, el término "producto" se aplica únicamente al producto destinado a un cliente o solicitado por él.</a:t>
            </a:r>
          </a:p>
          <a:p>
            <a:endParaRPr lang="es-ES_tradnl" smtClean="0"/>
          </a:p>
        </p:txBody>
      </p:sp>
    </p:spTree>
    <p:extLst>
      <p:ext uri="{BB962C8B-B14F-4D97-AF65-F5344CB8AC3E}">
        <p14:creationId xmlns:p14="http://schemas.microsoft.com/office/powerpoint/2010/main" val="17921093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EB49AC-4E10-442C-BCE8-55375EC31469}" type="slidenum">
              <a:rPr lang="es-ES_tradnl"/>
              <a:pPr/>
              <a:t>58</a:t>
            </a:fld>
            <a:endParaRPr lang="es-ES_tradnl"/>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pPr algn="just">
              <a:lnSpc>
                <a:spcPct val="90000"/>
              </a:lnSpc>
            </a:pPr>
            <a:r>
              <a:rPr lang="es-ES"/>
              <a:t>7  REALIZACIÓN DEL PRODUCTO (CONT.)</a:t>
            </a:r>
          </a:p>
          <a:p>
            <a:pPr algn="just"/>
            <a:r>
              <a:rPr lang="es-ES"/>
              <a:t>7.5 Producción y prestación del servicio. (Cont.)</a:t>
            </a:r>
          </a:p>
          <a:p>
            <a:pPr algn="just"/>
            <a:r>
              <a:rPr lang="es-ES"/>
              <a:t>7.5.5 Preservación del producto. (Cont.) </a:t>
            </a:r>
          </a:p>
          <a:p>
            <a:pPr algn="just"/>
            <a:r>
              <a:rPr lang="es-ES_tradnl" b="1" i="1"/>
              <a:t>La preservación de un producto incluirá, cuando sea aplicable de acuerdo con las especificaciones del producto y/o reglamentos aplicables, previsiones para:</a:t>
            </a:r>
          </a:p>
          <a:p>
            <a:pPr marL="381000" lvl="1" indent="-190500" algn="just"/>
            <a:r>
              <a:rPr lang="es-ES_tradnl" b="1" i="1"/>
              <a:t>a)	limpieza;</a:t>
            </a:r>
          </a:p>
          <a:p>
            <a:pPr marL="381000" lvl="1" indent="-190500" algn="just"/>
            <a:r>
              <a:rPr lang="es-ES_tradnl" b="1" i="1"/>
              <a:t>b)	prevención, detección y eliminación de objetos extraños</a:t>
            </a:r>
          </a:p>
          <a:p>
            <a:pPr marL="381000" lvl="1" indent="-190500" algn="just"/>
            <a:r>
              <a:rPr lang="es-ES_tradnl" b="1" i="1"/>
              <a:t>c)	manipulación especial para los productos sensibles</a:t>
            </a:r>
          </a:p>
          <a:p>
            <a:pPr marL="381000" lvl="1" indent="-190500" algn="just"/>
            <a:r>
              <a:rPr lang="es-ES_tradnl" b="1" i="1"/>
              <a:t>d)	marcado y etiquetado, incluidas las advertencias de seguridad;</a:t>
            </a:r>
          </a:p>
          <a:p>
            <a:pPr marL="381000" lvl="1" indent="-190500" algn="just"/>
            <a:r>
              <a:rPr lang="es-ES_tradnl" b="1" i="1"/>
              <a:t>e)	control de vida en estantería y rotación del stock;</a:t>
            </a:r>
          </a:p>
          <a:p>
            <a:pPr marL="381000" lvl="1" indent="-190500" algn="just"/>
            <a:r>
              <a:rPr lang="es-ES_tradnl" b="1" i="1"/>
              <a:t>f)	manipulación especial de materiales peligrosos;</a:t>
            </a:r>
          </a:p>
          <a:p>
            <a:pPr algn="just"/>
            <a:r>
              <a:rPr lang="es-ES_tradnl" b="1" i="1"/>
              <a:t>La organización se asegurará de que los documentos requeridos por el contrato/pedido que deban acompañar al producto estén presentes en el momento de la entrega y se encuentren protegidos contra pérdida o deterioro.</a:t>
            </a:r>
          </a:p>
          <a:p>
            <a:pPr algn="just"/>
            <a:endParaRPr lang="es-ES"/>
          </a:p>
          <a:p>
            <a:pPr algn="just"/>
            <a:endParaRPr lang="es-ES"/>
          </a:p>
        </p:txBody>
      </p:sp>
    </p:spTree>
    <p:extLst>
      <p:ext uri="{BB962C8B-B14F-4D97-AF65-F5344CB8AC3E}">
        <p14:creationId xmlns:p14="http://schemas.microsoft.com/office/powerpoint/2010/main" val="21244323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CAE998-407C-41F6-A345-8A1A02E70F0E}" type="slidenum">
              <a:rPr lang="es-ES_tradnl"/>
              <a:pPr/>
              <a:t>59</a:t>
            </a:fld>
            <a:endParaRPr lang="es-ES_tradnl"/>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pPr algn="just">
              <a:lnSpc>
                <a:spcPct val="110000"/>
              </a:lnSpc>
            </a:pPr>
            <a:r>
              <a:rPr lang="es-ES"/>
              <a:t>7  REALIZACIÓN DEL PRODUCTO (CONT.)</a:t>
            </a:r>
          </a:p>
          <a:p>
            <a:pPr algn="just">
              <a:lnSpc>
                <a:spcPct val="110000"/>
              </a:lnSpc>
            </a:pPr>
            <a:r>
              <a:rPr lang="es-ES"/>
              <a:t>7.6 Control de los dispositivos de seguimiento y de medición</a:t>
            </a:r>
          </a:p>
          <a:p>
            <a:pPr algn="just">
              <a:lnSpc>
                <a:spcPct val="110000"/>
              </a:lnSpc>
            </a:pPr>
            <a:r>
              <a:rPr lang="es-ES"/>
              <a:t>La organización debe determinar el seguimiento y la medición a realizar, y los dispositivos de medición y seguimiento necesarios para proporcionar la evidencia de la conformidad del producto con los requisitos determinados (véase 7.2.1).</a:t>
            </a:r>
          </a:p>
          <a:p>
            <a:pPr algn="just">
              <a:lnSpc>
                <a:spcPct val="110000"/>
              </a:lnSpc>
            </a:pPr>
            <a:r>
              <a:rPr lang="es-ES_tradnl" b="1" i="1"/>
              <a:t>La organización mantendrá un registro de estos dispositivos de seguimiento y medición, y definirá el proceso empleado para su calibración incluyendo detalles del tipo de equipo, identificación única, situación, frecuencia con la que se realizan la comprobación, método de comprobación y criterios de aceptación.</a:t>
            </a:r>
          </a:p>
          <a:p>
            <a:pPr algn="just">
              <a:lnSpc>
                <a:spcPct val="110000"/>
              </a:lnSpc>
            </a:pPr>
            <a:r>
              <a:rPr lang="es-ES_tradnl" b="1" i="1"/>
              <a:t>NOTA 27 - Los dispositivos de seguimiento y medición, incluyen, no limitándose a ellos: hardware de prueba, software de prueba, equipos automatizados de prueba (ATE) y plotters empleados para producir los datos de inspección. También incluyen equipos de propiedad personal y suministrados por el cliente, utilizados para aportar evidencia de la conformidad del producto</a:t>
            </a:r>
            <a:endParaRPr lang="es-ES" b="1" i="1"/>
          </a:p>
          <a:p>
            <a:pPr algn="just">
              <a:lnSpc>
                <a:spcPct val="110000"/>
              </a:lnSpc>
            </a:pPr>
            <a:endParaRPr lang="es-ES"/>
          </a:p>
          <a:p>
            <a:pPr algn="just">
              <a:lnSpc>
                <a:spcPct val="110000"/>
              </a:lnSpc>
            </a:pPr>
            <a:endParaRPr lang="es-ES"/>
          </a:p>
        </p:txBody>
      </p:sp>
    </p:spTree>
    <p:extLst>
      <p:ext uri="{BB962C8B-B14F-4D97-AF65-F5344CB8AC3E}">
        <p14:creationId xmlns:p14="http://schemas.microsoft.com/office/powerpoint/2010/main" val="1389033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917A15-0FFE-4FFB-8B72-706130A2A626}" type="slidenum">
              <a:rPr lang="es-ES_tradnl"/>
              <a:pPr/>
              <a:t>60</a:t>
            </a:fld>
            <a:endParaRPr lang="es-ES_tradnl"/>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pPr algn="just">
              <a:lnSpc>
                <a:spcPct val="110000"/>
              </a:lnSpc>
            </a:pPr>
            <a:r>
              <a:rPr lang="es-ES"/>
              <a:t>7  REALIZACIÓN DEL PRODUCTO (CONT.)</a:t>
            </a:r>
          </a:p>
          <a:p>
            <a:pPr algn="just">
              <a:lnSpc>
                <a:spcPct val="80000"/>
              </a:lnSpc>
            </a:pPr>
            <a:r>
              <a:rPr lang="es-ES"/>
              <a:t>7.6 Control de los dispositivos de seguimiento y de medición. (Cont.)</a:t>
            </a:r>
          </a:p>
          <a:p>
            <a:pPr algn="just">
              <a:lnSpc>
                <a:spcPct val="80000"/>
              </a:lnSpc>
            </a:pPr>
            <a:r>
              <a:rPr lang="es-ES"/>
              <a:t>La organización debe establecer procesos para asegurarse de que el seguimiento y medición pueden realizarse y se realizan de una manera coherente con los requisitos de seguimiento y medición.</a:t>
            </a:r>
          </a:p>
          <a:p>
            <a:pPr algn="just">
              <a:lnSpc>
                <a:spcPct val="80000"/>
              </a:lnSpc>
            </a:pPr>
            <a:r>
              <a:rPr lang="es-ES_tradnl" b="1" i="1"/>
              <a:t>La organización se asegurará de que las condiciones ambientales son las adecuadas para realizar las calibraciones, inspecciones, mediciones y pruebas que se están efectuando.</a:t>
            </a:r>
            <a:endParaRPr lang="es-ES" b="1" i="1"/>
          </a:p>
          <a:p>
            <a:pPr algn="just">
              <a:lnSpc>
                <a:spcPct val="80000"/>
              </a:lnSpc>
            </a:pPr>
            <a:r>
              <a:rPr lang="es-ES"/>
              <a:t>Cuando sea necesario asegurarse de la validez de los resultados, el equipo de medición debe:</a:t>
            </a:r>
          </a:p>
          <a:p>
            <a:pPr marL="381000" lvl="1" indent="-190500" algn="just">
              <a:lnSpc>
                <a:spcPct val="80000"/>
              </a:lnSpc>
            </a:pPr>
            <a:r>
              <a:rPr lang="es-ES"/>
              <a:t>a)	calibrarse o verificarse a intervalos especificados o antes de su utilización, comparado con patrones de medición trazables a patrones de medición nacionales o internacionales; cuando no existan tales patrones debe registrarse la base utilizada para la calibración o la verificación;</a:t>
            </a:r>
          </a:p>
          <a:p>
            <a:pPr marL="381000" lvl="1" indent="-190500" algn="just">
              <a:lnSpc>
                <a:spcPct val="80000"/>
              </a:lnSpc>
            </a:pPr>
            <a:r>
              <a:rPr lang="es-ES"/>
              <a:t>b)	ajustarse o reajustarse según sea necesario;</a:t>
            </a:r>
          </a:p>
          <a:p>
            <a:pPr marL="381000" lvl="1" indent="-190500" algn="just">
              <a:lnSpc>
                <a:spcPct val="80000"/>
              </a:lnSpc>
            </a:pPr>
            <a:r>
              <a:rPr lang="es-ES"/>
              <a:t>c)	identificarse para poder determinar el estado de calibración;</a:t>
            </a:r>
          </a:p>
          <a:p>
            <a:pPr marL="381000" lvl="1" indent="-190500" algn="just">
              <a:lnSpc>
                <a:spcPct val="80000"/>
              </a:lnSpc>
            </a:pPr>
            <a:r>
              <a:rPr lang="es-ES"/>
              <a:t>d)	protegerse contra ajustes que pudieran invalidar el resultado de la medición;</a:t>
            </a:r>
          </a:p>
          <a:p>
            <a:pPr marL="381000" lvl="1" indent="-190500" algn="just">
              <a:lnSpc>
                <a:spcPct val="80000"/>
              </a:lnSpc>
            </a:pPr>
            <a:r>
              <a:rPr lang="es-ES"/>
              <a:t>e)	protegerse contra los daños y el deterioro durante la manipulación, el mantenimiento y el almacenamiento.</a:t>
            </a:r>
          </a:p>
          <a:p>
            <a:pPr marL="381000" lvl="1" indent="-190500" algn="just">
              <a:lnSpc>
                <a:spcPct val="80000"/>
              </a:lnSpc>
            </a:pPr>
            <a:r>
              <a:rPr lang="es-ES" b="1" i="1"/>
              <a:t>f)	ser recuperado mediante un método definido cuando requiera calibración</a:t>
            </a:r>
            <a:endParaRPr lang="es-ES"/>
          </a:p>
          <a:p>
            <a:pPr algn="just">
              <a:lnSpc>
                <a:spcPct val="80000"/>
              </a:lnSpc>
            </a:pPr>
            <a:endParaRPr lang="es-ES"/>
          </a:p>
          <a:p>
            <a:pPr algn="just">
              <a:lnSpc>
                <a:spcPct val="80000"/>
              </a:lnSpc>
            </a:pPr>
            <a:endParaRPr lang="es-ES"/>
          </a:p>
        </p:txBody>
      </p:sp>
    </p:spTree>
    <p:extLst>
      <p:ext uri="{BB962C8B-B14F-4D97-AF65-F5344CB8AC3E}">
        <p14:creationId xmlns:p14="http://schemas.microsoft.com/office/powerpoint/2010/main" val="13566212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2782E7-5342-4F0B-BCD9-1E66266ADC42}" type="slidenum">
              <a:rPr lang="es-ES_tradnl"/>
              <a:pPr/>
              <a:t>61</a:t>
            </a:fld>
            <a:endParaRPr lang="es-ES_tradnl"/>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pPr algn="just">
              <a:lnSpc>
                <a:spcPct val="110000"/>
              </a:lnSpc>
            </a:pPr>
            <a:r>
              <a:rPr lang="es-ES"/>
              <a:t>7  REALIZACIÓN DEL PRODUCTO (CONT.)</a:t>
            </a:r>
          </a:p>
          <a:p>
            <a:pPr algn="just">
              <a:lnSpc>
                <a:spcPct val="80000"/>
              </a:lnSpc>
            </a:pPr>
            <a:r>
              <a:rPr lang="es-ES"/>
              <a:t>7.6 Control de los dispositivos de seguimiento y de medición. (Cont.)</a:t>
            </a:r>
          </a:p>
          <a:p>
            <a:pPr algn="just">
              <a:lnSpc>
                <a:spcPct val="80000"/>
              </a:lnSpc>
            </a:pPr>
            <a:r>
              <a:rPr lang="es-ES"/>
              <a:t>Además, la organización debe evaluar y registrar la validez de los resultados de las mediciones anteriores cuando se detecte que el equipo no está conforme con los requisitos. La organización debe tomar las acciones apropiadas sobre el equipo y sobre cualquier producto afectado. Deben mantenerse registros de los resultados de la calibración y la verificación (véase 4.2.4).</a:t>
            </a:r>
          </a:p>
          <a:p>
            <a:pPr algn="just">
              <a:lnSpc>
                <a:spcPct val="80000"/>
              </a:lnSpc>
            </a:pPr>
            <a:endParaRPr lang="es-ES"/>
          </a:p>
          <a:p>
            <a:pPr algn="just">
              <a:lnSpc>
                <a:spcPct val="80000"/>
              </a:lnSpc>
            </a:pPr>
            <a:r>
              <a:rPr lang="es-ES" b="1" i="1"/>
              <a:t>NOTA 28 – Ver EN 9130 a modo de orientación.</a:t>
            </a:r>
          </a:p>
          <a:p>
            <a:pPr algn="just">
              <a:lnSpc>
                <a:spcPct val="80000"/>
              </a:lnSpc>
            </a:pPr>
            <a:endParaRPr lang="es-ES" b="1" i="1"/>
          </a:p>
          <a:p>
            <a:pPr algn="just">
              <a:lnSpc>
                <a:spcPct val="80000"/>
              </a:lnSpc>
            </a:pPr>
            <a:r>
              <a:rPr lang="es-ES"/>
              <a:t>Debe confirmarse la capacidad de los programas informáticos para satisfacer su aplicación prevista cuando éstos se utilicen en las actividades de seguimiento y medición de los requisitos especificados. Esto debe llevarse a cabo antes de iniciar su utilización y confirmarse de nuevo cuando sea necesario.</a:t>
            </a:r>
          </a:p>
          <a:p>
            <a:pPr algn="just">
              <a:lnSpc>
                <a:spcPct val="80000"/>
              </a:lnSpc>
            </a:pPr>
            <a:r>
              <a:rPr lang="es-ES"/>
              <a:t>NOTA 29 - Véanse las Normas ISO 10012-1 e ISO 10012-2 a modo de orientación.</a:t>
            </a:r>
          </a:p>
          <a:p>
            <a:pPr algn="just">
              <a:lnSpc>
                <a:spcPct val="80000"/>
              </a:lnSpc>
            </a:pPr>
            <a:endParaRPr lang="es-ES"/>
          </a:p>
          <a:p>
            <a:pPr algn="just">
              <a:lnSpc>
                <a:spcPct val="80000"/>
              </a:lnSpc>
            </a:pPr>
            <a:endParaRPr lang="es-ES"/>
          </a:p>
        </p:txBody>
      </p:sp>
    </p:spTree>
    <p:extLst>
      <p:ext uri="{BB962C8B-B14F-4D97-AF65-F5344CB8AC3E}">
        <p14:creationId xmlns:p14="http://schemas.microsoft.com/office/powerpoint/2010/main" val="28261170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3E0559-BFBE-45D8-BA65-F62AC3199B7B}" type="slidenum">
              <a:rPr lang="es-ES_tradnl"/>
              <a:pPr/>
              <a:t>62</a:t>
            </a:fld>
            <a:endParaRPr lang="es-ES_tradnl"/>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pPr algn="just">
              <a:lnSpc>
                <a:spcPct val="90000"/>
              </a:lnSpc>
            </a:pPr>
            <a:r>
              <a:rPr lang="es-ES"/>
              <a:t>8 MEDICIÓN, ANÁLISIS Y MEJORA</a:t>
            </a:r>
          </a:p>
          <a:p>
            <a:pPr algn="just">
              <a:lnSpc>
                <a:spcPct val="90000"/>
              </a:lnSpc>
            </a:pPr>
            <a:r>
              <a:rPr lang="es-ES"/>
              <a:t>8.1 Generalidades</a:t>
            </a:r>
          </a:p>
          <a:p>
            <a:pPr algn="just">
              <a:lnSpc>
                <a:spcPct val="90000"/>
              </a:lnSpc>
            </a:pPr>
            <a:r>
              <a:rPr lang="es-ES"/>
              <a:t>La organización debe planificar e implementar los procesos de seguimiento, medición, análisis y mejora necesarios para</a:t>
            </a:r>
          </a:p>
          <a:p>
            <a:pPr marL="381000" lvl="1" indent="-190500" algn="just">
              <a:lnSpc>
                <a:spcPct val="90000"/>
              </a:lnSpc>
            </a:pPr>
            <a:r>
              <a:rPr lang="es-ES"/>
              <a:t>a)	demostrar la conformidad del producto,</a:t>
            </a:r>
          </a:p>
          <a:p>
            <a:pPr marL="381000" lvl="1" indent="-190500" algn="just">
              <a:lnSpc>
                <a:spcPct val="90000"/>
              </a:lnSpc>
            </a:pPr>
            <a:r>
              <a:rPr lang="es-ES"/>
              <a:t>b)	asegurarse de la conformidad del sistema de gestión de la calidad, y</a:t>
            </a:r>
          </a:p>
          <a:p>
            <a:pPr marL="381000" lvl="1" indent="-190500" algn="just">
              <a:lnSpc>
                <a:spcPct val="90000"/>
              </a:lnSpc>
            </a:pPr>
            <a:r>
              <a:rPr lang="es-ES"/>
              <a:t>c)	mejorar continuamente la eficacia del sistema de gestión de la calidad.</a:t>
            </a:r>
          </a:p>
          <a:p>
            <a:pPr algn="just">
              <a:lnSpc>
                <a:spcPct val="90000"/>
              </a:lnSpc>
            </a:pPr>
            <a:r>
              <a:rPr lang="es-ES"/>
              <a:t>Esto debe comprender la determinación de los métodos aplicables, incluyendo las técnicas estadísticas, y el alcance de su utilización.</a:t>
            </a:r>
          </a:p>
          <a:p>
            <a:pPr algn="just">
              <a:lnSpc>
                <a:spcPct val="90000"/>
              </a:lnSpc>
            </a:pPr>
            <a:endParaRPr lang="es-ES"/>
          </a:p>
        </p:txBody>
      </p:sp>
    </p:spTree>
    <p:extLst>
      <p:ext uri="{BB962C8B-B14F-4D97-AF65-F5344CB8AC3E}">
        <p14:creationId xmlns:p14="http://schemas.microsoft.com/office/powerpoint/2010/main" val="4301526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E7547E-1BCC-444A-9940-A6B759E0B8BD}" type="slidenum">
              <a:rPr lang="es-ES_tradnl"/>
              <a:pPr/>
              <a:t>63</a:t>
            </a:fld>
            <a:endParaRPr lang="es-ES_tradnl"/>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pPr algn="just"/>
            <a:r>
              <a:rPr lang="es-ES"/>
              <a:t>8 MEDICIÓN, ANÁLISIS Y MEJORA (Cont.)</a:t>
            </a:r>
          </a:p>
          <a:p>
            <a:pPr algn="just"/>
            <a:r>
              <a:rPr lang="es-ES"/>
              <a:t>8.2 Seguimiento y medición</a:t>
            </a:r>
          </a:p>
          <a:p>
            <a:pPr algn="just"/>
            <a:r>
              <a:rPr lang="es-ES"/>
              <a:t>8.2.1 Satisfacción del cliente. </a:t>
            </a:r>
          </a:p>
          <a:p>
            <a:pPr algn="just"/>
            <a:r>
              <a:rPr lang="es-ES"/>
              <a:t>Como una de las medidas del desempeño del sistema de gestión de la calidad, la organización debe realizar el seguimiento de la información relativa a la percepción del cliente con respecto al cumplimiento de sus requisitos por parte de la organización. Deben determinarse los métodos para obtener y utilizar dicha información.</a:t>
            </a:r>
          </a:p>
          <a:p>
            <a:pPr algn="just">
              <a:lnSpc>
                <a:spcPct val="80000"/>
              </a:lnSpc>
            </a:pPr>
            <a:endParaRPr lang="es-ES"/>
          </a:p>
        </p:txBody>
      </p:sp>
    </p:spTree>
    <p:extLst>
      <p:ext uri="{BB962C8B-B14F-4D97-AF65-F5344CB8AC3E}">
        <p14:creationId xmlns:p14="http://schemas.microsoft.com/office/powerpoint/2010/main" val="33670210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368007-3E6C-46B3-802F-99F910774131}" type="slidenum">
              <a:rPr lang="es-ES_tradnl"/>
              <a:pPr/>
              <a:t>64</a:t>
            </a:fld>
            <a:endParaRPr lang="es-ES_tradnl"/>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pPr algn="just"/>
            <a:r>
              <a:rPr lang="es-ES"/>
              <a:t>8 MEDICIÓN, ANÁLISIS Y MEJORA (Cont.)</a:t>
            </a:r>
          </a:p>
          <a:p>
            <a:pPr algn="just"/>
            <a:r>
              <a:rPr lang="es-ES"/>
              <a:t>8.2 Seguimiento y medición. (Cont.)</a:t>
            </a:r>
          </a:p>
          <a:p>
            <a:pPr algn="just"/>
            <a:r>
              <a:rPr lang="es-ES"/>
              <a:t>8.2.2 Auditoría interna. </a:t>
            </a:r>
          </a:p>
          <a:p>
            <a:pPr algn="just"/>
            <a:r>
              <a:rPr lang="es-ES"/>
              <a:t>La organización debe llevar a cabo a intervalos planificados auditorías internas para determinar si el sistema de gestión de la calidad:</a:t>
            </a:r>
          </a:p>
          <a:p>
            <a:pPr marL="381000" lvl="1" indent="-190500" algn="just"/>
            <a:r>
              <a:rPr lang="es-ES"/>
              <a:t>a)	es conforme con las disposiciones planificadas (véase 7.1), con los requisitos de esta norma internacional y con los requisitos del sistema de gestión de la calidad establecidos por la organización, y</a:t>
            </a:r>
          </a:p>
          <a:p>
            <a:pPr marL="381000" lvl="1" indent="-190500" algn="just"/>
            <a:r>
              <a:rPr lang="es-ES"/>
              <a:t>b)	se ha implementado y se mantiene de manera eficaz.</a:t>
            </a:r>
          </a:p>
          <a:p>
            <a:pPr algn="just"/>
            <a:r>
              <a:rPr lang="es-ES"/>
              <a:t>Se debe planificar un programa de auditorias tomando en consideración el estado y la importancia de los procesos y las áreas a auditar, así como los resultados de auditorias previas. </a:t>
            </a:r>
          </a:p>
          <a:p>
            <a:pPr algn="just"/>
            <a:endParaRPr lang="es-ES"/>
          </a:p>
          <a:p>
            <a:pPr algn="just">
              <a:lnSpc>
                <a:spcPct val="80000"/>
              </a:lnSpc>
            </a:pPr>
            <a:endParaRPr lang="es-ES"/>
          </a:p>
        </p:txBody>
      </p:sp>
    </p:spTree>
    <p:extLst>
      <p:ext uri="{BB962C8B-B14F-4D97-AF65-F5344CB8AC3E}">
        <p14:creationId xmlns:p14="http://schemas.microsoft.com/office/powerpoint/2010/main" val="1008756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05C1EC-F6A7-4C1B-AF69-D8215FF12D09}" type="slidenum">
              <a:rPr lang="es-ES_tradnl"/>
              <a:pPr/>
              <a:t>65</a:t>
            </a:fld>
            <a:endParaRPr lang="es-ES_tradnl"/>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pPr algn="just"/>
            <a:r>
              <a:rPr lang="es-ES_tradnl"/>
              <a:t>8 MEDICIÓN, ANÁLISIS Y MEJORA (Cont.)</a:t>
            </a:r>
          </a:p>
          <a:p>
            <a:pPr algn="just"/>
            <a:r>
              <a:rPr lang="es-ES_tradnl"/>
              <a:t>8.2 Seguimiento y medición. (Cont.)</a:t>
            </a:r>
          </a:p>
          <a:p>
            <a:pPr algn="just"/>
            <a:r>
              <a:rPr lang="es-ES"/>
              <a:t>8.2.3 Seguimiento y medición de los procesos. </a:t>
            </a:r>
          </a:p>
          <a:p>
            <a:pPr algn="just"/>
            <a:r>
              <a:rPr lang="es-ES"/>
              <a:t>La organización debe aplicar métodos apropiados para el seguimiento, y cuando sea aplicable, la medición de los procesos del sistema de gestión de la calidad. Estos métodos deben demostrar la capacidad de los procesos para alcanzar los resultados planificados. Cuando no se alcancen los resultados planificados, deben llevarse a cabo correcciones y acciones correctivas, según sea conveniente, para asegurarse de la conformidad del producto.</a:t>
            </a:r>
          </a:p>
          <a:p>
            <a:r>
              <a:rPr lang="es-ES_tradnl" b="1" i="1"/>
              <a:t>En caso de no-conformidad del proceso, la organización</a:t>
            </a:r>
          </a:p>
          <a:p>
            <a:pPr marL="381000" lvl="1" indent="-190500"/>
            <a:r>
              <a:rPr lang="es-ES_tradnl" b="1" i="1"/>
              <a:t>a)	llevará a cabo la acción adecuada  con el fin de corregir la no-conformidad del proceso,</a:t>
            </a:r>
          </a:p>
          <a:p>
            <a:pPr marL="381000" lvl="1" indent="-190500"/>
            <a:r>
              <a:rPr lang="es-ES_tradnl" b="1" i="1"/>
              <a:t>b)	evaluará si la no-conformidad del proceso dio como resultado no-conformidad del producto, e </a:t>
            </a:r>
          </a:p>
          <a:p>
            <a:pPr marL="381000" lvl="1" indent="-190500"/>
            <a:r>
              <a:rPr lang="es-ES_tradnl" b="1" i="1"/>
              <a:t>c)	identificará y controlará la no-conformidad del producto de acuerdo con el punto 8.3.</a:t>
            </a:r>
          </a:p>
          <a:p>
            <a:pPr algn="just"/>
            <a:endParaRPr lang="es-ES"/>
          </a:p>
          <a:p>
            <a:pPr algn="just"/>
            <a:endParaRPr lang="es-ES"/>
          </a:p>
        </p:txBody>
      </p:sp>
    </p:spTree>
    <p:extLst>
      <p:ext uri="{BB962C8B-B14F-4D97-AF65-F5344CB8AC3E}">
        <p14:creationId xmlns:p14="http://schemas.microsoft.com/office/powerpoint/2010/main" val="10955049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38E805-790A-475A-937A-2BE787C181DC}" type="slidenum">
              <a:rPr lang="es-ES_tradnl"/>
              <a:pPr/>
              <a:t>66</a:t>
            </a:fld>
            <a:endParaRPr lang="es-ES_tradnl"/>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pPr algn="just">
              <a:lnSpc>
                <a:spcPct val="90000"/>
              </a:lnSpc>
            </a:pPr>
            <a:r>
              <a:rPr lang="es-ES_tradnl"/>
              <a:t>8 MEDICIÓN, ANÁLISIS Y MEJORA (Cont.)</a:t>
            </a:r>
          </a:p>
          <a:p>
            <a:pPr algn="just">
              <a:lnSpc>
                <a:spcPct val="90000"/>
              </a:lnSpc>
            </a:pPr>
            <a:r>
              <a:rPr lang="es-ES_tradnl"/>
              <a:t>8.2 Seguimiento y medición. (Cont.)</a:t>
            </a:r>
          </a:p>
          <a:p>
            <a:pPr algn="just">
              <a:lnSpc>
                <a:spcPct val="90000"/>
              </a:lnSpc>
            </a:pPr>
            <a:r>
              <a:rPr lang="es-ES"/>
              <a:t>8.2.4 Seguimiento y medición del producto.</a:t>
            </a:r>
          </a:p>
          <a:p>
            <a:pPr algn="just">
              <a:lnSpc>
                <a:spcPct val="90000"/>
              </a:lnSpc>
            </a:pPr>
            <a:r>
              <a:rPr lang="es-ES"/>
              <a:t> La organización debe medir y hacer un seguimiento de las características del producto para verificar que se cumplen los requisitos del mismo. Esto debe realizarse en las etapas apropiadas del proceso de realización del producto de acuerdo con las disposiciones planificadas (véase 7.1).</a:t>
            </a:r>
          </a:p>
          <a:p>
            <a:pPr algn="just">
              <a:lnSpc>
                <a:spcPct val="90000"/>
              </a:lnSpc>
            </a:pPr>
            <a:r>
              <a:rPr lang="es-ES_tradnl" b="1" i="1"/>
              <a:t>Se seguirán y controlarán, cuando se hayan identificado, las características claves del producto.</a:t>
            </a:r>
          </a:p>
          <a:p>
            <a:pPr algn="just">
              <a:lnSpc>
                <a:spcPct val="90000"/>
              </a:lnSpc>
            </a:pPr>
            <a:r>
              <a:rPr lang="es-ES_tradnl" b="1" i="1"/>
              <a:t>Cuando la organización emplee inspecciones por muestreo como medio de aceptación del producto, el plan será estadísticamente válido y adecuado para su uso. El plan evitará la aceptación de lotes cuyas muestras hayan presentado no-conformidades. Cuando sea necesario, el plan será presentado al cliente para su aprobación.</a:t>
            </a:r>
          </a:p>
          <a:p>
            <a:pPr algn="just">
              <a:lnSpc>
                <a:spcPct val="90000"/>
              </a:lnSpc>
            </a:pPr>
            <a:r>
              <a:rPr lang="es-ES_tradnl" b="1" i="1"/>
              <a:t>El producto no se utilizará hasta que haya sido inspeccionado o comprobado de cualquier otra forma que se ajusta a los requerimientos especificados, excepto cuando el producto sea liberado bajo procedimientos de recuperación positiva pendiente de la finalización de todas las actividades necesarias de medición y seguimiento.</a:t>
            </a:r>
          </a:p>
          <a:p>
            <a:pPr algn="just">
              <a:lnSpc>
                <a:spcPct val="90000"/>
              </a:lnSpc>
            </a:pPr>
            <a:r>
              <a:rPr lang="es-ES"/>
              <a:t>Debe mantenerse evidencia de la conformidad con los criterios de aceptación. Los registros deben indicar la(s) persona(s) que autoriza(n) la liberación del producto (véase 4.2.4).</a:t>
            </a:r>
          </a:p>
          <a:p>
            <a:pPr algn="just">
              <a:lnSpc>
                <a:spcPct val="90000"/>
              </a:lnSpc>
            </a:pPr>
            <a:r>
              <a:rPr lang="es-ES" b="1" i="1"/>
              <a:t>NOTA 33 – Ver EN 9130 a modo de orientación.</a:t>
            </a:r>
          </a:p>
          <a:p>
            <a:pPr algn="just">
              <a:lnSpc>
                <a:spcPct val="90000"/>
              </a:lnSpc>
            </a:pPr>
            <a:r>
              <a:rPr lang="es-ES"/>
              <a:t>La liberación del producto y la prestación del servicio no deben llevarse a cabo hasta que se hayan completado satisfactoriamente las disposiciones planificadas (véase 7.1), a menos que sean aprobados de otra manera por una autoridad pertinente y, cuando corresponda, por el cliente.</a:t>
            </a:r>
          </a:p>
          <a:p>
            <a:pPr algn="just">
              <a:lnSpc>
                <a:spcPct val="90000"/>
              </a:lnSpc>
            </a:pPr>
            <a:endParaRPr lang="es-ES"/>
          </a:p>
        </p:txBody>
      </p:sp>
    </p:spTree>
    <p:extLst>
      <p:ext uri="{BB962C8B-B14F-4D97-AF65-F5344CB8AC3E}">
        <p14:creationId xmlns:p14="http://schemas.microsoft.com/office/powerpoint/2010/main" val="7764114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33B570-B6C0-42C0-A41C-613197AEC31E}" type="slidenum">
              <a:rPr lang="es-ES_tradnl"/>
              <a:pPr/>
              <a:t>67</a:t>
            </a:fld>
            <a:endParaRPr lang="es-ES_tradnl"/>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pPr algn="just"/>
            <a:r>
              <a:rPr lang="es-ES_tradnl"/>
              <a:t>8 MEDICIÓN, ANÁLISIS Y MEJORA (Cont.)</a:t>
            </a:r>
          </a:p>
          <a:p>
            <a:pPr algn="just"/>
            <a:r>
              <a:rPr lang="es-ES_tradnl"/>
              <a:t>8.2 Seguimiento y medición. (Cont.)</a:t>
            </a:r>
          </a:p>
          <a:p>
            <a:pPr algn="just"/>
            <a:r>
              <a:rPr lang="es-ES"/>
              <a:t>8.2.4 Seguimiento y medición del producto. (Cont.)</a:t>
            </a:r>
          </a:p>
          <a:p>
            <a:pPr algn="just"/>
            <a:r>
              <a:rPr lang="es-ES_tradnl" b="1" i="1"/>
              <a:t>8.2.4.2 Inspección de primer artículo</a:t>
            </a:r>
          </a:p>
          <a:p>
            <a:pPr algn="just"/>
            <a:r>
              <a:rPr lang="es-ES_tradnl" b="1" i="1"/>
              <a:t>El sistema de la organización proporcionará un proceso para la inspección, verificación y documentación de un elemento representativo de la primera carrera de producción de una pieza nueva, o después de cualquier cambio posterior que invalide el resultado anterior de la inspección de primer artículo.</a:t>
            </a:r>
          </a:p>
          <a:p>
            <a:pPr algn="just"/>
            <a:endParaRPr lang="es-ES_tradnl" b="1" i="1"/>
          </a:p>
          <a:p>
            <a:pPr algn="just"/>
            <a:r>
              <a:rPr lang="es-ES_tradnl" b="1" i="1"/>
              <a:t>NOTA 34 – Ver EN 9102 a modo de orientación.</a:t>
            </a:r>
          </a:p>
          <a:p>
            <a:pPr algn="just">
              <a:lnSpc>
                <a:spcPct val="80000"/>
              </a:lnSpc>
            </a:pPr>
            <a:endParaRPr lang="es-ES"/>
          </a:p>
          <a:p>
            <a:pPr algn="just"/>
            <a:endParaRPr lang="es-ES"/>
          </a:p>
        </p:txBody>
      </p:sp>
    </p:spTree>
    <p:extLst>
      <p:ext uri="{BB962C8B-B14F-4D97-AF65-F5344CB8AC3E}">
        <p14:creationId xmlns:p14="http://schemas.microsoft.com/office/powerpoint/2010/main" val="3764597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5A7FD1CE-9ECD-4E4F-A0D5-4C5BF610B663}" type="slidenum">
              <a:rPr lang="es-ES_tradnl" sz="1200" smtClean="0"/>
              <a:pPr/>
              <a:t>13</a:t>
            </a:fld>
            <a:endParaRPr lang="es-ES_tradnl" sz="1200"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pPr algn="just"/>
            <a:r>
              <a:rPr lang="es-ES" smtClean="0"/>
              <a:t>1 OBJETO Y CAMPO DE APLICACIÓN (CONT.)</a:t>
            </a:r>
          </a:p>
          <a:p>
            <a:pPr algn="just"/>
            <a:r>
              <a:rPr lang="es-ES" smtClean="0"/>
              <a:t>1.2 Aplicación</a:t>
            </a:r>
          </a:p>
          <a:p>
            <a:pPr algn="just"/>
            <a:endParaRPr lang="es-ES" smtClean="0"/>
          </a:p>
          <a:p>
            <a:pPr algn="just"/>
            <a:r>
              <a:rPr lang="es-ES" smtClean="0"/>
              <a:t>Todos los requisitos de esta norma internacional son genéricos y se pretende que sean aplicables a todas las organizaciones sin importar su tipo, tamaño y producto suministrado.</a:t>
            </a:r>
          </a:p>
          <a:p>
            <a:pPr algn="just"/>
            <a:endParaRPr lang="es-ES" smtClean="0"/>
          </a:p>
          <a:p>
            <a:pPr algn="just"/>
            <a:r>
              <a:rPr lang="es-ES" smtClean="0"/>
              <a:t>Cuando uno o varios requisitos de esta norma internacional no se puedan aplicar debido a la naturaleza de la organización y de su producto, pueden considerarse para su exclusión.</a:t>
            </a:r>
          </a:p>
          <a:p>
            <a:pPr algn="just"/>
            <a:endParaRPr lang="es-ES" smtClean="0"/>
          </a:p>
          <a:p>
            <a:pPr algn="just"/>
            <a:r>
              <a:rPr lang="es-ES" smtClean="0"/>
              <a:t>Cuando se realicen exclusiones, no se podrá alegar conformidad con esta norma internacional a menos que dichas exclusiones queden restringidas a los requisitos expresados en el capítulo 7 y que tales exclusiones no afecten a la capacidad o responsabilidad de la organización para proporcionar productos que cumplan con los requisitos del cliente y los reglamentarios aplicables.</a:t>
            </a:r>
          </a:p>
          <a:p>
            <a:endParaRPr lang="es-ES_tradnl" smtClean="0"/>
          </a:p>
        </p:txBody>
      </p:sp>
    </p:spTree>
    <p:extLst>
      <p:ext uri="{BB962C8B-B14F-4D97-AF65-F5344CB8AC3E}">
        <p14:creationId xmlns:p14="http://schemas.microsoft.com/office/powerpoint/2010/main" val="41093720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FC2AC-727A-4A7B-A22D-993CE31EA75F}" type="slidenum">
              <a:rPr lang="es-ES_tradnl"/>
              <a:pPr/>
              <a:t>68</a:t>
            </a:fld>
            <a:endParaRPr lang="es-ES_tradnl"/>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pPr algn="just"/>
            <a:r>
              <a:rPr lang="es-ES_tradnl" sz="1000"/>
              <a:t>8 MEDICIÓN, ANÁLISIS Y MEJORA (Cont.)</a:t>
            </a:r>
          </a:p>
          <a:p>
            <a:pPr algn="just"/>
            <a:r>
              <a:rPr lang="es-ES" sz="1000"/>
              <a:t>8.3 Control del producto no conforme</a:t>
            </a:r>
          </a:p>
          <a:p>
            <a:pPr algn="just"/>
            <a:r>
              <a:rPr lang="es-ES" sz="1000"/>
              <a:t>La organización debe asegurarse de que el producto que no sea conforme con los requisitos, se identifica y controla para prevenir su uso o entrega no intencional. Los controles, las responsabilidades y autoridades relacionadas con el tratamiento del producto no conforme deben estar definidos en un procedimiento documentado.</a:t>
            </a:r>
          </a:p>
          <a:p>
            <a:pPr algn="just"/>
            <a:r>
              <a:rPr lang="es-ES_tradnl" sz="1000" b="1" i="1"/>
              <a:t>NOTA 35 - El término "producto no-conforme" incluye producto no-conforme devuelto por el cliente.</a:t>
            </a:r>
          </a:p>
          <a:p>
            <a:pPr algn="just"/>
            <a:r>
              <a:rPr lang="es-ES_tradnl" sz="1000" b="1" i="1"/>
              <a:t>El procedimiento documentado de la organización definirá las responsabilidades para la revisión y la autoridad para la disposición de un producto no-conforme y el proceso para aprobar el personal que toma estas decisiones.</a:t>
            </a:r>
          </a:p>
          <a:p>
            <a:pPr algn="just"/>
            <a:r>
              <a:rPr lang="es-ES" sz="1000"/>
              <a:t>La organización debe tratar los productos no conformes mediante una o más de las siguientes maneras:</a:t>
            </a:r>
          </a:p>
          <a:p>
            <a:pPr marL="381000" lvl="1" indent="-190500" algn="just"/>
            <a:r>
              <a:rPr lang="es-ES" sz="1000"/>
              <a:t>a)	tomando acciones para eliminar la no conformidad detectada;</a:t>
            </a:r>
          </a:p>
          <a:p>
            <a:pPr marL="381000" lvl="1" indent="-190500" algn="just"/>
            <a:r>
              <a:rPr lang="es-ES" sz="1000"/>
              <a:t>b)	autorizando su uso, liberación o aceptación bajo concesión por una autoridad pertinente y, cuando sea aplicable, por el cliente;</a:t>
            </a:r>
          </a:p>
          <a:p>
            <a:pPr marL="381000" lvl="1" indent="-190500" algn="just"/>
            <a:r>
              <a:rPr lang="es-ES" sz="1000"/>
              <a:t>c)	tomando acciones para impedir su uso o aplicación originalmente previsto. Se deben mantener registros (véase 4.2.4) de la naturaleza de las no conformidades y de cualquier acción tomada posteriormente, incluyendo las concesiones que se hayan obtenido.</a:t>
            </a:r>
          </a:p>
          <a:p>
            <a:pPr algn="just"/>
            <a:r>
              <a:rPr lang="es-ES" sz="1000"/>
              <a:t>Cuando se corrige un producto no conforme, debe someterse a una nueva verificación para demostrar su conformidad con los requisitos.</a:t>
            </a:r>
          </a:p>
          <a:p>
            <a:pPr algn="just"/>
            <a:r>
              <a:rPr lang="es-ES" sz="1000"/>
              <a:t>Cuando se detecta un producto no conforme después de la entrega o cuando ha comenzado su uso, la organización debe tomar las acciones apropiadas respecto a los efectos, o efectos potenciales, de la no conformidad.</a:t>
            </a:r>
          </a:p>
          <a:p>
            <a:pPr algn="just"/>
            <a:endParaRPr lang="es-ES" sz="1000"/>
          </a:p>
        </p:txBody>
      </p:sp>
    </p:spTree>
    <p:extLst>
      <p:ext uri="{BB962C8B-B14F-4D97-AF65-F5344CB8AC3E}">
        <p14:creationId xmlns:p14="http://schemas.microsoft.com/office/powerpoint/2010/main" val="42928744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BBC150-FE48-4200-B55F-2823392DE037}" type="slidenum">
              <a:rPr lang="es-ES_tradnl"/>
              <a:pPr/>
              <a:t>69</a:t>
            </a:fld>
            <a:endParaRPr lang="es-ES_tradnl"/>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pPr algn="just"/>
            <a:r>
              <a:rPr lang="es-ES_tradnl"/>
              <a:t>8 MEDICIÓN, ANÁLISIS Y MEJORA (Cont.)</a:t>
            </a:r>
          </a:p>
          <a:p>
            <a:pPr algn="just"/>
            <a:r>
              <a:rPr lang="es-ES"/>
              <a:t>8.4 Análisis de datos</a:t>
            </a:r>
          </a:p>
          <a:p>
            <a:pPr algn="just"/>
            <a:r>
              <a:rPr lang="es-ES"/>
              <a:t>La organización debe determinar, recopilar y analizar los datos apropiados para demostrar la idoneidad y la eficacia del sistema de gestión de la calidad y para evaluar dónde puede realizarse la mejora continua de la eficacia del sistema de gestión de la calidad. Esto debe incluir los datos generados del resultado del seguimiento y medición y de cualesquiera otras fuentes pertinentes.</a:t>
            </a:r>
          </a:p>
          <a:p>
            <a:pPr algn="just"/>
            <a:r>
              <a:rPr lang="es-ES"/>
              <a:t>El análisis de datos debe proporcionar información sobre</a:t>
            </a:r>
          </a:p>
          <a:p>
            <a:pPr marL="381000" lvl="1" indent="-190500" algn="just"/>
            <a:r>
              <a:rPr lang="es-ES"/>
              <a:t>a)	la satisfacción del cliente (véase 8.2.1),</a:t>
            </a:r>
          </a:p>
          <a:p>
            <a:pPr marL="381000" lvl="1" indent="-190500" algn="just"/>
            <a:r>
              <a:rPr lang="es-ES"/>
              <a:t>b)	la conformidad con los requisitos del producto (véase 7.2.1),</a:t>
            </a:r>
          </a:p>
          <a:p>
            <a:pPr marL="381000" lvl="1" indent="-190500" algn="just"/>
            <a:r>
              <a:rPr lang="es-ES"/>
              <a:t>c)	las características y tendencias de los procesos y de los productos, incluyendo las oportunidades para llevar a cabo acciones preventivas, y</a:t>
            </a:r>
          </a:p>
          <a:p>
            <a:pPr marL="381000" lvl="1" indent="-190500" algn="just"/>
            <a:r>
              <a:rPr lang="es-ES"/>
              <a:t>d)	los suministradores.</a:t>
            </a:r>
          </a:p>
        </p:txBody>
      </p:sp>
    </p:spTree>
    <p:extLst>
      <p:ext uri="{BB962C8B-B14F-4D97-AF65-F5344CB8AC3E}">
        <p14:creationId xmlns:p14="http://schemas.microsoft.com/office/powerpoint/2010/main" val="7644426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74EE6A-0C45-46D3-8E35-B49C9F2D9DF8}" type="slidenum">
              <a:rPr lang="es-ES_tradnl"/>
              <a:pPr/>
              <a:t>70</a:t>
            </a:fld>
            <a:endParaRPr lang="es-ES_tradnl"/>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pPr algn="just"/>
            <a:r>
              <a:rPr lang="es-ES_tradnl"/>
              <a:t>8 MEDICIÓN, ANÁLISIS Y MEJORA (Cont.)</a:t>
            </a:r>
          </a:p>
          <a:p>
            <a:pPr algn="just"/>
            <a:r>
              <a:rPr lang="es-ES"/>
              <a:t>8.5 Mejora</a:t>
            </a:r>
          </a:p>
          <a:p>
            <a:pPr algn="just"/>
            <a:r>
              <a:rPr lang="es-ES"/>
              <a:t>8.5.1 Mejora continua. </a:t>
            </a:r>
          </a:p>
          <a:p>
            <a:pPr algn="just"/>
            <a:r>
              <a:rPr lang="es-ES"/>
              <a:t>La organización debe mejorar continuamente la eficacia del sistema de gestión de la calidad mediante el uso de la política de la calidad, los objetivos de la calidad, los resultados de las auditorías, el análisis de datos, las acciones correctivas y preventivas y la revisión por la dirección.</a:t>
            </a:r>
          </a:p>
        </p:txBody>
      </p:sp>
    </p:spTree>
    <p:extLst>
      <p:ext uri="{BB962C8B-B14F-4D97-AF65-F5344CB8AC3E}">
        <p14:creationId xmlns:p14="http://schemas.microsoft.com/office/powerpoint/2010/main" val="20432869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7F3742-4160-4EF2-AB83-7BB593845878}" type="slidenum">
              <a:rPr lang="es-ES_tradnl"/>
              <a:pPr/>
              <a:t>71</a:t>
            </a:fld>
            <a:endParaRPr lang="es-ES_tradnl"/>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pPr algn="just"/>
            <a:r>
              <a:rPr lang="es-ES_tradnl"/>
              <a:t>8 MEDICIÓN, ANÁLISIS Y MEJORA (Cont.)</a:t>
            </a:r>
          </a:p>
          <a:p>
            <a:pPr algn="just"/>
            <a:r>
              <a:rPr lang="es-ES"/>
              <a:t>8.5 Mejora (Cont.)</a:t>
            </a:r>
          </a:p>
          <a:p>
            <a:pPr algn="just"/>
            <a:r>
              <a:rPr lang="es-ES"/>
              <a:t>8.5.2 Acción correctiva. </a:t>
            </a:r>
          </a:p>
          <a:p>
            <a:pPr algn="just"/>
            <a:r>
              <a:rPr lang="es-ES"/>
              <a:t>La organización debe tomar acciones para eliminar la causa de no conformidades con objeto de prevenir que vuelva a ocurrir. Las acciones correctivas deben ser apropiadas a los efectos de las no conformidades encontradas.</a:t>
            </a:r>
          </a:p>
          <a:p>
            <a:pPr algn="just"/>
            <a:r>
              <a:rPr lang="es-ES"/>
              <a:t>Debe establecerse un procedimiento documentado para definir los requisitos para</a:t>
            </a:r>
          </a:p>
          <a:p>
            <a:pPr marL="381000" lvl="1" indent="-190500" algn="just"/>
            <a:r>
              <a:rPr lang="es-ES"/>
              <a:t>a)	revisar las no conformidades (incluyendo las quejas de los clientes),</a:t>
            </a:r>
          </a:p>
          <a:p>
            <a:pPr marL="381000" lvl="1" indent="-190500" algn="just"/>
            <a:r>
              <a:rPr lang="es-ES"/>
              <a:t>b)	determinar las causas de las no conformidades,</a:t>
            </a:r>
          </a:p>
          <a:p>
            <a:pPr marL="381000" lvl="1" indent="-190500" algn="just"/>
            <a:r>
              <a:rPr lang="es-ES"/>
              <a:t>c)	evaluar la necesidad de adoptar acciones para asegurarse de que las no conformidades no vuelvan a ocurrir,</a:t>
            </a:r>
          </a:p>
          <a:p>
            <a:pPr marL="381000" lvl="1" indent="-190500" algn="just"/>
            <a:r>
              <a:rPr lang="es-ES"/>
              <a:t>d)	determinar e implementar las acciones necesarias,</a:t>
            </a:r>
          </a:p>
          <a:p>
            <a:pPr marL="381000" lvl="1" indent="-190500" algn="just"/>
            <a:r>
              <a:rPr lang="es-ES"/>
              <a:t>e)	registrar los resultados de las acciones tomadas (véase 4.2.4), y</a:t>
            </a:r>
          </a:p>
          <a:p>
            <a:pPr marL="381000" lvl="1" indent="-190500" algn="just"/>
            <a:r>
              <a:rPr lang="es-ES"/>
              <a:t>f)	revisar las acciones correctivas tomadas.</a:t>
            </a:r>
          </a:p>
          <a:p>
            <a:pPr marL="381000" lvl="1" indent="-190500" algn="just"/>
            <a:r>
              <a:rPr lang="es-ES" b="1" i="1"/>
              <a:t>g)	despliegue de los requisitos de acción correctora a los suministradores, cuando se determine que el suministrador es responsable de la causa raiz, y</a:t>
            </a:r>
          </a:p>
          <a:p>
            <a:pPr marL="381000" lvl="1" indent="-190500" algn="just"/>
            <a:r>
              <a:rPr lang="es-ES" b="1" i="1"/>
              <a:t>h)	acciones específicas cuando las acciones correctoras no se han conseguido ni de forma eficaz ni oportunamente</a:t>
            </a:r>
          </a:p>
        </p:txBody>
      </p:sp>
    </p:spTree>
    <p:extLst>
      <p:ext uri="{BB962C8B-B14F-4D97-AF65-F5344CB8AC3E}">
        <p14:creationId xmlns:p14="http://schemas.microsoft.com/office/powerpoint/2010/main" val="15682216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EED780-5E07-447A-8465-2EB666428A8C}" type="slidenum">
              <a:rPr lang="es-ES_tradnl"/>
              <a:pPr/>
              <a:t>72</a:t>
            </a:fld>
            <a:endParaRPr lang="es-ES_tradnl"/>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pPr marL="228600" indent="-228600" algn="just"/>
            <a:r>
              <a:rPr lang="es-ES_tradnl"/>
              <a:t>8 MEDICIÓN, ANÁLISIS Y MEJORA (Cont.)</a:t>
            </a:r>
          </a:p>
          <a:p>
            <a:pPr marL="228600" indent="-228600" algn="just"/>
            <a:r>
              <a:rPr lang="es-ES"/>
              <a:t>8.5 Mejora (Cont.)</a:t>
            </a:r>
          </a:p>
          <a:p>
            <a:pPr marL="228600" indent="-228600" algn="just"/>
            <a:r>
              <a:rPr lang="es-ES"/>
              <a:t>8.5.3 Acción preventiva. </a:t>
            </a:r>
          </a:p>
          <a:p>
            <a:pPr marL="228600" indent="-228600" algn="just"/>
            <a:r>
              <a:rPr lang="es-ES"/>
              <a:t>La organización debe determinar acciones para eliminar las causas de no conformidades potenciales para prevenir su ocurrencia. Las acciones preventivas deben ser apropiadas a los efectos de los problemas potenciales.</a:t>
            </a:r>
          </a:p>
          <a:p>
            <a:pPr marL="228600" indent="-228600" algn="just"/>
            <a:r>
              <a:rPr lang="es-ES"/>
              <a:t>Debe establecerse un procedimiento documentado para definir los requisitos para</a:t>
            </a:r>
          </a:p>
          <a:p>
            <a:pPr marL="419100" lvl="1" indent="-228600" algn="just"/>
            <a:r>
              <a:rPr lang="es-ES"/>
              <a:t>a)	determinar las no conformidades potenciales y sus causas,</a:t>
            </a:r>
          </a:p>
          <a:p>
            <a:pPr marL="419100" lvl="1" indent="-228600" algn="just"/>
            <a:r>
              <a:rPr lang="es-ES"/>
              <a:t>b)	evaluar la necesidad de actuar para prevenir la ocurrencia de no conformidades,</a:t>
            </a:r>
          </a:p>
          <a:p>
            <a:pPr marL="419100" lvl="1" indent="-228600" algn="just"/>
            <a:r>
              <a:rPr lang="es-ES"/>
              <a:t>c)	determinar e implementar las acciones necesarias,</a:t>
            </a:r>
          </a:p>
          <a:p>
            <a:pPr marL="419100" lvl="1" indent="-228600" algn="just">
              <a:buFontTx/>
              <a:buAutoNum type="alphaLcParenR" startAt="4"/>
            </a:pPr>
            <a:r>
              <a:rPr lang="es-ES"/>
              <a:t>registrar los resultados de las acciones tomadas (véase 4.2.4), y</a:t>
            </a:r>
          </a:p>
          <a:p>
            <a:pPr marL="419100" lvl="1" indent="-228600" algn="just"/>
            <a:r>
              <a:rPr lang="es-ES" b="1" i="1"/>
              <a:t>NOTA 39 – Ver EN 9130 a modo de orientación.</a:t>
            </a:r>
          </a:p>
          <a:p>
            <a:pPr marL="419100" lvl="1" indent="-228600" algn="just"/>
            <a:r>
              <a:rPr lang="es-ES"/>
              <a:t>e)	revisar las acciones preventivas tomadas.</a:t>
            </a:r>
          </a:p>
          <a:p>
            <a:pPr marL="228600" indent="-228600" algn="just"/>
            <a:endParaRPr lang="es-ES"/>
          </a:p>
          <a:p>
            <a:pPr marL="228600" indent="-228600" algn="just"/>
            <a:endParaRPr lang="es-ES"/>
          </a:p>
        </p:txBody>
      </p:sp>
    </p:spTree>
    <p:extLst>
      <p:ext uri="{BB962C8B-B14F-4D97-AF65-F5344CB8AC3E}">
        <p14:creationId xmlns:p14="http://schemas.microsoft.com/office/powerpoint/2010/main" val="1696333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A51DF666-1801-441D-9BB9-378373EC934D}" type="slidenum">
              <a:rPr lang="es-ES_tradnl" sz="1200" smtClean="0"/>
              <a:pPr/>
              <a:t>14</a:t>
            </a:fld>
            <a:endParaRPr lang="es-ES_tradnl" sz="1200"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pPr algn="just">
              <a:lnSpc>
                <a:spcPct val="80000"/>
              </a:lnSpc>
            </a:pPr>
            <a:r>
              <a:rPr lang="es-ES" smtClean="0"/>
              <a:t>4 SISTEMA DE GESTIÓN DE LA CALIDAD</a:t>
            </a:r>
          </a:p>
          <a:p>
            <a:pPr algn="just">
              <a:lnSpc>
                <a:spcPct val="80000"/>
              </a:lnSpc>
            </a:pPr>
            <a:r>
              <a:rPr lang="es-ES" smtClean="0"/>
              <a:t>4.1 Requisitos generales</a:t>
            </a:r>
          </a:p>
          <a:p>
            <a:pPr algn="just">
              <a:lnSpc>
                <a:spcPct val="80000"/>
              </a:lnSpc>
            </a:pPr>
            <a:r>
              <a:rPr lang="es-ES" smtClean="0"/>
              <a:t>La organización debe establecer, documentar, implementar y mantener un sistema de gestión de la calidad y mejorar continuamente su eficacia de acuerdo con los requisitos de esta norma internacional.</a:t>
            </a:r>
          </a:p>
          <a:p>
            <a:pPr algn="just">
              <a:lnSpc>
                <a:spcPct val="80000"/>
              </a:lnSpc>
            </a:pPr>
            <a:r>
              <a:rPr lang="es-ES" smtClean="0"/>
              <a:t>La organización debe</a:t>
            </a:r>
          </a:p>
          <a:p>
            <a:pPr marL="381000" lvl="1" indent="-190500" algn="just">
              <a:lnSpc>
                <a:spcPct val="80000"/>
              </a:lnSpc>
            </a:pPr>
            <a:r>
              <a:rPr lang="es-ES" smtClean="0"/>
              <a:t>a)	identificar los procesos necesarios para el sistema de gestión de la calidad y su aplicación a través de la organización (véase 1.2),</a:t>
            </a:r>
          </a:p>
          <a:p>
            <a:pPr marL="381000" lvl="1" indent="-190500" algn="just">
              <a:lnSpc>
                <a:spcPct val="80000"/>
              </a:lnSpc>
            </a:pPr>
            <a:r>
              <a:rPr lang="es-ES" smtClean="0"/>
              <a:t>b)	determinar la secuencia e interacción de estos procesos,</a:t>
            </a:r>
          </a:p>
          <a:p>
            <a:pPr marL="381000" lvl="1" indent="-190500" algn="just">
              <a:lnSpc>
                <a:spcPct val="80000"/>
              </a:lnSpc>
            </a:pPr>
            <a:r>
              <a:rPr lang="es-ES" smtClean="0"/>
              <a:t>c)	determinar los criterios y métodos necesarios para asegurarse de que tanto la operación como el control de estos procesos sean eficaces,</a:t>
            </a:r>
          </a:p>
          <a:p>
            <a:pPr marL="381000" lvl="1" indent="-190500" algn="just">
              <a:lnSpc>
                <a:spcPct val="80000"/>
              </a:lnSpc>
            </a:pPr>
            <a:r>
              <a:rPr lang="es-ES" smtClean="0"/>
              <a:t>d)	asegurarse de la disponibilidad de recursos e información necesarios para apoyar la operación y el seguimiento de estos procesos,</a:t>
            </a:r>
          </a:p>
          <a:p>
            <a:pPr marL="381000" lvl="1" indent="-190500" algn="just">
              <a:lnSpc>
                <a:spcPct val="80000"/>
              </a:lnSpc>
            </a:pPr>
            <a:r>
              <a:rPr lang="es-ES" smtClean="0"/>
              <a:t>e)	realizar el seguimiento, la medición y el análisis de estos procesos, e</a:t>
            </a:r>
          </a:p>
          <a:p>
            <a:pPr marL="381000" lvl="1" indent="-190500" algn="just">
              <a:lnSpc>
                <a:spcPct val="80000"/>
              </a:lnSpc>
            </a:pPr>
            <a:r>
              <a:rPr lang="es-ES" smtClean="0"/>
              <a:t>f) 	implementar las acciones necesarias para alcanzar los resultados planificados y la mejora continua de estos procesos.</a:t>
            </a:r>
          </a:p>
          <a:p>
            <a:pPr algn="just">
              <a:lnSpc>
                <a:spcPct val="80000"/>
              </a:lnSpc>
            </a:pPr>
            <a:r>
              <a:rPr lang="es-ES" smtClean="0"/>
              <a:t>Estos procesos serán gestionados por la organización de acuerdo con los requisitos de esta Norma Internacional.</a:t>
            </a:r>
          </a:p>
          <a:p>
            <a:pPr algn="just">
              <a:lnSpc>
                <a:spcPct val="80000"/>
              </a:lnSpc>
            </a:pPr>
            <a:r>
              <a:rPr lang="es-ES" smtClean="0"/>
              <a:t>En los casos en que la organización opte por contratar externamente cualquier proceso que afecte la conformidad del producto con los requisitos, la organización debe asegurarse de controlar tales procesos. El control sobre dichos procesos contratados externamente debe estar identificado dentro del sistema de gestión de la calidad.</a:t>
            </a:r>
          </a:p>
          <a:p>
            <a:pPr algn="just">
              <a:lnSpc>
                <a:spcPct val="80000"/>
              </a:lnSpc>
            </a:pPr>
            <a:r>
              <a:rPr lang="es-ES" smtClean="0"/>
              <a:t>NOTA 3 - Los procesos necesarios para el sistema de gestión de la calidad a los que se ha hecho referencia anteriormente deberían incluir los procesos para las actividades de gestión, la provisión de recursos, la realización del producto y las mediciones.</a:t>
            </a:r>
          </a:p>
          <a:p>
            <a:pPr>
              <a:lnSpc>
                <a:spcPct val="80000"/>
              </a:lnSpc>
            </a:pPr>
            <a:endParaRPr lang="es-ES_tradnl" smtClean="0"/>
          </a:p>
        </p:txBody>
      </p:sp>
    </p:spTree>
    <p:extLst>
      <p:ext uri="{BB962C8B-B14F-4D97-AF65-F5344CB8AC3E}">
        <p14:creationId xmlns:p14="http://schemas.microsoft.com/office/powerpoint/2010/main" val="3183856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13D85C59-A767-4EDD-983F-3A4E1990B4D9}" type="slidenum">
              <a:rPr lang="es-ES_tradnl" sz="1200" smtClean="0"/>
              <a:pPr/>
              <a:t>15</a:t>
            </a:fld>
            <a:endParaRPr lang="es-ES_tradnl" sz="1200"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pPr algn="just"/>
            <a:r>
              <a:rPr lang="es-ES" sz="1000" smtClean="0"/>
              <a:t>4 SISTEMA DE GESTIÓN DE LA CALIDAD (CONT.)</a:t>
            </a:r>
          </a:p>
          <a:p>
            <a:pPr algn="just"/>
            <a:r>
              <a:rPr lang="es-ES" sz="1000" smtClean="0"/>
              <a:t>4.2 Requisitos de la documentación</a:t>
            </a:r>
          </a:p>
          <a:p>
            <a:pPr algn="just"/>
            <a:r>
              <a:rPr lang="es-ES" sz="1000" smtClean="0"/>
              <a:t>4.2.1 Generalidades. La documentación del sistema de gestión de la calidad debe incluir:</a:t>
            </a:r>
          </a:p>
          <a:p>
            <a:pPr marL="381000" lvl="1" indent="-190500" algn="just"/>
            <a:r>
              <a:rPr lang="es-ES" sz="1000" smtClean="0"/>
              <a:t>a)	declaraciones documentadas de una política de la calidad y de objetivos de la calidad,</a:t>
            </a:r>
          </a:p>
          <a:p>
            <a:pPr marL="381000" lvl="1" indent="-190500" algn="just"/>
            <a:r>
              <a:rPr lang="es-ES" sz="1000" smtClean="0"/>
              <a:t>b)	un manual de la calidad,</a:t>
            </a:r>
          </a:p>
          <a:p>
            <a:pPr marL="381000" lvl="1" indent="-190500" algn="just"/>
            <a:r>
              <a:rPr lang="es-ES" sz="1000" smtClean="0"/>
              <a:t>c)	los procedimientos documentados requeridos en esta norma internacional,</a:t>
            </a:r>
          </a:p>
          <a:p>
            <a:pPr marL="381000" lvl="1" indent="-190500" algn="just"/>
            <a:r>
              <a:rPr lang="es-ES" sz="1000" smtClean="0"/>
              <a:t>d)	los documentos necesitados por la organización para asegurarse de la eficaz planificación, operación y control de sus procesos, </a:t>
            </a:r>
          </a:p>
          <a:p>
            <a:pPr marL="381000" lvl="1" indent="-190500" algn="just"/>
            <a:r>
              <a:rPr lang="es-ES" sz="1000" smtClean="0"/>
              <a:t>e)	los registros requeridos por esta norma internacional (véase 4.2.4), </a:t>
            </a:r>
            <a:r>
              <a:rPr lang="es-ES" sz="1000" b="1" i="1" smtClean="0"/>
              <a:t>y</a:t>
            </a:r>
          </a:p>
          <a:p>
            <a:pPr marL="381000" lvl="1" indent="-190500" algn="just"/>
            <a:r>
              <a:rPr lang="es-ES" sz="1000" b="1" i="1" smtClean="0"/>
              <a:t>f)	los requisitos del SGC impuestos por las autoridades aplicables.</a:t>
            </a:r>
          </a:p>
          <a:p>
            <a:pPr marL="381000" lvl="1" indent="-190500" algn="just"/>
            <a:endParaRPr lang="es-ES" sz="1000" b="1" i="1" smtClean="0"/>
          </a:p>
          <a:p>
            <a:pPr algn="just"/>
            <a:r>
              <a:rPr lang="es-ES" sz="1000" b="1" i="1" smtClean="0"/>
              <a:t>La organización asegurará que el personal tenga acceso a la documentación del SGC y que conozca los procedimientos relevantes. Los representantes de los clientes y/o las autoridades reguladoras tendrán acceso a la documentación del SGC.</a:t>
            </a:r>
          </a:p>
          <a:p>
            <a:pPr algn="just"/>
            <a:endParaRPr lang="es-ES" sz="1000" smtClean="0"/>
          </a:p>
          <a:p>
            <a:pPr algn="just"/>
            <a:r>
              <a:rPr lang="es-ES" sz="1000" smtClean="0"/>
              <a:t>NOTA 4 - Cuando aparezca el termino "procedimiento documentado" dentro de esta norma internacional, significa que el procedimiento debe haberse establecido, documentado, implementado y mantenido.</a:t>
            </a:r>
          </a:p>
          <a:p>
            <a:pPr algn="just"/>
            <a:r>
              <a:rPr lang="es-ES" sz="1000" smtClean="0"/>
              <a:t>NOTA 5 - La extensión de la documentación del sistema de gestión de la calidad puede diferir de una organización a otra debido a</a:t>
            </a:r>
          </a:p>
          <a:p>
            <a:pPr marL="381000" lvl="1" indent="-190500" algn="just"/>
            <a:r>
              <a:rPr lang="es-ES" sz="1000" smtClean="0"/>
              <a:t>a)	el tamaño de la organización y el tipo de actividades;</a:t>
            </a:r>
          </a:p>
          <a:p>
            <a:pPr marL="381000" lvl="1" indent="-190500" algn="just"/>
            <a:r>
              <a:rPr lang="es-ES" sz="1000" smtClean="0"/>
              <a:t>b)	la complejidad de los procesos y sus interacciones, y</a:t>
            </a:r>
          </a:p>
          <a:p>
            <a:pPr marL="381000" lvl="1" indent="-190500" algn="just"/>
            <a:r>
              <a:rPr lang="es-ES" sz="1000" smtClean="0"/>
              <a:t>c)	la competencia del personal.</a:t>
            </a:r>
          </a:p>
          <a:p>
            <a:pPr algn="just"/>
            <a:r>
              <a:rPr lang="es-ES" sz="1000" smtClean="0"/>
              <a:t>NOTA 6 - La documentación puede estar en cualquier formato o tipo de medio.</a:t>
            </a:r>
            <a:endParaRPr lang="es-ES_tradnl" sz="1000" smtClean="0"/>
          </a:p>
        </p:txBody>
      </p:sp>
    </p:spTree>
    <p:extLst>
      <p:ext uri="{BB962C8B-B14F-4D97-AF65-F5344CB8AC3E}">
        <p14:creationId xmlns:p14="http://schemas.microsoft.com/office/powerpoint/2010/main" val="966429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B9EE700F-943F-41B4-803B-31C8931E1B9F}" type="slidenum">
              <a:rPr lang="es-ES_tradnl" sz="1200" smtClean="0"/>
              <a:pPr/>
              <a:t>16</a:t>
            </a:fld>
            <a:endParaRPr lang="es-ES_tradnl" sz="1200"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pPr algn="just"/>
            <a:r>
              <a:rPr lang="es-ES" smtClean="0"/>
              <a:t>4 SISTEMA DE GESTIÓN DE LA CALIDAD (CONT.) </a:t>
            </a:r>
          </a:p>
          <a:p>
            <a:pPr algn="just"/>
            <a:r>
              <a:rPr lang="es-ES" smtClean="0"/>
              <a:t>4.2 Requisitos de la documentación (Cont.)</a:t>
            </a:r>
          </a:p>
          <a:p>
            <a:pPr algn="just"/>
            <a:r>
              <a:rPr lang="es-ES" smtClean="0"/>
              <a:t>4.2.2 Manual de la calidad. </a:t>
            </a:r>
          </a:p>
          <a:p>
            <a:pPr algn="just"/>
            <a:endParaRPr lang="es-ES" smtClean="0"/>
          </a:p>
          <a:p>
            <a:pPr algn="just"/>
            <a:r>
              <a:rPr lang="es-ES" smtClean="0"/>
              <a:t>La organización debe establecer y mantener un manual de la calidad que incluya:</a:t>
            </a:r>
          </a:p>
          <a:p>
            <a:pPr marL="381000" lvl="1" indent="-190500" algn="just"/>
            <a:r>
              <a:rPr lang="es-ES" smtClean="0"/>
              <a:t>a)	el alcance del sistema de gestión de la calidad, incluyendo los detalles y la justificación de cualquier exclusión (véase 1.2),</a:t>
            </a:r>
          </a:p>
          <a:p>
            <a:pPr marL="381000" lvl="1" indent="-190500" algn="just"/>
            <a:r>
              <a:rPr lang="es-ES" smtClean="0"/>
              <a:t>b)	los procedimientos documentados establecidos para el sistema de gestión de la calidad, o referencia a los mismos, y</a:t>
            </a:r>
          </a:p>
          <a:p>
            <a:pPr marL="381000" lvl="1" indent="-190500" algn="just"/>
            <a:r>
              <a:rPr lang="es-ES" smtClean="0"/>
              <a:t>	</a:t>
            </a:r>
            <a:r>
              <a:rPr lang="es-ES" b="1" i="1" smtClean="0"/>
              <a:t>- cuando se haga referencia a procedimientos documentados, se mostrará de forma clara la relación existente entre los requisitos de esta Norma Internacional y dichos procedimientos</a:t>
            </a:r>
            <a:endParaRPr lang="es-ES" smtClean="0"/>
          </a:p>
          <a:p>
            <a:pPr marL="381000" lvl="1" indent="-190500" algn="just"/>
            <a:r>
              <a:rPr lang="es-ES" smtClean="0"/>
              <a:t>c)	una descripción de la interacción entre los procesos del sistema de gestión de la calidad.</a:t>
            </a:r>
          </a:p>
          <a:p>
            <a:endParaRPr lang="es-ES_tradnl" smtClean="0"/>
          </a:p>
        </p:txBody>
      </p:sp>
    </p:spTree>
    <p:extLst>
      <p:ext uri="{BB962C8B-B14F-4D97-AF65-F5344CB8AC3E}">
        <p14:creationId xmlns:p14="http://schemas.microsoft.com/office/powerpoint/2010/main" val="1531256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21B4D821-F270-425C-BCB1-08C9E9ADF045}" type="datetime1">
              <a:rPr lang="es-ES" smtClean="0"/>
              <a:pPr/>
              <a:t>15/03/2016</a:t>
            </a:fld>
            <a:endParaRPr lang="es-ES"/>
          </a:p>
        </p:txBody>
      </p:sp>
      <p:sp>
        <p:nvSpPr>
          <p:cNvPr id="5" name="4 Marcador de pie de página"/>
          <p:cNvSpPr>
            <a:spLocks noGrp="1"/>
          </p:cNvSpPr>
          <p:nvPr>
            <p:ph type="ftr" sz="quarter" idx="11"/>
          </p:nvPr>
        </p:nvSpPr>
        <p:spPr/>
        <p:txBody>
          <a:bodyPr/>
          <a:lstStyle/>
          <a:p>
            <a:r>
              <a:rPr lang="es-ES" smtClean="0"/>
              <a:t>Control y Gestión de la Calidad - Ana Rosa Fajardo</a:t>
            </a:r>
            <a:endParaRPr lang="es-ES"/>
          </a:p>
        </p:txBody>
      </p:sp>
      <p:sp>
        <p:nvSpPr>
          <p:cNvPr id="6" name="5 Marcador de número de diapositiva"/>
          <p:cNvSpPr>
            <a:spLocks noGrp="1"/>
          </p:cNvSpPr>
          <p:nvPr>
            <p:ph type="sldNum" sz="quarter" idx="12"/>
          </p:nvPr>
        </p:nvSpPr>
        <p:spPr/>
        <p:txBody>
          <a:bodyPr/>
          <a:lstStyle/>
          <a:p>
            <a:fld id="{A5384466-6216-4C7B-A7E8-2C3C65281BB3}" type="slidenum">
              <a:rPr lang="es-ES" smtClean="0"/>
              <a:pPr/>
              <a:t>‹Nº›</a:t>
            </a:fld>
            <a:endParaRPr lang="es-ES"/>
          </a:p>
        </p:txBody>
      </p:sp>
    </p:spTree>
    <p:extLst>
      <p:ext uri="{BB962C8B-B14F-4D97-AF65-F5344CB8AC3E}">
        <p14:creationId xmlns:p14="http://schemas.microsoft.com/office/powerpoint/2010/main" val="1554657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BE0D31F-181D-4AFC-9CB3-88228543EE79}" type="datetime1">
              <a:rPr lang="es-ES" smtClean="0"/>
              <a:pPr/>
              <a:t>15/03/2016</a:t>
            </a:fld>
            <a:endParaRPr lang="es-ES"/>
          </a:p>
        </p:txBody>
      </p:sp>
      <p:sp>
        <p:nvSpPr>
          <p:cNvPr id="5" name="4 Marcador de pie de página"/>
          <p:cNvSpPr>
            <a:spLocks noGrp="1"/>
          </p:cNvSpPr>
          <p:nvPr>
            <p:ph type="ftr" sz="quarter" idx="11"/>
          </p:nvPr>
        </p:nvSpPr>
        <p:spPr/>
        <p:txBody>
          <a:bodyPr/>
          <a:lstStyle/>
          <a:p>
            <a:r>
              <a:rPr lang="es-ES" smtClean="0"/>
              <a:t>Control y Gestión de la Calidad - Ana Rosa Fajardo</a:t>
            </a:r>
            <a:endParaRPr lang="es-ES"/>
          </a:p>
        </p:txBody>
      </p:sp>
      <p:sp>
        <p:nvSpPr>
          <p:cNvPr id="6" name="5 Marcador de número de diapositiva"/>
          <p:cNvSpPr>
            <a:spLocks noGrp="1"/>
          </p:cNvSpPr>
          <p:nvPr>
            <p:ph type="sldNum" sz="quarter" idx="12"/>
          </p:nvPr>
        </p:nvSpPr>
        <p:spPr/>
        <p:txBody>
          <a:bodyPr/>
          <a:lstStyle/>
          <a:p>
            <a:fld id="{A5384466-6216-4C7B-A7E8-2C3C65281BB3}" type="slidenum">
              <a:rPr lang="es-ES" smtClean="0"/>
              <a:pPr/>
              <a:t>‹Nº›</a:t>
            </a:fld>
            <a:endParaRPr lang="es-ES"/>
          </a:p>
        </p:txBody>
      </p:sp>
    </p:spTree>
    <p:extLst>
      <p:ext uri="{BB962C8B-B14F-4D97-AF65-F5344CB8AC3E}">
        <p14:creationId xmlns:p14="http://schemas.microsoft.com/office/powerpoint/2010/main" val="2374208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1CC1833-383B-42C9-8007-55D9E978AEC7}" type="datetime1">
              <a:rPr lang="es-ES" smtClean="0"/>
              <a:pPr/>
              <a:t>15/03/2016</a:t>
            </a:fld>
            <a:endParaRPr lang="es-ES"/>
          </a:p>
        </p:txBody>
      </p:sp>
      <p:sp>
        <p:nvSpPr>
          <p:cNvPr id="5" name="4 Marcador de pie de página"/>
          <p:cNvSpPr>
            <a:spLocks noGrp="1"/>
          </p:cNvSpPr>
          <p:nvPr>
            <p:ph type="ftr" sz="quarter" idx="11"/>
          </p:nvPr>
        </p:nvSpPr>
        <p:spPr/>
        <p:txBody>
          <a:bodyPr/>
          <a:lstStyle/>
          <a:p>
            <a:r>
              <a:rPr lang="es-ES" smtClean="0"/>
              <a:t>Control y Gestión de la Calidad - Ana Rosa Fajardo</a:t>
            </a:r>
            <a:endParaRPr lang="es-ES"/>
          </a:p>
        </p:txBody>
      </p:sp>
      <p:sp>
        <p:nvSpPr>
          <p:cNvPr id="6" name="5 Marcador de número de diapositiva"/>
          <p:cNvSpPr>
            <a:spLocks noGrp="1"/>
          </p:cNvSpPr>
          <p:nvPr>
            <p:ph type="sldNum" sz="quarter" idx="12"/>
          </p:nvPr>
        </p:nvSpPr>
        <p:spPr/>
        <p:txBody>
          <a:bodyPr/>
          <a:lstStyle/>
          <a:p>
            <a:fld id="{A5384466-6216-4C7B-A7E8-2C3C65281BB3}" type="slidenum">
              <a:rPr lang="es-ES" smtClean="0"/>
              <a:pPr/>
              <a:t>‹Nº›</a:t>
            </a:fld>
            <a:endParaRPr lang="es-ES"/>
          </a:p>
        </p:txBody>
      </p:sp>
    </p:spTree>
    <p:extLst>
      <p:ext uri="{BB962C8B-B14F-4D97-AF65-F5344CB8AC3E}">
        <p14:creationId xmlns:p14="http://schemas.microsoft.com/office/powerpoint/2010/main" val="1742034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4F530A9-F655-4C34-8EDC-76BE1B2C787B}" type="datetime1">
              <a:rPr lang="es-ES" smtClean="0"/>
              <a:pPr/>
              <a:t>15/03/2016</a:t>
            </a:fld>
            <a:endParaRPr lang="es-ES"/>
          </a:p>
        </p:txBody>
      </p:sp>
      <p:sp>
        <p:nvSpPr>
          <p:cNvPr id="5" name="4 Marcador de pie de página"/>
          <p:cNvSpPr>
            <a:spLocks noGrp="1"/>
          </p:cNvSpPr>
          <p:nvPr>
            <p:ph type="ftr" sz="quarter" idx="11"/>
          </p:nvPr>
        </p:nvSpPr>
        <p:spPr/>
        <p:txBody>
          <a:bodyPr/>
          <a:lstStyle/>
          <a:p>
            <a:r>
              <a:rPr lang="es-ES" smtClean="0"/>
              <a:t>Control y Gestión de la Calidad - Ana Rosa Fajardo</a:t>
            </a:r>
            <a:endParaRPr lang="es-ES"/>
          </a:p>
        </p:txBody>
      </p:sp>
      <p:sp>
        <p:nvSpPr>
          <p:cNvPr id="6" name="5 Marcador de número de diapositiva"/>
          <p:cNvSpPr>
            <a:spLocks noGrp="1"/>
          </p:cNvSpPr>
          <p:nvPr>
            <p:ph type="sldNum" sz="quarter" idx="12"/>
          </p:nvPr>
        </p:nvSpPr>
        <p:spPr/>
        <p:txBody>
          <a:bodyPr/>
          <a:lstStyle/>
          <a:p>
            <a:fld id="{A5384466-6216-4C7B-A7E8-2C3C65281BB3}" type="slidenum">
              <a:rPr lang="es-ES" smtClean="0"/>
              <a:pPr/>
              <a:t>‹Nº›</a:t>
            </a:fld>
            <a:endParaRPr lang="es-ES"/>
          </a:p>
        </p:txBody>
      </p:sp>
    </p:spTree>
    <p:extLst>
      <p:ext uri="{BB962C8B-B14F-4D97-AF65-F5344CB8AC3E}">
        <p14:creationId xmlns:p14="http://schemas.microsoft.com/office/powerpoint/2010/main" val="115949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548DE81-111B-4174-A0B0-C7A5B0D60453}" type="datetime1">
              <a:rPr lang="es-ES" smtClean="0"/>
              <a:pPr/>
              <a:t>15/03/2016</a:t>
            </a:fld>
            <a:endParaRPr lang="es-ES"/>
          </a:p>
        </p:txBody>
      </p:sp>
      <p:sp>
        <p:nvSpPr>
          <p:cNvPr id="5" name="4 Marcador de pie de página"/>
          <p:cNvSpPr>
            <a:spLocks noGrp="1"/>
          </p:cNvSpPr>
          <p:nvPr>
            <p:ph type="ftr" sz="quarter" idx="11"/>
          </p:nvPr>
        </p:nvSpPr>
        <p:spPr/>
        <p:txBody>
          <a:bodyPr/>
          <a:lstStyle/>
          <a:p>
            <a:r>
              <a:rPr lang="es-ES" smtClean="0"/>
              <a:t>Control y Gestión de la Calidad - Ana Rosa Fajardo</a:t>
            </a:r>
            <a:endParaRPr lang="es-ES"/>
          </a:p>
        </p:txBody>
      </p:sp>
      <p:sp>
        <p:nvSpPr>
          <p:cNvPr id="6" name="5 Marcador de número de diapositiva"/>
          <p:cNvSpPr>
            <a:spLocks noGrp="1"/>
          </p:cNvSpPr>
          <p:nvPr>
            <p:ph type="sldNum" sz="quarter" idx="12"/>
          </p:nvPr>
        </p:nvSpPr>
        <p:spPr/>
        <p:txBody>
          <a:bodyPr/>
          <a:lstStyle/>
          <a:p>
            <a:fld id="{A5384466-6216-4C7B-A7E8-2C3C65281BB3}" type="slidenum">
              <a:rPr lang="es-ES" smtClean="0"/>
              <a:pPr/>
              <a:t>‹Nº›</a:t>
            </a:fld>
            <a:endParaRPr lang="es-ES"/>
          </a:p>
        </p:txBody>
      </p:sp>
    </p:spTree>
    <p:extLst>
      <p:ext uri="{BB962C8B-B14F-4D97-AF65-F5344CB8AC3E}">
        <p14:creationId xmlns:p14="http://schemas.microsoft.com/office/powerpoint/2010/main" val="988438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0862B0E-A354-4597-8F08-0B68C1DED041}" type="datetime1">
              <a:rPr lang="es-ES" smtClean="0"/>
              <a:pPr/>
              <a:t>15/03/2016</a:t>
            </a:fld>
            <a:endParaRPr lang="es-ES"/>
          </a:p>
        </p:txBody>
      </p:sp>
      <p:sp>
        <p:nvSpPr>
          <p:cNvPr id="6" name="5 Marcador de pie de página"/>
          <p:cNvSpPr>
            <a:spLocks noGrp="1"/>
          </p:cNvSpPr>
          <p:nvPr>
            <p:ph type="ftr" sz="quarter" idx="11"/>
          </p:nvPr>
        </p:nvSpPr>
        <p:spPr/>
        <p:txBody>
          <a:bodyPr/>
          <a:lstStyle/>
          <a:p>
            <a:r>
              <a:rPr lang="es-ES" smtClean="0"/>
              <a:t>Control y Gestión de la Calidad - Ana Rosa Fajardo</a:t>
            </a:r>
            <a:endParaRPr lang="es-ES"/>
          </a:p>
        </p:txBody>
      </p:sp>
      <p:sp>
        <p:nvSpPr>
          <p:cNvPr id="7" name="6 Marcador de número de diapositiva"/>
          <p:cNvSpPr>
            <a:spLocks noGrp="1"/>
          </p:cNvSpPr>
          <p:nvPr>
            <p:ph type="sldNum" sz="quarter" idx="12"/>
          </p:nvPr>
        </p:nvSpPr>
        <p:spPr/>
        <p:txBody>
          <a:bodyPr/>
          <a:lstStyle/>
          <a:p>
            <a:fld id="{A5384466-6216-4C7B-A7E8-2C3C65281BB3}" type="slidenum">
              <a:rPr lang="es-ES" smtClean="0"/>
              <a:pPr/>
              <a:t>‹Nº›</a:t>
            </a:fld>
            <a:endParaRPr lang="es-ES"/>
          </a:p>
        </p:txBody>
      </p:sp>
    </p:spTree>
    <p:extLst>
      <p:ext uri="{BB962C8B-B14F-4D97-AF65-F5344CB8AC3E}">
        <p14:creationId xmlns:p14="http://schemas.microsoft.com/office/powerpoint/2010/main" val="1324606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2E2D0A86-F684-45DE-87A9-23C9C9740B69}" type="datetime1">
              <a:rPr lang="es-ES" smtClean="0"/>
              <a:pPr/>
              <a:t>15/03/2016</a:t>
            </a:fld>
            <a:endParaRPr lang="es-ES"/>
          </a:p>
        </p:txBody>
      </p:sp>
      <p:sp>
        <p:nvSpPr>
          <p:cNvPr id="8" name="7 Marcador de pie de página"/>
          <p:cNvSpPr>
            <a:spLocks noGrp="1"/>
          </p:cNvSpPr>
          <p:nvPr>
            <p:ph type="ftr" sz="quarter" idx="11"/>
          </p:nvPr>
        </p:nvSpPr>
        <p:spPr/>
        <p:txBody>
          <a:bodyPr/>
          <a:lstStyle/>
          <a:p>
            <a:r>
              <a:rPr lang="es-ES" smtClean="0"/>
              <a:t>Control y Gestión de la Calidad - Ana Rosa Fajardo</a:t>
            </a:r>
            <a:endParaRPr lang="es-ES"/>
          </a:p>
        </p:txBody>
      </p:sp>
      <p:sp>
        <p:nvSpPr>
          <p:cNvPr id="9" name="8 Marcador de número de diapositiva"/>
          <p:cNvSpPr>
            <a:spLocks noGrp="1"/>
          </p:cNvSpPr>
          <p:nvPr>
            <p:ph type="sldNum" sz="quarter" idx="12"/>
          </p:nvPr>
        </p:nvSpPr>
        <p:spPr/>
        <p:txBody>
          <a:bodyPr/>
          <a:lstStyle/>
          <a:p>
            <a:fld id="{A5384466-6216-4C7B-A7E8-2C3C65281BB3}" type="slidenum">
              <a:rPr lang="es-ES" smtClean="0"/>
              <a:pPr/>
              <a:t>‹Nº›</a:t>
            </a:fld>
            <a:endParaRPr lang="es-ES"/>
          </a:p>
        </p:txBody>
      </p:sp>
    </p:spTree>
    <p:extLst>
      <p:ext uri="{BB962C8B-B14F-4D97-AF65-F5344CB8AC3E}">
        <p14:creationId xmlns:p14="http://schemas.microsoft.com/office/powerpoint/2010/main" val="3121793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82D97E8-7264-4E2B-A7B9-3F7F83C31625}" type="datetime1">
              <a:rPr lang="es-ES" smtClean="0"/>
              <a:pPr/>
              <a:t>15/03/2016</a:t>
            </a:fld>
            <a:endParaRPr lang="es-ES"/>
          </a:p>
        </p:txBody>
      </p:sp>
      <p:sp>
        <p:nvSpPr>
          <p:cNvPr id="4" name="3 Marcador de pie de página"/>
          <p:cNvSpPr>
            <a:spLocks noGrp="1"/>
          </p:cNvSpPr>
          <p:nvPr>
            <p:ph type="ftr" sz="quarter" idx="11"/>
          </p:nvPr>
        </p:nvSpPr>
        <p:spPr/>
        <p:txBody>
          <a:bodyPr/>
          <a:lstStyle/>
          <a:p>
            <a:r>
              <a:rPr lang="es-ES" smtClean="0"/>
              <a:t>Control y Gestión de la Calidad - Ana Rosa Fajardo</a:t>
            </a:r>
            <a:endParaRPr lang="es-ES"/>
          </a:p>
        </p:txBody>
      </p:sp>
      <p:sp>
        <p:nvSpPr>
          <p:cNvPr id="5" name="4 Marcador de número de diapositiva"/>
          <p:cNvSpPr>
            <a:spLocks noGrp="1"/>
          </p:cNvSpPr>
          <p:nvPr>
            <p:ph type="sldNum" sz="quarter" idx="12"/>
          </p:nvPr>
        </p:nvSpPr>
        <p:spPr/>
        <p:txBody>
          <a:bodyPr/>
          <a:lstStyle/>
          <a:p>
            <a:fld id="{A5384466-6216-4C7B-A7E8-2C3C65281BB3}" type="slidenum">
              <a:rPr lang="es-ES" smtClean="0"/>
              <a:pPr/>
              <a:t>‹Nº›</a:t>
            </a:fld>
            <a:endParaRPr lang="es-ES"/>
          </a:p>
        </p:txBody>
      </p:sp>
    </p:spTree>
    <p:extLst>
      <p:ext uri="{BB962C8B-B14F-4D97-AF65-F5344CB8AC3E}">
        <p14:creationId xmlns:p14="http://schemas.microsoft.com/office/powerpoint/2010/main" val="4116664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706E3BD-0986-4E3D-A7C3-6310C7D88392}" type="datetime1">
              <a:rPr lang="es-ES" smtClean="0"/>
              <a:pPr/>
              <a:t>15/03/2016</a:t>
            </a:fld>
            <a:endParaRPr lang="es-ES"/>
          </a:p>
        </p:txBody>
      </p:sp>
      <p:sp>
        <p:nvSpPr>
          <p:cNvPr id="3" name="2 Marcador de pie de página"/>
          <p:cNvSpPr>
            <a:spLocks noGrp="1"/>
          </p:cNvSpPr>
          <p:nvPr>
            <p:ph type="ftr" sz="quarter" idx="11"/>
          </p:nvPr>
        </p:nvSpPr>
        <p:spPr/>
        <p:txBody>
          <a:bodyPr/>
          <a:lstStyle/>
          <a:p>
            <a:r>
              <a:rPr lang="es-ES" smtClean="0"/>
              <a:t>Control y Gestión de la Calidad - Ana Rosa Fajardo</a:t>
            </a:r>
            <a:endParaRPr lang="es-ES"/>
          </a:p>
        </p:txBody>
      </p:sp>
      <p:sp>
        <p:nvSpPr>
          <p:cNvPr id="4" name="3 Marcador de número de diapositiva"/>
          <p:cNvSpPr>
            <a:spLocks noGrp="1"/>
          </p:cNvSpPr>
          <p:nvPr>
            <p:ph type="sldNum" sz="quarter" idx="12"/>
          </p:nvPr>
        </p:nvSpPr>
        <p:spPr/>
        <p:txBody>
          <a:bodyPr/>
          <a:lstStyle/>
          <a:p>
            <a:fld id="{A5384466-6216-4C7B-A7E8-2C3C65281BB3}" type="slidenum">
              <a:rPr lang="es-ES" smtClean="0"/>
              <a:pPr/>
              <a:t>‹Nº›</a:t>
            </a:fld>
            <a:endParaRPr lang="es-ES"/>
          </a:p>
        </p:txBody>
      </p:sp>
    </p:spTree>
    <p:extLst>
      <p:ext uri="{BB962C8B-B14F-4D97-AF65-F5344CB8AC3E}">
        <p14:creationId xmlns:p14="http://schemas.microsoft.com/office/powerpoint/2010/main" val="1859598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6972B74-915A-411A-AF98-5F0D8A3053FF}" type="datetime1">
              <a:rPr lang="es-ES" smtClean="0"/>
              <a:pPr/>
              <a:t>15/03/2016</a:t>
            </a:fld>
            <a:endParaRPr lang="es-ES"/>
          </a:p>
        </p:txBody>
      </p:sp>
      <p:sp>
        <p:nvSpPr>
          <p:cNvPr id="6" name="5 Marcador de pie de página"/>
          <p:cNvSpPr>
            <a:spLocks noGrp="1"/>
          </p:cNvSpPr>
          <p:nvPr>
            <p:ph type="ftr" sz="quarter" idx="11"/>
          </p:nvPr>
        </p:nvSpPr>
        <p:spPr/>
        <p:txBody>
          <a:bodyPr/>
          <a:lstStyle/>
          <a:p>
            <a:r>
              <a:rPr lang="es-ES" smtClean="0"/>
              <a:t>Control y Gestión de la Calidad - Ana Rosa Fajardo</a:t>
            </a:r>
            <a:endParaRPr lang="es-ES"/>
          </a:p>
        </p:txBody>
      </p:sp>
      <p:sp>
        <p:nvSpPr>
          <p:cNvPr id="7" name="6 Marcador de número de diapositiva"/>
          <p:cNvSpPr>
            <a:spLocks noGrp="1"/>
          </p:cNvSpPr>
          <p:nvPr>
            <p:ph type="sldNum" sz="quarter" idx="12"/>
          </p:nvPr>
        </p:nvSpPr>
        <p:spPr/>
        <p:txBody>
          <a:bodyPr/>
          <a:lstStyle/>
          <a:p>
            <a:fld id="{A5384466-6216-4C7B-A7E8-2C3C65281BB3}" type="slidenum">
              <a:rPr lang="es-ES" smtClean="0"/>
              <a:pPr/>
              <a:t>‹Nº›</a:t>
            </a:fld>
            <a:endParaRPr lang="es-ES"/>
          </a:p>
        </p:txBody>
      </p:sp>
    </p:spTree>
    <p:extLst>
      <p:ext uri="{BB962C8B-B14F-4D97-AF65-F5344CB8AC3E}">
        <p14:creationId xmlns:p14="http://schemas.microsoft.com/office/powerpoint/2010/main" val="1013896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7D433F4-C8DB-492A-AF89-AE43DEE17201}" type="datetime1">
              <a:rPr lang="es-ES" smtClean="0"/>
              <a:pPr/>
              <a:t>15/03/2016</a:t>
            </a:fld>
            <a:endParaRPr lang="es-ES"/>
          </a:p>
        </p:txBody>
      </p:sp>
      <p:sp>
        <p:nvSpPr>
          <p:cNvPr id="6" name="5 Marcador de pie de página"/>
          <p:cNvSpPr>
            <a:spLocks noGrp="1"/>
          </p:cNvSpPr>
          <p:nvPr>
            <p:ph type="ftr" sz="quarter" idx="11"/>
          </p:nvPr>
        </p:nvSpPr>
        <p:spPr/>
        <p:txBody>
          <a:bodyPr/>
          <a:lstStyle/>
          <a:p>
            <a:r>
              <a:rPr lang="es-ES" smtClean="0"/>
              <a:t>Control y Gestión de la Calidad - Ana Rosa Fajardo</a:t>
            </a:r>
            <a:endParaRPr lang="es-ES"/>
          </a:p>
        </p:txBody>
      </p:sp>
      <p:sp>
        <p:nvSpPr>
          <p:cNvPr id="7" name="6 Marcador de número de diapositiva"/>
          <p:cNvSpPr>
            <a:spLocks noGrp="1"/>
          </p:cNvSpPr>
          <p:nvPr>
            <p:ph type="sldNum" sz="quarter" idx="12"/>
          </p:nvPr>
        </p:nvSpPr>
        <p:spPr/>
        <p:txBody>
          <a:bodyPr/>
          <a:lstStyle/>
          <a:p>
            <a:fld id="{A5384466-6216-4C7B-A7E8-2C3C65281BB3}" type="slidenum">
              <a:rPr lang="es-ES" smtClean="0"/>
              <a:pPr/>
              <a:t>‹Nº›</a:t>
            </a:fld>
            <a:endParaRPr lang="es-ES"/>
          </a:p>
        </p:txBody>
      </p:sp>
    </p:spTree>
    <p:extLst>
      <p:ext uri="{BB962C8B-B14F-4D97-AF65-F5344CB8AC3E}">
        <p14:creationId xmlns:p14="http://schemas.microsoft.com/office/powerpoint/2010/main" val="1376906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F74386-296A-4C34-B7B1-539296CFE7E2}" type="datetime1">
              <a:rPr lang="es-ES" smtClean="0"/>
              <a:pPr/>
              <a:t>15/03/2016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smtClean="0"/>
              <a:t>Control y Gestión de la Calidad - Ana Rosa Fajardo</a:t>
            </a: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384466-6216-4C7B-A7E8-2C3C65281BB3}" type="slidenum">
              <a:rPr lang="es-ES" smtClean="0"/>
              <a:pPr/>
              <a:t>‹Nº›</a:t>
            </a:fld>
            <a:endParaRPr lang="es-ES"/>
          </a:p>
        </p:txBody>
      </p:sp>
    </p:spTree>
    <p:extLst>
      <p:ext uri="{BB962C8B-B14F-4D97-AF65-F5344CB8AC3E}">
        <p14:creationId xmlns:p14="http://schemas.microsoft.com/office/powerpoint/2010/main" val="798775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0.xml"/><Relationship Id="rId7" Type="http://schemas.openxmlformats.org/officeDocument/2006/relationships/oleObject" Target="../embeddings/oleObject2.bin"/><Relationship Id="rId12"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2.wmf"/><Relationship Id="rId11" Type="http://schemas.openxmlformats.org/officeDocument/2006/relationships/image" Target="../media/image1.png"/><Relationship Id="rId5" Type="http://schemas.openxmlformats.org/officeDocument/2006/relationships/oleObject" Target="../embeddings/oleObject1.bin"/><Relationship Id="rId10" Type="http://schemas.openxmlformats.org/officeDocument/2006/relationships/image" Target="../media/image13.wmf"/><Relationship Id="rId4" Type="http://schemas.openxmlformats.org/officeDocument/2006/relationships/image" Target="../media/image14.jpeg"/><Relationship Id="rId9"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0.wmf"/><Relationship Id="rId5" Type="http://schemas.openxmlformats.org/officeDocument/2006/relationships/oleObject" Target="../embeddings/oleObject6.bin"/><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jpeg"/></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24.wmf"/><Relationship Id="rId3" Type="http://schemas.openxmlformats.org/officeDocument/2006/relationships/notesSlide" Target="../notesSlides/notesSlide22.xml"/><Relationship Id="rId7" Type="http://schemas.openxmlformats.org/officeDocument/2006/relationships/image" Target="../media/image20.wmf"/><Relationship Id="rId12" Type="http://schemas.openxmlformats.org/officeDocument/2006/relationships/oleObject" Target="../embeddings/oleObject11.bin"/><Relationship Id="rId17" Type="http://schemas.openxmlformats.org/officeDocument/2006/relationships/image" Target="../media/image1.png"/><Relationship Id="rId2" Type="http://schemas.openxmlformats.org/officeDocument/2006/relationships/slideLayout" Target="../slideLayouts/slideLayout7.xml"/><Relationship Id="rId16" Type="http://schemas.openxmlformats.org/officeDocument/2006/relationships/image" Target="../media/image25.wmf"/><Relationship Id="rId1" Type="http://schemas.openxmlformats.org/officeDocument/2006/relationships/vmlDrawing" Target="../drawings/vmlDrawing3.vml"/><Relationship Id="rId6" Type="http://schemas.openxmlformats.org/officeDocument/2006/relationships/oleObject" Target="../embeddings/oleObject8.bin"/><Relationship Id="rId11" Type="http://schemas.openxmlformats.org/officeDocument/2006/relationships/image" Target="../media/image23.wmf"/><Relationship Id="rId5" Type="http://schemas.openxmlformats.org/officeDocument/2006/relationships/image" Target="../media/image21.wmf"/><Relationship Id="rId15" Type="http://schemas.openxmlformats.org/officeDocument/2006/relationships/oleObject" Target="../embeddings/oleObject12.bin"/><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22.wmf"/><Relationship Id="rId1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png"/><Relationship Id="rId5" Type="http://schemas.openxmlformats.org/officeDocument/2006/relationships/image" Target="../media/image20.wmf"/><Relationship Id="rId4" Type="http://schemas.openxmlformats.org/officeDocument/2006/relationships/oleObject" Target="../embeddings/oleObject13.bin"/></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3.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3.jpeg"/></Relationships>
</file>

<file path=ppt/slides/_rels/slide6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0.jpg"/></Relationships>
</file>

<file path=ppt/slides/_rels/slide6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60.xml"/><Relationship Id="rId7" Type="http://schemas.openxmlformats.org/officeDocument/2006/relationships/image" Target="../media/image33.jpeg"/><Relationship Id="rId12"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5.bin"/><Relationship Id="rId11" Type="http://schemas.openxmlformats.org/officeDocument/2006/relationships/oleObject" Target="../embeddings/oleObject19.bin"/><Relationship Id="rId5" Type="http://schemas.openxmlformats.org/officeDocument/2006/relationships/image" Target="../media/image32.wmf"/><Relationship Id="rId10" Type="http://schemas.openxmlformats.org/officeDocument/2006/relationships/oleObject" Target="../embeddings/oleObject18.bin"/><Relationship Id="rId4" Type="http://schemas.openxmlformats.org/officeDocument/2006/relationships/oleObject" Target="../embeddings/oleObject14.bin"/><Relationship Id="rId9" Type="http://schemas.openxmlformats.org/officeDocument/2006/relationships/oleObject" Target="../embeddings/oleObject17.bin"/></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836712"/>
            <a:ext cx="7772400" cy="4608512"/>
          </a:xfrm>
        </p:spPr>
        <p:txBody>
          <a:bodyPr>
            <a:normAutofit/>
          </a:bodyPr>
          <a:lstStyle/>
          <a:p>
            <a:r>
              <a:rPr lang="es-ES" sz="4000" b="1" dirty="0"/>
              <a:t>ESPECIALIZACIÓN EN GERENCIA</a:t>
            </a:r>
            <a:br>
              <a:rPr lang="es-ES" sz="4000" b="1" dirty="0"/>
            </a:br>
            <a:r>
              <a:rPr lang="es-ES" sz="4000" b="1" dirty="0"/>
              <a:t>DE </a:t>
            </a:r>
            <a:r>
              <a:rPr lang="es-ES" sz="4000" b="1" dirty="0" smtClean="0"/>
              <a:t>PROYECTOS</a:t>
            </a:r>
            <a:r>
              <a:rPr lang="es-ES" dirty="0" smtClean="0"/>
              <a:t/>
            </a:r>
            <a:br>
              <a:rPr lang="es-ES" dirty="0" smtClean="0"/>
            </a:br>
            <a:r>
              <a:rPr lang="es-ES" sz="3600" b="1" dirty="0" smtClean="0">
                <a:solidFill>
                  <a:schemeClr val="bg1">
                    <a:lumMod val="50000"/>
                  </a:schemeClr>
                </a:solidFill>
              </a:rPr>
              <a:t>Control </a:t>
            </a:r>
            <a:r>
              <a:rPr lang="es-ES" sz="3600" b="1" dirty="0">
                <a:solidFill>
                  <a:schemeClr val="bg1">
                    <a:lumMod val="50000"/>
                  </a:schemeClr>
                </a:solidFill>
              </a:rPr>
              <a:t>y Gestión de la </a:t>
            </a:r>
            <a:r>
              <a:rPr lang="es-ES" sz="3600" b="1" dirty="0" smtClean="0">
                <a:solidFill>
                  <a:schemeClr val="bg1">
                    <a:lumMod val="50000"/>
                  </a:schemeClr>
                </a:solidFill>
              </a:rPr>
              <a:t>Calidad</a:t>
            </a:r>
            <a:r>
              <a:rPr lang="es-ES" dirty="0" smtClean="0"/>
              <a:t/>
            </a:r>
            <a:br>
              <a:rPr lang="es-ES" dirty="0" smtClean="0"/>
            </a:br>
            <a:r>
              <a:rPr lang="es-ES" sz="3600" dirty="0" smtClean="0"/>
              <a:t>2016</a:t>
            </a:r>
            <a:br>
              <a:rPr lang="es-ES" sz="3600" dirty="0" smtClean="0"/>
            </a:br>
            <a:r>
              <a:rPr lang="es-ES" sz="2700" dirty="0" smtClean="0"/>
              <a:t/>
            </a:r>
            <a:br>
              <a:rPr lang="es-ES" sz="2700" dirty="0" smtClean="0"/>
            </a:br>
            <a:r>
              <a:rPr lang="es-ES" sz="3600" dirty="0" smtClean="0"/>
              <a:t> Tercera y </a:t>
            </a:r>
            <a:r>
              <a:rPr lang="es-ES" sz="3600" dirty="0" err="1" smtClean="0"/>
              <a:t>CuartaSesión</a:t>
            </a:r>
            <a:endParaRPr lang="es-ES" sz="3600" dirty="0"/>
          </a:p>
        </p:txBody>
      </p:sp>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5949280"/>
            <a:ext cx="2627050" cy="619386"/>
          </a:xfrm>
          <a:prstGeom prst="rect">
            <a:avLst/>
          </a:prstGeom>
        </p:spPr>
      </p:pic>
      <p:sp>
        <p:nvSpPr>
          <p:cNvPr id="4" name="1 Marcador de pie de página"/>
          <p:cNvSpPr txBox="1">
            <a:spLocks/>
          </p:cNvSpPr>
          <p:nvPr/>
        </p:nvSpPr>
        <p:spPr>
          <a:xfrm>
            <a:off x="360000" y="6300000"/>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t>Control y Gestión de la Calidad - Ana Rosa Fajardo</a:t>
            </a:r>
            <a:endParaRPr lang="es-ES" dirty="0"/>
          </a:p>
        </p:txBody>
      </p:sp>
    </p:spTree>
    <p:extLst>
      <p:ext uri="{BB962C8B-B14F-4D97-AF65-F5344CB8AC3E}">
        <p14:creationId xmlns:p14="http://schemas.microsoft.com/office/powerpoint/2010/main" val="131765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4031" y="3965576"/>
            <a:ext cx="1679480" cy="1490290"/>
          </a:xfrm>
          <a:prstGeom prst="rect">
            <a:avLst/>
          </a:prstGeom>
        </p:spPr>
      </p:pic>
      <p:sp>
        <p:nvSpPr>
          <p:cNvPr id="11267" name="Text Box 1026"/>
          <p:cNvSpPr txBox="1">
            <a:spLocks noChangeArrowheads="1"/>
          </p:cNvSpPr>
          <p:nvPr/>
        </p:nvSpPr>
        <p:spPr bwMode="auto">
          <a:xfrm>
            <a:off x="2054118" y="76200"/>
            <a:ext cx="5040162"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accent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b="1" dirty="0">
                <a:latin typeface="Arial" charset="0"/>
              </a:rPr>
              <a:t>0.2 Enfoque Basado en Procesos</a:t>
            </a:r>
          </a:p>
        </p:txBody>
      </p:sp>
      <p:sp>
        <p:nvSpPr>
          <p:cNvPr id="11268" name="Rectangle 1044"/>
          <p:cNvSpPr>
            <a:spLocks noChangeArrowheads="1"/>
          </p:cNvSpPr>
          <p:nvPr/>
        </p:nvSpPr>
        <p:spPr bwMode="auto">
          <a:xfrm>
            <a:off x="211015" y="533400"/>
            <a:ext cx="5275385" cy="1371600"/>
          </a:xfrm>
          <a:prstGeom prst="rect">
            <a:avLst/>
          </a:prstGeom>
          <a:solidFill>
            <a:schemeClr val="bg1"/>
          </a:solidFill>
          <a:ln w="9525">
            <a:no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54000" rIns="54000" anchor="ctr"/>
          <a:lstStyle/>
          <a:p>
            <a:pPr algn="ctr"/>
            <a:r>
              <a:rPr lang="es-ES_tradnl" sz="1600" b="1" dirty="0">
                <a:latin typeface="Arial Narrow" pitchFamily="34" charset="0"/>
              </a:rPr>
              <a:t>EBP</a:t>
            </a:r>
            <a:endParaRPr lang="es-ES_tradnl" sz="1600" dirty="0">
              <a:latin typeface="Arial Narrow" pitchFamily="34" charset="0"/>
            </a:endParaRPr>
          </a:p>
          <a:p>
            <a:pPr algn="ctr"/>
            <a:r>
              <a:rPr lang="es-ES_tradnl" sz="1600" dirty="0">
                <a:latin typeface="Arial Narrow" pitchFamily="34" charset="0"/>
              </a:rPr>
              <a:t>Aplicación de un sistema de procesos dentro de la organización, junto con la </a:t>
            </a:r>
            <a:r>
              <a:rPr lang="es-ES_tradnl" sz="1600" u="sng" dirty="0">
                <a:latin typeface="Arial Narrow" pitchFamily="34" charset="0"/>
              </a:rPr>
              <a:t>identificación</a:t>
            </a:r>
            <a:r>
              <a:rPr lang="es-ES_tradnl" sz="1600" dirty="0">
                <a:latin typeface="Arial Narrow" pitchFamily="34" charset="0"/>
              </a:rPr>
              <a:t> y gestión (control continuo) de estos procesos y sus interacciones cuando se desarrolla, implementa y mejora la eficacia del SGC para conseguir el objetivo.</a:t>
            </a:r>
          </a:p>
        </p:txBody>
      </p:sp>
      <p:sp>
        <p:nvSpPr>
          <p:cNvPr id="11269" name="Rectangle 1047"/>
          <p:cNvSpPr>
            <a:spLocks noChangeArrowheads="1"/>
          </p:cNvSpPr>
          <p:nvPr/>
        </p:nvSpPr>
        <p:spPr bwMode="auto">
          <a:xfrm>
            <a:off x="3868615" y="3789040"/>
            <a:ext cx="5205046" cy="2362200"/>
          </a:xfrm>
          <a:prstGeom prst="rect">
            <a:avLst/>
          </a:prstGeom>
          <a:solidFill>
            <a:schemeClr val="bg1"/>
          </a:solidFill>
          <a:ln w="9525">
            <a:no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54000" rIns="54000" anchor="ctr"/>
          <a:lstStyle/>
          <a:p>
            <a:pPr marL="190500" indent="-190500"/>
            <a:r>
              <a:rPr lang="es-ES_tradnl" sz="1800" dirty="0">
                <a:latin typeface="Arial Narrow" pitchFamily="34" charset="0"/>
              </a:rPr>
              <a:t>El EBP dentro de un SGC enfatiza (control):</a:t>
            </a:r>
          </a:p>
          <a:p>
            <a:pPr marL="190500" indent="-190500">
              <a:buFontTx/>
              <a:buChar char="•"/>
            </a:pPr>
            <a:r>
              <a:rPr lang="es-ES_tradnl" dirty="0">
                <a:latin typeface="Arial Narrow" pitchFamily="34" charset="0"/>
              </a:rPr>
              <a:t>C</a:t>
            </a:r>
            <a:r>
              <a:rPr lang="es-ES_tradnl" sz="1800" dirty="0" smtClean="0">
                <a:latin typeface="Arial Narrow" pitchFamily="34" charset="0"/>
              </a:rPr>
              <a:t>omprensión </a:t>
            </a:r>
            <a:r>
              <a:rPr lang="es-ES_tradnl" sz="1800" dirty="0">
                <a:latin typeface="Arial Narrow" pitchFamily="34" charset="0"/>
              </a:rPr>
              <a:t>y el cumplimiento de los requisitos</a:t>
            </a:r>
          </a:p>
          <a:p>
            <a:pPr marL="190500" indent="-190500">
              <a:buFontTx/>
              <a:buChar char="•"/>
            </a:pPr>
            <a:r>
              <a:rPr lang="es-ES_tradnl" dirty="0">
                <a:latin typeface="Arial Narrow" pitchFamily="34" charset="0"/>
              </a:rPr>
              <a:t>C</a:t>
            </a:r>
            <a:r>
              <a:rPr lang="es-ES_tradnl" sz="1800" dirty="0" smtClean="0">
                <a:latin typeface="Arial Narrow" pitchFamily="34" charset="0"/>
              </a:rPr>
              <a:t>onsiderar </a:t>
            </a:r>
            <a:r>
              <a:rPr lang="es-ES_tradnl" sz="1800" dirty="0">
                <a:latin typeface="Arial Narrow" pitchFamily="34" charset="0"/>
              </a:rPr>
              <a:t>los procesos en términos que aportan valor</a:t>
            </a:r>
          </a:p>
          <a:p>
            <a:pPr marL="190500" indent="-190500">
              <a:buFontTx/>
              <a:buChar char="•"/>
            </a:pPr>
            <a:r>
              <a:rPr lang="es-ES_tradnl" dirty="0">
                <a:latin typeface="Arial Narrow" pitchFamily="34" charset="0"/>
              </a:rPr>
              <a:t>O</a:t>
            </a:r>
            <a:r>
              <a:rPr lang="es-ES_tradnl" sz="1800" dirty="0" smtClean="0">
                <a:latin typeface="Arial Narrow" pitchFamily="34" charset="0"/>
              </a:rPr>
              <a:t>btención </a:t>
            </a:r>
            <a:r>
              <a:rPr lang="es-ES_tradnl" sz="1800" dirty="0">
                <a:latin typeface="Arial Narrow" pitchFamily="34" charset="0"/>
              </a:rPr>
              <a:t>de resultados del desempeño y eficacia del proceso</a:t>
            </a:r>
          </a:p>
          <a:p>
            <a:pPr marL="190500" indent="-190500">
              <a:buFontTx/>
              <a:buChar char="•"/>
            </a:pPr>
            <a:r>
              <a:rPr lang="es-ES_tradnl" dirty="0">
                <a:latin typeface="Arial Narrow" pitchFamily="34" charset="0"/>
              </a:rPr>
              <a:t>M</a:t>
            </a:r>
            <a:r>
              <a:rPr lang="es-ES_tradnl" sz="1800" dirty="0" smtClean="0">
                <a:latin typeface="Arial Narrow" pitchFamily="34" charset="0"/>
              </a:rPr>
              <a:t>ejora </a:t>
            </a:r>
            <a:r>
              <a:rPr lang="es-ES_tradnl" sz="1800" dirty="0">
                <a:latin typeface="Arial Narrow" pitchFamily="34" charset="0"/>
              </a:rPr>
              <a:t>continua de los procesos con base en mediciones objetivas</a:t>
            </a:r>
          </a:p>
        </p:txBody>
      </p:sp>
      <p:sp>
        <p:nvSpPr>
          <p:cNvPr id="11271" name="Rectangle 1050"/>
          <p:cNvSpPr>
            <a:spLocks noChangeArrowheads="1"/>
          </p:cNvSpPr>
          <p:nvPr/>
        </p:nvSpPr>
        <p:spPr bwMode="auto">
          <a:xfrm>
            <a:off x="703384" y="5257800"/>
            <a:ext cx="2532185" cy="990600"/>
          </a:xfrm>
          <a:prstGeom prst="rect">
            <a:avLst/>
          </a:prstGeom>
          <a:solidFill>
            <a:schemeClr val="accent6">
              <a:lumMod val="20000"/>
              <a:lumOff val="80000"/>
            </a:schemeClr>
          </a:solidFill>
          <a:ln w="9525">
            <a:solidFill>
              <a:schemeClr val="tx1"/>
            </a:solidFill>
            <a:miter lim="800000"/>
            <a:headEnd/>
            <a:tailEnd/>
          </a:ln>
          <a:effectLst/>
          <a:extLst/>
        </p:spPr>
        <p:txBody>
          <a:bodyPr lIns="54000" rIns="54000" anchor="ctr"/>
          <a:lstStyle/>
          <a:p>
            <a:pPr algn="ctr"/>
            <a:r>
              <a:rPr lang="es-ES_tradnl" sz="1600" b="1" dirty="0">
                <a:latin typeface="Arial Narrow" pitchFamily="34" charset="0"/>
              </a:rPr>
              <a:t>OBJETIVO</a:t>
            </a:r>
            <a:endParaRPr lang="es-ES_tradnl" sz="1600" dirty="0">
              <a:latin typeface="Arial Narrow" pitchFamily="34" charset="0"/>
            </a:endParaRPr>
          </a:p>
          <a:p>
            <a:pPr algn="ctr"/>
            <a:r>
              <a:rPr lang="es-ES_tradnl" sz="1600" dirty="0">
                <a:latin typeface="Arial Narrow" pitchFamily="34" charset="0"/>
              </a:rPr>
              <a:t>Aumentar la satisfacción del cliente mediante el cumplimiento de sus requisitos</a:t>
            </a:r>
          </a:p>
        </p:txBody>
      </p:sp>
      <p:grpSp>
        <p:nvGrpSpPr>
          <p:cNvPr id="11272" name="Group 1054"/>
          <p:cNvGrpSpPr>
            <a:grpSpLocks/>
          </p:cNvGrpSpPr>
          <p:nvPr/>
        </p:nvGrpSpPr>
        <p:grpSpPr bwMode="auto">
          <a:xfrm>
            <a:off x="211016" y="1981201"/>
            <a:ext cx="5838092" cy="1984375"/>
            <a:chOff x="144" y="1584"/>
            <a:chExt cx="3456" cy="914"/>
          </a:xfrm>
        </p:grpSpPr>
        <p:pic>
          <p:nvPicPr>
            <p:cNvPr id="11275" name="Picture 1051" descr="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0000" r="20000"/>
            <a:stretch>
              <a:fillRect/>
            </a:stretch>
          </p:blipFill>
          <p:spPr bwMode="auto">
            <a:xfrm>
              <a:off x="1296" y="1584"/>
              <a:ext cx="1152" cy="9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76" name="Picture 1052" descr="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0000" r="20000"/>
            <a:stretch>
              <a:fillRect/>
            </a:stretch>
          </p:blipFill>
          <p:spPr bwMode="auto">
            <a:xfrm>
              <a:off x="2448" y="1584"/>
              <a:ext cx="1152" cy="9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77" name="Picture 1053" descr="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0000" r="20000"/>
            <a:stretch>
              <a:fillRect/>
            </a:stretch>
          </p:blipFill>
          <p:spPr bwMode="auto">
            <a:xfrm>
              <a:off x="144" y="1584"/>
              <a:ext cx="1152" cy="9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1273" name="AutoShape 1042"/>
          <p:cNvSpPr>
            <a:spLocks noChangeArrowheads="1"/>
          </p:cNvSpPr>
          <p:nvPr/>
        </p:nvSpPr>
        <p:spPr bwMode="auto">
          <a:xfrm>
            <a:off x="6330461" y="1219200"/>
            <a:ext cx="2672862" cy="1295400"/>
          </a:xfrm>
          <a:prstGeom prst="wedgeRoundRectCallout">
            <a:avLst>
              <a:gd name="adj1" fmla="val -89366"/>
              <a:gd name="adj2" fmla="val 85051"/>
              <a:gd name="adj3" fmla="val 16667"/>
            </a:avLst>
          </a:prstGeom>
          <a:solidFill>
            <a:schemeClr val="bg1"/>
          </a:solidFill>
          <a:ln w="9525">
            <a:solidFill>
              <a:schemeClr val="tx1"/>
            </a:solidFill>
            <a:miter lim="800000"/>
            <a:headEnd/>
            <a:tailEnd/>
          </a:ln>
          <a:effectLst/>
        </p:spPr>
        <p:txBody>
          <a:bodyPr anchor="ctr"/>
          <a:lstStyle/>
          <a:p>
            <a:pPr algn="ctr"/>
            <a:r>
              <a:rPr lang="es-ES_tradnl" sz="1800">
                <a:latin typeface="Arial Narrow" pitchFamily="34" charset="0"/>
              </a:rPr>
              <a:t>Actividad que utiliza recursos y que se gestiona para conseguir que las entradas se transformen en resultados</a:t>
            </a:r>
          </a:p>
        </p:txBody>
      </p:sp>
      <p:sp>
        <p:nvSpPr>
          <p:cNvPr id="11274" name="AutoShape 1055"/>
          <p:cNvSpPr>
            <a:spLocks noChangeArrowheads="1"/>
          </p:cNvSpPr>
          <p:nvPr/>
        </p:nvSpPr>
        <p:spPr bwMode="auto">
          <a:xfrm>
            <a:off x="7174523" y="304800"/>
            <a:ext cx="1754066" cy="668338"/>
          </a:xfrm>
          <a:prstGeom prst="flowChartDocument">
            <a:avLst/>
          </a:prstGeom>
          <a:solidFill>
            <a:schemeClr val="bg1"/>
          </a:solidFill>
          <a:ln w="12700">
            <a:solidFill>
              <a:schemeClr val="tx2"/>
            </a:solidFill>
            <a:miter lim="800000"/>
            <a:headEnd/>
            <a:tailEnd/>
          </a:ln>
          <a:effectLst>
            <a:outerShdw dist="107763" dir="18900000" algn="ctr" rotWithShape="0">
              <a:schemeClr val="accent1"/>
            </a:outerShdw>
          </a:effectLst>
        </p:spPr>
        <p:txBody>
          <a:bodyPr lIns="57600" tIns="46038" rIns="57600" bIns="46038" anchor="ctr"/>
          <a:lstStyle/>
          <a:p>
            <a:pPr algn="ctr"/>
            <a:r>
              <a:rPr lang="es-ES_tradnl" b="1">
                <a:latin typeface="Arial" charset="0"/>
              </a:rPr>
              <a:t>0. Introducción</a:t>
            </a:r>
          </a:p>
        </p:txBody>
      </p:sp>
      <p:sp>
        <p:nvSpPr>
          <p:cNvPr id="14" name="1 Marcador de pie de página"/>
          <p:cNvSpPr txBox="1">
            <a:spLocks/>
          </p:cNvSpPr>
          <p:nvPr/>
        </p:nvSpPr>
        <p:spPr>
          <a:xfrm>
            <a:off x="360000" y="6300000"/>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Control y Gestión de la Calidad - Ana Rosa Fajardo</a:t>
            </a:r>
            <a:endParaRPr lang="es-ES" dirty="0"/>
          </a:p>
        </p:txBody>
      </p:sp>
      <p:pic>
        <p:nvPicPr>
          <p:cNvPr id="15" name="14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2200" y="6093296"/>
            <a:ext cx="2627050" cy="619386"/>
          </a:xfrm>
          <a:prstGeom prst="rect">
            <a:avLst/>
          </a:prstGeom>
        </p:spPr>
      </p:pic>
    </p:spTree>
    <p:extLst>
      <p:ext uri="{BB962C8B-B14F-4D97-AF65-F5344CB8AC3E}">
        <p14:creationId xmlns:p14="http://schemas.microsoft.com/office/powerpoint/2010/main" val="2542588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Line 2"/>
          <p:cNvSpPr>
            <a:spLocks noChangeShapeType="1"/>
          </p:cNvSpPr>
          <p:nvPr/>
        </p:nvSpPr>
        <p:spPr bwMode="auto">
          <a:xfrm>
            <a:off x="7737231" y="1981200"/>
            <a:ext cx="0" cy="26670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4340" name="Line 3"/>
          <p:cNvSpPr>
            <a:spLocks noChangeShapeType="1"/>
          </p:cNvSpPr>
          <p:nvPr/>
        </p:nvSpPr>
        <p:spPr bwMode="auto">
          <a:xfrm>
            <a:off x="6119446" y="1981200"/>
            <a:ext cx="0" cy="35052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4341" name="Line 4"/>
          <p:cNvSpPr>
            <a:spLocks noChangeShapeType="1"/>
          </p:cNvSpPr>
          <p:nvPr/>
        </p:nvSpPr>
        <p:spPr bwMode="auto">
          <a:xfrm>
            <a:off x="4501662" y="1981200"/>
            <a:ext cx="0" cy="18288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4342" name="Line 5"/>
          <p:cNvSpPr>
            <a:spLocks noChangeShapeType="1"/>
          </p:cNvSpPr>
          <p:nvPr/>
        </p:nvSpPr>
        <p:spPr bwMode="auto">
          <a:xfrm>
            <a:off x="2813538" y="1981200"/>
            <a:ext cx="0" cy="35814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4343" name="Rectangle 6"/>
          <p:cNvSpPr>
            <a:spLocks noChangeArrowheads="1"/>
          </p:cNvSpPr>
          <p:nvPr/>
        </p:nvSpPr>
        <p:spPr bwMode="auto">
          <a:xfrm>
            <a:off x="492369" y="533400"/>
            <a:ext cx="1477108" cy="6858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54000" rIns="54000" anchor="ctr"/>
          <a:lstStyle/>
          <a:p>
            <a:pPr algn="ctr"/>
            <a:r>
              <a:rPr lang="es-ES" sz="1300" b="1" dirty="0">
                <a:latin typeface="Arial" charset="0"/>
              </a:rPr>
              <a:t>SISTEMA DE GESTIÓN DE LA CALIDAD</a:t>
            </a:r>
          </a:p>
        </p:txBody>
      </p:sp>
      <p:sp>
        <p:nvSpPr>
          <p:cNvPr id="14344" name="Rectangle 7"/>
          <p:cNvSpPr>
            <a:spLocks noChangeArrowheads="1"/>
          </p:cNvSpPr>
          <p:nvPr/>
        </p:nvSpPr>
        <p:spPr bwMode="auto">
          <a:xfrm>
            <a:off x="1969477" y="533400"/>
            <a:ext cx="1758462" cy="6858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54000" rIns="54000" anchor="ctr"/>
          <a:lstStyle/>
          <a:p>
            <a:pPr algn="ctr"/>
            <a:r>
              <a:rPr lang="es-ES" sz="1300" b="1" dirty="0">
                <a:latin typeface="Arial" charset="0"/>
              </a:rPr>
              <a:t>RESPONSABILIDAD DE LA DIRECCIÓN</a:t>
            </a:r>
          </a:p>
        </p:txBody>
      </p:sp>
      <p:sp>
        <p:nvSpPr>
          <p:cNvPr id="14345" name="Rectangle 8"/>
          <p:cNvSpPr>
            <a:spLocks noChangeArrowheads="1"/>
          </p:cNvSpPr>
          <p:nvPr/>
        </p:nvSpPr>
        <p:spPr bwMode="auto">
          <a:xfrm>
            <a:off x="3727938" y="533400"/>
            <a:ext cx="1477108" cy="6858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54000" rIns="54000" anchor="ctr"/>
          <a:lstStyle/>
          <a:p>
            <a:pPr algn="ctr"/>
            <a:r>
              <a:rPr lang="es-ES" sz="1300" b="1" dirty="0">
                <a:latin typeface="Arial" charset="0"/>
              </a:rPr>
              <a:t>GESTIÓN DE LOS RECURSOS</a:t>
            </a:r>
          </a:p>
        </p:txBody>
      </p:sp>
      <p:sp>
        <p:nvSpPr>
          <p:cNvPr id="14346" name="Rectangle 9"/>
          <p:cNvSpPr>
            <a:spLocks noChangeArrowheads="1"/>
          </p:cNvSpPr>
          <p:nvPr/>
        </p:nvSpPr>
        <p:spPr bwMode="auto">
          <a:xfrm>
            <a:off x="5205046" y="533400"/>
            <a:ext cx="1688123" cy="685800"/>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54000" rIns="54000" anchor="ctr"/>
          <a:lstStyle/>
          <a:p>
            <a:pPr algn="ctr"/>
            <a:r>
              <a:rPr lang="es-ES" sz="1300" b="1" dirty="0">
                <a:latin typeface="Arial" charset="0"/>
              </a:rPr>
              <a:t>REALIZACIÓN DEL PRODUCTO</a:t>
            </a:r>
          </a:p>
        </p:txBody>
      </p:sp>
      <p:sp>
        <p:nvSpPr>
          <p:cNvPr id="14347" name="Rectangle 10"/>
          <p:cNvSpPr>
            <a:spLocks noChangeArrowheads="1"/>
          </p:cNvSpPr>
          <p:nvPr/>
        </p:nvSpPr>
        <p:spPr bwMode="auto">
          <a:xfrm>
            <a:off x="6893169" y="533400"/>
            <a:ext cx="1547446" cy="6858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54000" rIns="54000" anchor="ctr"/>
          <a:lstStyle/>
          <a:p>
            <a:pPr algn="ctr"/>
            <a:r>
              <a:rPr lang="es-ES" sz="1300" b="1" dirty="0">
                <a:latin typeface="Arial" charset="0"/>
              </a:rPr>
              <a:t>MEDICIÓN ANALISIS Y MEJORA</a:t>
            </a:r>
          </a:p>
        </p:txBody>
      </p:sp>
      <p:sp>
        <p:nvSpPr>
          <p:cNvPr id="14348" name="Rectangle 11"/>
          <p:cNvSpPr>
            <a:spLocks noChangeArrowheads="1"/>
          </p:cNvSpPr>
          <p:nvPr/>
        </p:nvSpPr>
        <p:spPr bwMode="auto">
          <a:xfrm>
            <a:off x="562708" y="1371600"/>
            <a:ext cx="1266092" cy="68580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54000" rIns="54000" anchor="ctr"/>
          <a:lstStyle/>
          <a:p>
            <a:pPr algn="ctr"/>
            <a:r>
              <a:rPr lang="es-ES" sz="1200">
                <a:latin typeface="Arial" charset="0"/>
              </a:rPr>
              <a:t>Requisitos generales</a:t>
            </a:r>
          </a:p>
        </p:txBody>
      </p:sp>
      <p:sp>
        <p:nvSpPr>
          <p:cNvPr id="14349" name="Rectangle 12"/>
          <p:cNvSpPr>
            <a:spLocks noChangeArrowheads="1"/>
          </p:cNvSpPr>
          <p:nvPr/>
        </p:nvSpPr>
        <p:spPr bwMode="auto">
          <a:xfrm>
            <a:off x="562708" y="2362200"/>
            <a:ext cx="1266092" cy="68580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54000" rIns="54000" anchor="ctr"/>
          <a:lstStyle/>
          <a:p>
            <a:pPr algn="ctr"/>
            <a:r>
              <a:rPr lang="es-ES" sz="1200">
                <a:latin typeface="Arial" charset="0"/>
              </a:rPr>
              <a:t>Requisitos de la documentación</a:t>
            </a:r>
          </a:p>
        </p:txBody>
      </p:sp>
      <p:sp>
        <p:nvSpPr>
          <p:cNvPr id="14350" name="Rectangle 13"/>
          <p:cNvSpPr>
            <a:spLocks noChangeArrowheads="1"/>
          </p:cNvSpPr>
          <p:nvPr/>
        </p:nvSpPr>
        <p:spPr bwMode="auto">
          <a:xfrm>
            <a:off x="2110154" y="1295400"/>
            <a:ext cx="1477108" cy="68580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54000" rIns="54000" anchor="ctr"/>
          <a:lstStyle/>
          <a:p>
            <a:pPr algn="ctr"/>
            <a:r>
              <a:rPr lang="es-ES" sz="1200">
                <a:latin typeface="Arial" charset="0"/>
              </a:rPr>
              <a:t>Compromiso de la dirección</a:t>
            </a:r>
          </a:p>
        </p:txBody>
      </p:sp>
      <p:sp>
        <p:nvSpPr>
          <p:cNvPr id="14351" name="Rectangle 14"/>
          <p:cNvSpPr>
            <a:spLocks noChangeArrowheads="1"/>
          </p:cNvSpPr>
          <p:nvPr/>
        </p:nvSpPr>
        <p:spPr bwMode="auto">
          <a:xfrm>
            <a:off x="2110154" y="2133600"/>
            <a:ext cx="1477108" cy="68580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54000" rIns="54000" anchor="ctr"/>
          <a:lstStyle/>
          <a:p>
            <a:pPr algn="ctr"/>
            <a:r>
              <a:rPr lang="es-ES" sz="1200">
                <a:latin typeface="Arial" charset="0"/>
              </a:rPr>
              <a:t>Enfoque al cliente</a:t>
            </a:r>
          </a:p>
        </p:txBody>
      </p:sp>
      <p:sp>
        <p:nvSpPr>
          <p:cNvPr id="14352" name="Rectangle 15"/>
          <p:cNvSpPr>
            <a:spLocks noChangeArrowheads="1"/>
          </p:cNvSpPr>
          <p:nvPr/>
        </p:nvSpPr>
        <p:spPr bwMode="auto">
          <a:xfrm>
            <a:off x="2110154" y="2971800"/>
            <a:ext cx="1477108" cy="68580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54000" rIns="54000" anchor="ctr"/>
          <a:lstStyle/>
          <a:p>
            <a:pPr algn="ctr"/>
            <a:r>
              <a:rPr lang="es-ES" sz="1200">
                <a:latin typeface="Arial" charset="0"/>
              </a:rPr>
              <a:t>Política de la calidad</a:t>
            </a:r>
          </a:p>
        </p:txBody>
      </p:sp>
      <p:sp>
        <p:nvSpPr>
          <p:cNvPr id="14353" name="Rectangle 16"/>
          <p:cNvSpPr>
            <a:spLocks noChangeArrowheads="1"/>
          </p:cNvSpPr>
          <p:nvPr/>
        </p:nvSpPr>
        <p:spPr bwMode="auto">
          <a:xfrm>
            <a:off x="2110154" y="3810000"/>
            <a:ext cx="1477108" cy="68580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54000" rIns="54000" anchor="ctr"/>
          <a:lstStyle/>
          <a:p>
            <a:pPr algn="ctr"/>
            <a:r>
              <a:rPr lang="es-ES" sz="1200">
                <a:latin typeface="Arial" charset="0"/>
              </a:rPr>
              <a:t>Planificación</a:t>
            </a:r>
          </a:p>
        </p:txBody>
      </p:sp>
      <p:sp>
        <p:nvSpPr>
          <p:cNvPr id="14354" name="Rectangle 17"/>
          <p:cNvSpPr>
            <a:spLocks noChangeArrowheads="1"/>
          </p:cNvSpPr>
          <p:nvPr/>
        </p:nvSpPr>
        <p:spPr bwMode="auto">
          <a:xfrm>
            <a:off x="2110154" y="4648200"/>
            <a:ext cx="1477108" cy="68580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54000" rIns="54000" anchor="ctr"/>
          <a:lstStyle/>
          <a:p>
            <a:pPr algn="ctr"/>
            <a:r>
              <a:rPr lang="es-ES" sz="1200">
                <a:latin typeface="Arial" charset="0"/>
              </a:rPr>
              <a:t>Responsabilidad, autoridad y comunicación</a:t>
            </a:r>
          </a:p>
        </p:txBody>
      </p:sp>
      <p:sp>
        <p:nvSpPr>
          <p:cNvPr id="14355" name="Rectangle 18"/>
          <p:cNvSpPr>
            <a:spLocks noChangeArrowheads="1"/>
          </p:cNvSpPr>
          <p:nvPr/>
        </p:nvSpPr>
        <p:spPr bwMode="auto">
          <a:xfrm>
            <a:off x="2110154" y="5486400"/>
            <a:ext cx="1477108" cy="68580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54000" rIns="54000" anchor="ctr"/>
          <a:lstStyle/>
          <a:p>
            <a:pPr algn="ctr"/>
            <a:r>
              <a:rPr lang="es-ES" sz="1200">
                <a:latin typeface="Arial" charset="0"/>
              </a:rPr>
              <a:t>Revisión por la dirección</a:t>
            </a:r>
          </a:p>
        </p:txBody>
      </p:sp>
      <p:sp>
        <p:nvSpPr>
          <p:cNvPr id="14356" name="Rectangle 19"/>
          <p:cNvSpPr>
            <a:spLocks noChangeArrowheads="1"/>
          </p:cNvSpPr>
          <p:nvPr/>
        </p:nvSpPr>
        <p:spPr bwMode="auto">
          <a:xfrm>
            <a:off x="3868616" y="1295400"/>
            <a:ext cx="1266092" cy="68580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54000" rIns="54000" anchor="ctr"/>
          <a:lstStyle/>
          <a:p>
            <a:pPr algn="ctr"/>
            <a:r>
              <a:rPr lang="es-ES" sz="1200">
                <a:latin typeface="Arial" charset="0"/>
              </a:rPr>
              <a:t>Provisión de recursos</a:t>
            </a:r>
          </a:p>
        </p:txBody>
      </p:sp>
      <p:sp>
        <p:nvSpPr>
          <p:cNvPr id="14357" name="Rectangle 20"/>
          <p:cNvSpPr>
            <a:spLocks noChangeArrowheads="1"/>
          </p:cNvSpPr>
          <p:nvPr/>
        </p:nvSpPr>
        <p:spPr bwMode="auto">
          <a:xfrm>
            <a:off x="3868616" y="2133600"/>
            <a:ext cx="1266092" cy="68580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54000" rIns="54000" anchor="ctr"/>
          <a:lstStyle/>
          <a:p>
            <a:pPr algn="ctr"/>
            <a:r>
              <a:rPr lang="es-ES" sz="1200">
                <a:latin typeface="Arial" charset="0"/>
              </a:rPr>
              <a:t>Recursos humanos</a:t>
            </a:r>
          </a:p>
        </p:txBody>
      </p:sp>
      <p:sp>
        <p:nvSpPr>
          <p:cNvPr id="14358" name="Rectangle 21"/>
          <p:cNvSpPr>
            <a:spLocks noChangeArrowheads="1"/>
          </p:cNvSpPr>
          <p:nvPr/>
        </p:nvSpPr>
        <p:spPr bwMode="auto">
          <a:xfrm>
            <a:off x="3868616" y="2971800"/>
            <a:ext cx="1266092" cy="68580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54000" rIns="54000" anchor="ctr"/>
          <a:lstStyle/>
          <a:p>
            <a:pPr algn="ctr"/>
            <a:r>
              <a:rPr lang="es-ES" sz="1200">
                <a:latin typeface="Arial" charset="0"/>
              </a:rPr>
              <a:t>Infraestructura</a:t>
            </a:r>
          </a:p>
        </p:txBody>
      </p:sp>
      <p:sp>
        <p:nvSpPr>
          <p:cNvPr id="14359" name="Rectangle 22"/>
          <p:cNvSpPr>
            <a:spLocks noChangeArrowheads="1"/>
          </p:cNvSpPr>
          <p:nvPr/>
        </p:nvSpPr>
        <p:spPr bwMode="auto">
          <a:xfrm>
            <a:off x="3868616" y="3810000"/>
            <a:ext cx="1266092" cy="68580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54000" rIns="54000" anchor="ctr"/>
          <a:lstStyle/>
          <a:p>
            <a:pPr algn="ctr"/>
            <a:r>
              <a:rPr lang="es-ES" sz="1200">
                <a:latin typeface="Arial" charset="0"/>
              </a:rPr>
              <a:t>Ambiente de trabajo</a:t>
            </a:r>
          </a:p>
        </p:txBody>
      </p:sp>
      <p:sp>
        <p:nvSpPr>
          <p:cNvPr id="14360" name="Rectangle 23"/>
          <p:cNvSpPr>
            <a:spLocks noChangeArrowheads="1"/>
          </p:cNvSpPr>
          <p:nvPr/>
        </p:nvSpPr>
        <p:spPr bwMode="auto">
          <a:xfrm>
            <a:off x="5345723" y="1295400"/>
            <a:ext cx="1477108" cy="68580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54000" rIns="54000" anchor="ctr"/>
          <a:lstStyle/>
          <a:p>
            <a:pPr algn="ctr"/>
            <a:r>
              <a:rPr lang="es-ES" sz="1200">
                <a:latin typeface="Arial" charset="0"/>
              </a:rPr>
              <a:t>Planificación de la realización del producto</a:t>
            </a:r>
          </a:p>
        </p:txBody>
      </p:sp>
      <p:sp>
        <p:nvSpPr>
          <p:cNvPr id="14361" name="Rectangle 24"/>
          <p:cNvSpPr>
            <a:spLocks noChangeArrowheads="1"/>
          </p:cNvSpPr>
          <p:nvPr/>
        </p:nvSpPr>
        <p:spPr bwMode="auto">
          <a:xfrm>
            <a:off x="5345723" y="2133600"/>
            <a:ext cx="1477108" cy="68580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54000" rIns="54000" anchor="ctr"/>
          <a:lstStyle/>
          <a:p>
            <a:pPr algn="ctr"/>
            <a:r>
              <a:rPr lang="es-ES" sz="1200">
                <a:latin typeface="Arial" charset="0"/>
              </a:rPr>
              <a:t>Procesos relacionados con el cliente</a:t>
            </a:r>
          </a:p>
        </p:txBody>
      </p:sp>
      <p:sp>
        <p:nvSpPr>
          <p:cNvPr id="14362" name="Rectangle 25"/>
          <p:cNvSpPr>
            <a:spLocks noChangeArrowheads="1"/>
          </p:cNvSpPr>
          <p:nvPr/>
        </p:nvSpPr>
        <p:spPr bwMode="auto">
          <a:xfrm>
            <a:off x="5345723" y="2971800"/>
            <a:ext cx="1477108" cy="68580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54000" rIns="54000" anchor="ctr"/>
          <a:lstStyle/>
          <a:p>
            <a:pPr algn="ctr"/>
            <a:r>
              <a:rPr lang="es-ES" sz="1200">
                <a:latin typeface="Arial" charset="0"/>
              </a:rPr>
              <a:t>Diseño y desarrollo</a:t>
            </a:r>
          </a:p>
        </p:txBody>
      </p:sp>
      <p:sp>
        <p:nvSpPr>
          <p:cNvPr id="14363" name="Rectangle 26"/>
          <p:cNvSpPr>
            <a:spLocks noChangeArrowheads="1"/>
          </p:cNvSpPr>
          <p:nvPr/>
        </p:nvSpPr>
        <p:spPr bwMode="auto">
          <a:xfrm>
            <a:off x="5345723" y="3810000"/>
            <a:ext cx="1477108" cy="68580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54000" rIns="54000" anchor="ctr"/>
          <a:lstStyle/>
          <a:p>
            <a:pPr algn="ctr"/>
            <a:r>
              <a:rPr lang="es-ES" sz="1200">
                <a:latin typeface="Arial" charset="0"/>
              </a:rPr>
              <a:t>Compras</a:t>
            </a:r>
          </a:p>
        </p:txBody>
      </p:sp>
      <p:sp>
        <p:nvSpPr>
          <p:cNvPr id="14364" name="Rectangle 27"/>
          <p:cNvSpPr>
            <a:spLocks noChangeArrowheads="1"/>
          </p:cNvSpPr>
          <p:nvPr/>
        </p:nvSpPr>
        <p:spPr bwMode="auto">
          <a:xfrm>
            <a:off x="5345723" y="4648200"/>
            <a:ext cx="1477108" cy="68580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54000" rIns="54000" anchor="ctr"/>
          <a:lstStyle/>
          <a:p>
            <a:pPr algn="ctr"/>
            <a:r>
              <a:rPr lang="es-ES" sz="1200">
                <a:latin typeface="Arial" charset="0"/>
              </a:rPr>
              <a:t>Producción y prestación del servicio</a:t>
            </a:r>
          </a:p>
        </p:txBody>
      </p:sp>
      <p:sp>
        <p:nvSpPr>
          <p:cNvPr id="14365" name="Rectangle 28"/>
          <p:cNvSpPr>
            <a:spLocks noChangeArrowheads="1"/>
          </p:cNvSpPr>
          <p:nvPr/>
        </p:nvSpPr>
        <p:spPr bwMode="auto">
          <a:xfrm>
            <a:off x="5345723" y="5486400"/>
            <a:ext cx="1477108" cy="76200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54000" rIns="54000" anchor="ctr"/>
          <a:lstStyle/>
          <a:p>
            <a:pPr algn="ctr"/>
            <a:r>
              <a:rPr lang="es-ES" sz="1200">
                <a:latin typeface="Arial" charset="0"/>
              </a:rPr>
              <a:t>Control de dispositivos de seguimiento y medición</a:t>
            </a:r>
          </a:p>
        </p:txBody>
      </p:sp>
      <p:sp>
        <p:nvSpPr>
          <p:cNvPr id="14366" name="Rectangle 29"/>
          <p:cNvSpPr>
            <a:spLocks noChangeArrowheads="1"/>
          </p:cNvSpPr>
          <p:nvPr/>
        </p:nvSpPr>
        <p:spPr bwMode="auto">
          <a:xfrm>
            <a:off x="7033846" y="1295400"/>
            <a:ext cx="1336431" cy="68580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54000" rIns="54000" anchor="ctr"/>
          <a:lstStyle/>
          <a:p>
            <a:pPr algn="ctr"/>
            <a:r>
              <a:rPr lang="es-ES" sz="1200">
                <a:latin typeface="Arial" charset="0"/>
              </a:rPr>
              <a:t>Generalidades</a:t>
            </a:r>
          </a:p>
        </p:txBody>
      </p:sp>
      <p:sp>
        <p:nvSpPr>
          <p:cNvPr id="14367" name="Rectangle 30"/>
          <p:cNvSpPr>
            <a:spLocks noChangeArrowheads="1"/>
          </p:cNvSpPr>
          <p:nvPr/>
        </p:nvSpPr>
        <p:spPr bwMode="auto">
          <a:xfrm>
            <a:off x="7033846" y="2133600"/>
            <a:ext cx="1336431" cy="68580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54000" rIns="54000" anchor="ctr"/>
          <a:lstStyle/>
          <a:p>
            <a:pPr algn="ctr"/>
            <a:r>
              <a:rPr lang="es-ES" sz="1200">
                <a:latin typeface="Arial" charset="0"/>
              </a:rPr>
              <a:t>Seguimiento y medición</a:t>
            </a:r>
          </a:p>
        </p:txBody>
      </p:sp>
      <p:sp>
        <p:nvSpPr>
          <p:cNvPr id="14368" name="Rectangle 31"/>
          <p:cNvSpPr>
            <a:spLocks noChangeArrowheads="1"/>
          </p:cNvSpPr>
          <p:nvPr/>
        </p:nvSpPr>
        <p:spPr bwMode="auto">
          <a:xfrm>
            <a:off x="7033846" y="2971800"/>
            <a:ext cx="1336431" cy="68580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54000" rIns="54000" anchor="ctr"/>
          <a:lstStyle/>
          <a:p>
            <a:pPr algn="ctr"/>
            <a:r>
              <a:rPr lang="es-ES" sz="1200">
                <a:latin typeface="Arial" charset="0"/>
              </a:rPr>
              <a:t>Control del producto no conforme</a:t>
            </a:r>
          </a:p>
        </p:txBody>
      </p:sp>
      <p:sp>
        <p:nvSpPr>
          <p:cNvPr id="14369" name="Rectangle 32"/>
          <p:cNvSpPr>
            <a:spLocks noChangeArrowheads="1"/>
          </p:cNvSpPr>
          <p:nvPr/>
        </p:nvSpPr>
        <p:spPr bwMode="auto">
          <a:xfrm>
            <a:off x="7033846" y="3810000"/>
            <a:ext cx="1336431" cy="68580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54000" rIns="54000" anchor="ctr"/>
          <a:lstStyle/>
          <a:p>
            <a:pPr algn="ctr"/>
            <a:r>
              <a:rPr lang="es-ES" sz="1200">
                <a:latin typeface="Arial" charset="0"/>
              </a:rPr>
              <a:t>Análisis de datos</a:t>
            </a:r>
          </a:p>
        </p:txBody>
      </p:sp>
      <p:sp>
        <p:nvSpPr>
          <p:cNvPr id="14370" name="Rectangle 33"/>
          <p:cNvSpPr>
            <a:spLocks noChangeArrowheads="1"/>
          </p:cNvSpPr>
          <p:nvPr/>
        </p:nvSpPr>
        <p:spPr bwMode="auto">
          <a:xfrm>
            <a:off x="7033846" y="4648200"/>
            <a:ext cx="1336431" cy="68580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54000" rIns="54000" anchor="ctr"/>
          <a:lstStyle/>
          <a:p>
            <a:pPr algn="ctr"/>
            <a:r>
              <a:rPr lang="es-ES" sz="1200">
                <a:latin typeface="Arial" charset="0"/>
              </a:rPr>
              <a:t>Mejora</a:t>
            </a:r>
          </a:p>
        </p:txBody>
      </p:sp>
      <p:sp>
        <p:nvSpPr>
          <p:cNvPr id="14371" name="Line 34"/>
          <p:cNvSpPr>
            <a:spLocks noChangeShapeType="1"/>
          </p:cNvSpPr>
          <p:nvPr/>
        </p:nvSpPr>
        <p:spPr bwMode="auto">
          <a:xfrm>
            <a:off x="1969477" y="1219200"/>
            <a:ext cx="0" cy="50292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4372" name="Line 35"/>
          <p:cNvSpPr>
            <a:spLocks noChangeShapeType="1"/>
          </p:cNvSpPr>
          <p:nvPr/>
        </p:nvSpPr>
        <p:spPr bwMode="auto">
          <a:xfrm>
            <a:off x="3727938" y="1219200"/>
            <a:ext cx="0" cy="50292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4373" name="Line 36"/>
          <p:cNvSpPr>
            <a:spLocks noChangeShapeType="1"/>
          </p:cNvSpPr>
          <p:nvPr/>
        </p:nvSpPr>
        <p:spPr bwMode="auto">
          <a:xfrm>
            <a:off x="5205046" y="1219200"/>
            <a:ext cx="0" cy="50292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4374" name="Line 37"/>
          <p:cNvSpPr>
            <a:spLocks noChangeShapeType="1"/>
          </p:cNvSpPr>
          <p:nvPr/>
        </p:nvSpPr>
        <p:spPr bwMode="auto">
          <a:xfrm>
            <a:off x="6893169" y="1219200"/>
            <a:ext cx="0" cy="50292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4375" name="Line 38"/>
          <p:cNvSpPr>
            <a:spLocks noChangeShapeType="1"/>
          </p:cNvSpPr>
          <p:nvPr/>
        </p:nvSpPr>
        <p:spPr bwMode="auto">
          <a:xfrm>
            <a:off x="8440615" y="1219200"/>
            <a:ext cx="0" cy="50292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4376" name="Line 39"/>
          <p:cNvSpPr>
            <a:spLocks noChangeShapeType="1"/>
          </p:cNvSpPr>
          <p:nvPr/>
        </p:nvSpPr>
        <p:spPr bwMode="auto">
          <a:xfrm>
            <a:off x="492369" y="1219200"/>
            <a:ext cx="0" cy="50292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4377" name="Line 40"/>
          <p:cNvSpPr>
            <a:spLocks noChangeShapeType="1"/>
          </p:cNvSpPr>
          <p:nvPr/>
        </p:nvSpPr>
        <p:spPr bwMode="auto">
          <a:xfrm>
            <a:off x="1195754" y="2057400"/>
            <a:ext cx="0" cy="3048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4378" name="Text Box 41"/>
          <p:cNvSpPr txBox="1">
            <a:spLocks noChangeArrowheads="1"/>
          </p:cNvSpPr>
          <p:nvPr/>
        </p:nvSpPr>
        <p:spPr bwMode="auto">
          <a:xfrm>
            <a:off x="2159916" y="76200"/>
            <a:ext cx="4828565" cy="4462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accent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2300" b="1" dirty="0">
                <a:latin typeface="Arial" charset="0"/>
              </a:rPr>
              <a:t>0.2 Enfoque Basado en Procesos</a:t>
            </a:r>
          </a:p>
        </p:txBody>
      </p:sp>
      <p:sp>
        <p:nvSpPr>
          <p:cNvPr id="43" name="1 Marcador de pie de página"/>
          <p:cNvSpPr txBox="1">
            <a:spLocks/>
          </p:cNvSpPr>
          <p:nvPr/>
        </p:nvSpPr>
        <p:spPr>
          <a:xfrm>
            <a:off x="360000" y="6300000"/>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Control y Gestión de la Calidad - Ana Rosa Fajardo</a:t>
            </a:r>
            <a:endParaRPr lang="es-ES" dirty="0"/>
          </a:p>
        </p:txBody>
      </p:sp>
      <p:pic>
        <p:nvPicPr>
          <p:cNvPr id="44" name="4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6093296"/>
            <a:ext cx="2627050" cy="619386"/>
          </a:xfrm>
          <a:prstGeom prst="rect">
            <a:avLst/>
          </a:prstGeom>
        </p:spPr>
      </p:pic>
    </p:spTree>
    <p:extLst>
      <p:ext uri="{BB962C8B-B14F-4D97-AF65-F5344CB8AC3E}">
        <p14:creationId xmlns:p14="http://schemas.microsoft.com/office/powerpoint/2010/main" val="2543683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Oval 13"/>
          <p:cNvSpPr>
            <a:spLocks noChangeArrowheads="1"/>
          </p:cNvSpPr>
          <p:nvPr/>
        </p:nvSpPr>
        <p:spPr bwMode="auto">
          <a:xfrm>
            <a:off x="2987824" y="2636912"/>
            <a:ext cx="5486400" cy="3528392"/>
          </a:xfrm>
          <a:prstGeom prst="ellipse">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5364" name="AutoShape 2"/>
          <p:cNvSpPr>
            <a:spLocks noChangeArrowheads="1"/>
          </p:cNvSpPr>
          <p:nvPr/>
        </p:nvSpPr>
        <p:spPr bwMode="auto">
          <a:xfrm>
            <a:off x="7174523" y="304800"/>
            <a:ext cx="1754066" cy="990600"/>
          </a:xfrm>
          <a:prstGeom prst="flowChartDocument">
            <a:avLst/>
          </a:prstGeom>
          <a:solidFill>
            <a:schemeClr val="bg1"/>
          </a:solidFill>
          <a:ln w="12700">
            <a:solidFill>
              <a:schemeClr val="tx2"/>
            </a:solidFill>
            <a:miter lim="800000"/>
            <a:headEnd/>
            <a:tailEnd/>
          </a:ln>
          <a:effectLst>
            <a:outerShdw dist="107763" dir="18900000" algn="ctr" rotWithShape="0">
              <a:schemeClr val="accent1"/>
            </a:outerShdw>
          </a:effectLst>
        </p:spPr>
        <p:txBody>
          <a:bodyPr lIns="57600" tIns="46038" rIns="57600" bIns="46038" anchor="ctr"/>
          <a:lstStyle/>
          <a:p>
            <a:pPr algn="ctr"/>
            <a:r>
              <a:rPr lang="es-ES_tradnl" b="1" dirty="0">
                <a:latin typeface="Arial" charset="0"/>
              </a:rPr>
              <a:t>1. Objeto y Campo de Aplicación</a:t>
            </a:r>
          </a:p>
        </p:txBody>
      </p:sp>
      <p:sp>
        <p:nvSpPr>
          <p:cNvPr id="15365" name="Text Box 3"/>
          <p:cNvSpPr txBox="1">
            <a:spLocks noChangeArrowheads="1"/>
          </p:cNvSpPr>
          <p:nvPr/>
        </p:nvSpPr>
        <p:spPr bwMode="auto">
          <a:xfrm>
            <a:off x="3164999" y="76200"/>
            <a:ext cx="28184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accent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b="1" dirty="0">
                <a:latin typeface="Arial" charset="0"/>
              </a:rPr>
              <a:t>1.1 Generalidades</a:t>
            </a:r>
          </a:p>
        </p:txBody>
      </p:sp>
      <p:sp>
        <p:nvSpPr>
          <p:cNvPr id="15367" name="Rectangle 16"/>
          <p:cNvSpPr>
            <a:spLocks noChangeArrowheads="1"/>
          </p:cNvSpPr>
          <p:nvPr/>
        </p:nvSpPr>
        <p:spPr bwMode="auto">
          <a:xfrm>
            <a:off x="281354" y="620688"/>
            <a:ext cx="6541477" cy="2016224"/>
          </a:xfrm>
          <a:prstGeom prst="rect">
            <a:avLst/>
          </a:prstGeom>
          <a:solidFill>
            <a:schemeClr val="bg1"/>
          </a:solidFill>
          <a:ln w="9525">
            <a:noFill/>
            <a:miter lim="800000"/>
            <a:headEnd/>
            <a:tailEnd/>
          </a:ln>
          <a:effectLst/>
        </p:spPr>
        <p:txBody>
          <a:bodyPr lIns="54000" rIns="54000" anchor="ctr"/>
          <a:lstStyle/>
          <a:p>
            <a:pPr marL="190500" indent="-190500"/>
            <a:r>
              <a:rPr lang="es-ES_tradnl" sz="2000" dirty="0">
                <a:latin typeface="Arial Narrow" pitchFamily="34" charset="0"/>
              </a:rPr>
              <a:t>Los requisitos especificados en esta norma, son aplicables cuando la organización quiere: </a:t>
            </a:r>
          </a:p>
          <a:p>
            <a:pPr marL="190500" indent="-190500">
              <a:buFontTx/>
              <a:buChar char="•"/>
            </a:pPr>
            <a:r>
              <a:rPr lang="es-ES_tradnl" sz="2000" dirty="0">
                <a:latin typeface="Arial Narrow" pitchFamily="34" charset="0"/>
              </a:rPr>
              <a:t>demostrar su capacidad para suministrar productos conformes </a:t>
            </a:r>
          </a:p>
          <a:p>
            <a:pPr marL="190500" indent="-190500">
              <a:buFontTx/>
              <a:buChar char="•"/>
            </a:pPr>
            <a:r>
              <a:rPr lang="es-ES_tradnl" sz="2000" dirty="0">
                <a:latin typeface="Arial Narrow" pitchFamily="34" charset="0"/>
              </a:rPr>
              <a:t>incrementar la satisfacción del cliente, aplicando la mejora continua.</a:t>
            </a:r>
          </a:p>
        </p:txBody>
      </p:sp>
      <p:sp>
        <p:nvSpPr>
          <p:cNvPr id="15368" name="AutoShape 15"/>
          <p:cNvSpPr>
            <a:spLocks noChangeArrowheads="1"/>
          </p:cNvSpPr>
          <p:nvPr/>
        </p:nvSpPr>
        <p:spPr bwMode="auto">
          <a:xfrm>
            <a:off x="5508104" y="2132856"/>
            <a:ext cx="360040" cy="648072"/>
          </a:xfrm>
          <a:prstGeom prst="upArrow">
            <a:avLst>
              <a:gd name="adj1" fmla="val 50000"/>
              <a:gd name="adj2" fmla="val 46875"/>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5369" name="AutoShape 18"/>
          <p:cNvSpPr>
            <a:spLocks noChangeArrowheads="1"/>
          </p:cNvSpPr>
          <p:nvPr/>
        </p:nvSpPr>
        <p:spPr bwMode="auto">
          <a:xfrm>
            <a:off x="262371" y="2725057"/>
            <a:ext cx="2725454" cy="1447800"/>
          </a:xfrm>
          <a:prstGeom prst="foldedCorner">
            <a:avLst>
              <a:gd name="adj" fmla="val 12500"/>
            </a:avLst>
          </a:prstGeom>
          <a:solidFill>
            <a:schemeClr val="bg1"/>
          </a:solidFill>
          <a:ln w="19050">
            <a:solidFill>
              <a:srgbClr val="000099"/>
            </a:solidFill>
            <a:round/>
            <a:headEnd/>
            <a:tailEnd/>
          </a:ln>
          <a:effectLst/>
        </p:spPr>
        <p:txBody>
          <a:bodyPr lIns="54000" rIns="54000" anchor="ctr"/>
          <a:lstStyle/>
          <a:p>
            <a:r>
              <a:rPr lang="es-ES_tradnl" sz="2000" b="1" dirty="0">
                <a:latin typeface="Arial Narrow" pitchFamily="34" charset="0"/>
              </a:rPr>
              <a:t>NOTA </a:t>
            </a:r>
            <a:r>
              <a:rPr lang="es-ES_tradnl" sz="2000" dirty="0">
                <a:latin typeface="Arial Narrow" pitchFamily="34" charset="0"/>
              </a:rPr>
              <a:t>: El término producto se aplica únicamente al producto destinado a un cliente o solicitado por él.</a:t>
            </a:r>
          </a:p>
        </p:txBody>
      </p:sp>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3140968"/>
            <a:ext cx="3449960" cy="2587470"/>
          </a:xfrm>
          <a:prstGeom prst="rect">
            <a:avLst/>
          </a:prstGeom>
        </p:spPr>
      </p:pic>
      <p:sp>
        <p:nvSpPr>
          <p:cNvPr id="12" name="1 Marcador de pie de página"/>
          <p:cNvSpPr txBox="1">
            <a:spLocks/>
          </p:cNvSpPr>
          <p:nvPr/>
        </p:nvSpPr>
        <p:spPr>
          <a:xfrm>
            <a:off x="360000" y="6300000"/>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Control y Gestión de la Calidad - Ana Rosa Fajardo</a:t>
            </a:r>
            <a:endParaRPr lang="es-ES" dirty="0"/>
          </a:p>
        </p:txBody>
      </p:sp>
      <p:pic>
        <p:nvPicPr>
          <p:cNvPr id="13" name="12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200" y="6093296"/>
            <a:ext cx="2627050" cy="619386"/>
          </a:xfrm>
          <a:prstGeom prst="rect">
            <a:avLst/>
          </a:prstGeom>
        </p:spPr>
      </p:pic>
    </p:spTree>
    <p:extLst>
      <p:ext uri="{BB962C8B-B14F-4D97-AF65-F5344CB8AC3E}">
        <p14:creationId xmlns:p14="http://schemas.microsoft.com/office/powerpoint/2010/main" val="921098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5051" y="1412776"/>
            <a:ext cx="3203538" cy="2088232"/>
          </a:xfrm>
          <a:prstGeom prst="rect">
            <a:avLst/>
          </a:prstGeom>
        </p:spPr>
      </p:pic>
      <p:sp>
        <p:nvSpPr>
          <p:cNvPr id="16387" name="Text Box 3"/>
          <p:cNvSpPr txBox="1">
            <a:spLocks noChangeArrowheads="1"/>
          </p:cNvSpPr>
          <p:nvPr/>
        </p:nvSpPr>
        <p:spPr bwMode="auto">
          <a:xfrm>
            <a:off x="3451437" y="76200"/>
            <a:ext cx="2241127"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accent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b="1">
                <a:latin typeface="Arial" charset="0"/>
              </a:rPr>
              <a:t>1.2 Aplicación</a:t>
            </a:r>
          </a:p>
        </p:txBody>
      </p:sp>
      <p:sp>
        <p:nvSpPr>
          <p:cNvPr id="16391" name="Rectangle 9"/>
          <p:cNvSpPr>
            <a:spLocks noChangeArrowheads="1"/>
          </p:cNvSpPr>
          <p:nvPr/>
        </p:nvSpPr>
        <p:spPr bwMode="auto">
          <a:xfrm>
            <a:off x="211014" y="990600"/>
            <a:ext cx="5513113" cy="1323439"/>
          </a:xfrm>
          <a:prstGeom prst="rect">
            <a:avLst/>
          </a:prstGeom>
          <a:solidFill>
            <a:schemeClr val="bg1"/>
          </a:solidFill>
          <a:ln w="9525">
            <a:no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buFont typeface="Wingdings" pitchFamily="2" charset="2"/>
              <a:buChar char=""/>
            </a:pPr>
            <a:r>
              <a:rPr lang="es-ES_tradnl" sz="2000" dirty="0">
                <a:latin typeface="Arial" charset="0"/>
              </a:rPr>
              <a:t>Todos los requisitos son genéricos y se pretende sea aplicables a todas las organizaciones sin importa su tipo, tamaño y producto suministrado.</a:t>
            </a:r>
          </a:p>
        </p:txBody>
      </p:sp>
      <p:sp>
        <p:nvSpPr>
          <p:cNvPr id="16392" name="Rectangle 11"/>
          <p:cNvSpPr>
            <a:spLocks noChangeArrowheads="1"/>
          </p:cNvSpPr>
          <p:nvPr/>
        </p:nvSpPr>
        <p:spPr bwMode="auto">
          <a:xfrm>
            <a:off x="211015" y="2564904"/>
            <a:ext cx="5627077" cy="1016000"/>
          </a:xfrm>
          <a:prstGeom prst="rect">
            <a:avLst/>
          </a:prstGeom>
          <a:solidFill>
            <a:schemeClr val="bg1"/>
          </a:solidFill>
          <a:ln w="9525">
            <a:no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285750" indent="-285750">
              <a:buFont typeface="Wingdings" pitchFamily="2" charset="2"/>
              <a:buChar char=""/>
            </a:pPr>
            <a:r>
              <a:rPr lang="es-ES_tradnl" sz="2000" dirty="0">
                <a:latin typeface="Arial" charset="0"/>
              </a:rPr>
              <a:t>Cuando algún requisito no se pueda aplicar debido a la naturaleza de la organización y de su producto, pueden excluirse.</a:t>
            </a:r>
          </a:p>
        </p:txBody>
      </p:sp>
      <p:sp>
        <p:nvSpPr>
          <p:cNvPr id="16393" name="Rectangle 12"/>
          <p:cNvSpPr>
            <a:spLocks noChangeArrowheads="1"/>
          </p:cNvSpPr>
          <p:nvPr/>
        </p:nvSpPr>
        <p:spPr bwMode="auto">
          <a:xfrm>
            <a:off x="211016" y="3933056"/>
            <a:ext cx="8721969" cy="2235200"/>
          </a:xfrm>
          <a:prstGeom prst="rect">
            <a:avLst/>
          </a:prstGeom>
          <a:solidFill>
            <a:schemeClr val="bg1"/>
          </a:solidFill>
          <a:ln w="9525">
            <a:solidFill>
              <a:schemeClr val="accent2"/>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285750" indent="-285750">
              <a:buFont typeface="Wingdings" pitchFamily="2" charset="2"/>
              <a:buChar char=""/>
            </a:pPr>
            <a:r>
              <a:rPr lang="es-ES_tradnl" sz="2000" dirty="0">
                <a:latin typeface="Arial" charset="0"/>
              </a:rPr>
              <a:t>Cuando se realicen exclusiones, no se podrá alegar conformidad con ISO 9001 a menos que:</a:t>
            </a:r>
          </a:p>
          <a:p>
            <a:pPr marL="762000" lvl="1" indent="-285750">
              <a:buClr>
                <a:srgbClr val="FF0000"/>
              </a:buClr>
              <a:buFont typeface="Wingdings" pitchFamily="2" charset="2"/>
              <a:buChar char="ü"/>
            </a:pPr>
            <a:r>
              <a:rPr lang="es-ES_tradnl" sz="2000" dirty="0">
                <a:latin typeface="Arial" charset="0"/>
              </a:rPr>
              <a:t>D</a:t>
            </a:r>
            <a:r>
              <a:rPr lang="es-ES_tradnl" sz="2000" dirty="0" smtClean="0">
                <a:latin typeface="Arial" charset="0"/>
              </a:rPr>
              <a:t>ichas </a:t>
            </a:r>
            <a:r>
              <a:rPr lang="es-ES_tradnl" sz="2000" dirty="0">
                <a:latin typeface="Arial" charset="0"/>
              </a:rPr>
              <a:t>exclusiones queden restringidas a los requisitos expresados en el capítulo 7</a:t>
            </a:r>
          </a:p>
          <a:p>
            <a:pPr marL="762000" lvl="1" indent="-285750">
              <a:buClr>
                <a:srgbClr val="FF0000"/>
              </a:buClr>
              <a:buFont typeface="Wingdings" pitchFamily="2" charset="2"/>
              <a:buChar char="ü"/>
            </a:pPr>
            <a:r>
              <a:rPr lang="es-ES_tradnl" sz="2000" dirty="0">
                <a:latin typeface="Arial" charset="0"/>
              </a:rPr>
              <a:t>T</a:t>
            </a:r>
            <a:r>
              <a:rPr lang="es-ES_tradnl" sz="2000" dirty="0" smtClean="0">
                <a:latin typeface="Arial" charset="0"/>
              </a:rPr>
              <a:t>ales </a:t>
            </a:r>
            <a:r>
              <a:rPr lang="es-ES_tradnl" sz="2000" dirty="0">
                <a:latin typeface="Arial" charset="0"/>
              </a:rPr>
              <a:t>exclusiones no afecten a la capacidad o responsabilidad de la organización para proporcionar productos que cumplan con los requisitos del cliente y los reglamentarios aplicables</a:t>
            </a:r>
          </a:p>
        </p:txBody>
      </p:sp>
      <p:sp>
        <p:nvSpPr>
          <p:cNvPr id="16394" name="AutoShape 13"/>
          <p:cNvSpPr>
            <a:spLocks noChangeArrowheads="1"/>
          </p:cNvSpPr>
          <p:nvPr/>
        </p:nvSpPr>
        <p:spPr bwMode="auto">
          <a:xfrm>
            <a:off x="7174523" y="304800"/>
            <a:ext cx="1754066" cy="990600"/>
          </a:xfrm>
          <a:prstGeom prst="flowChartDocument">
            <a:avLst/>
          </a:prstGeom>
          <a:solidFill>
            <a:schemeClr val="bg1"/>
          </a:solidFill>
          <a:ln w="12700">
            <a:solidFill>
              <a:schemeClr val="tx2"/>
            </a:solidFill>
            <a:miter lim="800000"/>
            <a:headEnd/>
            <a:tailEnd/>
          </a:ln>
          <a:effectLst>
            <a:outerShdw dist="107763" dir="18900000" algn="ctr" rotWithShape="0">
              <a:schemeClr val="accent1"/>
            </a:outerShdw>
          </a:effectLst>
        </p:spPr>
        <p:txBody>
          <a:bodyPr lIns="57600" tIns="46038" rIns="57600" bIns="46038" anchor="ctr"/>
          <a:lstStyle/>
          <a:p>
            <a:pPr algn="ctr"/>
            <a:r>
              <a:rPr lang="es-ES_tradnl" b="1" dirty="0">
                <a:latin typeface="Arial" charset="0"/>
              </a:rPr>
              <a:t>1. Objeto y Campo de Aplicación</a:t>
            </a:r>
          </a:p>
        </p:txBody>
      </p:sp>
      <p:sp>
        <p:nvSpPr>
          <p:cNvPr id="12" name="1 Marcador de pie de página"/>
          <p:cNvSpPr txBox="1">
            <a:spLocks/>
          </p:cNvSpPr>
          <p:nvPr/>
        </p:nvSpPr>
        <p:spPr>
          <a:xfrm>
            <a:off x="360000" y="6300000"/>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Control y Gestión de la Calidad - Ana Rosa Fajardo</a:t>
            </a:r>
            <a:endParaRPr lang="es-ES" dirty="0"/>
          </a:p>
        </p:txBody>
      </p:sp>
      <p:pic>
        <p:nvPicPr>
          <p:cNvPr id="13" name="12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200" y="6093296"/>
            <a:ext cx="2627050" cy="619386"/>
          </a:xfrm>
          <a:prstGeom prst="rect">
            <a:avLst/>
          </a:prstGeom>
        </p:spPr>
      </p:pic>
    </p:spTree>
    <p:extLst>
      <p:ext uri="{BB962C8B-B14F-4D97-AF65-F5344CB8AC3E}">
        <p14:creationId xmlns:p14="http://schemas.microsoft.com/office/powerpoint/2010/main" val="266898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5"/>
          <p:cNvSpPr>
            <a:spLocks noChangeArrowheads="1"/>
          </p:cNvSpPr>
          <p:nvPr/>
        </p:nvSpPr>
        <p:spPr bwMode="auto">
          <a:xfrm>
            <a:off x="6049108" y="2438400"/>
            <a:ext cx="2883877" cy="129540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0484" name="AutoShape 15"/>
          <p:cNvSpPr>
            <a:spLocks noChangeArrowheads="1"/>
          </p:cNvSpPr>
          <p:nvPr/>
        </p:nvSpPr>
        <p:spPr bwMode="auto">
          <a:xfrm>
            <a:off x="7174523" y="304800"/>
            <a:ext cx="1754066" cy="990600"/>
          </a:xfrm>
          <a:prstGeom prst="flowChartDocument">
            <a:avLst/>
          </a:prstGeom>
          <a:solidFill>
            <a:schemeClr val="bg1"/>
          </a:solidFill>
          <a:ln w="12700">
            <a:solidFill>
              <a:schemeClr val="tx2"/>
            </a:solidFill>
            <a:miter lim="800000"/>
            <a:headEnd/>
            <a:tailEnd/>
          </a:ln>
          <a:effectLst>
            <a:outerShdw dist="107763" dir="18900000" algn="ctr" rotWithShape="0">
              <a:schemeClr val="accent1"/>
            </a:outerShdw>
          </a:effectLst>
        </p:spPr>
        <p:txBody>
          <a:bodyPr lIns="57600" tIns="46038" rIns="57600" bIns="46038" anchor="ctr"/>
          <a:lstStyle/>
          <a:p>
            <a:pPr algn="ctr"/>
            <a:r>
              <a:rPr lang="es-ES_tradnl" b="1">
                <a:latin typeface="Arial" charset="0"/>
              </a:rPr>
              <a:t>4. Sistema de Gestión de la Calidad</a:t>
            </a:r>
          </a:p>
        </p:txBody>
      </p:sp>
      <p:sp>
        <p:nvSpPr>
          <p:cNvPr id="20485" name="Text Box 16"/>
          <p:cNvSpPr txBox="1">
            <a:spLocks noChangeArrowheads="1"/>
          </p:cNvSpPr>
          <p:nvPr/>
        </p:nvSpPr>
        <p:spPr bwMode="auto">
          <a:xfrm>
            <a:off x="2650572" y="76200"/>
            <a:ext cx="3844322"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accent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b="1">
                <a:latin typeface="Arial" charset="0"/>
              </a:rPr>
              <a:t>4.1 Requisitos Generales</a:t>
            </a:r>
          </a:p>
        </p:txBody>
      </p:sp>
      <p:sp>
        <p:nvSpPr>
          <p:cNvPr id="20486" name="Text Box 21"/>
          <p:cNvSpPr txBox="1">
            <a:spLocks noChangeArrowheads="1"/>
          </p:cNvSpPr>
          <p:nvPr/>
        </p:nvSpPr>
        <p:spPr bwMode="auto">
          <a:xfrm>
            <a:off x="4712677" y="4725144"/>
            <a:ext cx="4290646" cy="1465262"/>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rgbClr val="000099"/>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marL="190500" indent="-1905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800" b="1" dirty="0">
                <a:latin typeface="Arial" charset="0"/>
              </a:rPr>
              <a:t>PROCESOS SUBCONTRATADOS</a:t>
            </a:r>
          </a:p>
          <a:p>
            <a:r>
              <a:rPr lang="es-ES_tradnl" sz="1800" b="1" dirty="0">
                <a:latin typeface="Arial" charset="0"/>
              </a:rPr>
              <a:t>	</a:t>
            </a:r>
            <a:r>
              <a:rPr lang="es-ES_tradnl" sz="1800" dirty="0">
                <a:latin typeface="Arial" charset="0"/>
              </a:rPr>
              <a:t>Si afectan a la conformidad del producto con los requisitos</a:t>
            </a:r>
          </a:p>
          <a:p>
            <a:pPr>
              <a:buFont typeface="Wingdings" pitchFamily="2" charset="2"/>
              <a:buChar char=""/>
            </a:pPr>
            <a:r>
              <a:rPr lang="es-ES_tradnl" sz="1800" dirty="0">
                <a:latin typeface="Arial" charset="0"/>
              </a:rPr>
              <a:t>Procesos controlados</a:t>
            </a:r>
          </a:p>
          <a:p>
            <a:pPr>
              <a:buFont typeface="Wingdings" pitchFamily="2" charset="2"/>
              <a:buChar char=""/>
            </a:pPr>
            <a:r>
              <a:rPr lang="es-ES_tradnl" sz="1800" dirty="0">
                <a:latin typeface="Arial" charset="0"/>
              </a:rPr>
              <a:t>Control identificado en el SGC</a:t>
            </a:r>
          </a:p>
        </p:txBody>
      </p:sp>
      <p:sp>
        <p:nvSpPr>
          <p:cNvPr id="20487" name="Text Box 22"/>
          <p:cNvSpPr txBox="1">
            <a:spLocks noChangeArrowheads="1"/>
          </p:cNvSpPr>
          <p:nvPr/>
        </p:nvSpPr>
        <p:spPr bwMode="auto">
          <a:xfrm>
            <a:off x="211015" y="608014"/>
            <a:ext cx="6822831" cy="915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99"/>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marL="190500" indent="-1905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800" b="1" dirty="0">
                <a:latin typeface="Arial" charset="0"/>
              </a:rPr>
              <a:t>SISTEMA DE GESTIÓN DE LA CALIDAD</a:t>
            </a:r>
          </a:p>
          <a:p>
            <a:pPr marL="0" indent="0">
              <a:buClr>
                <a:srgbClr val="000099"/>
              </a:buClr>
            </a:pPr>
            <a:r>
              <a:rPr lang="es-ES_tradnl" sz="1800" dirty="0">
                <a:latin typeface="Arial" charset="0"/>
              </a:rPr>
              <a:t>Desarrollado, documentado, implantado, mantenido y mejorado continuamente</a:t>
            </a:r>
          </a:p>
        </p:txBody>
      </p:sp>
      <p:sp>
        <p:nvSpPr>
          <p:cNvPr id="20488" name="Text Box 25"/>
          <p:cNvSpPr txBox="1">
            <a:spLocks noChangeArrowheads="1"/>
          </p:cNvSpPr>
          <p:nvPr/>
        </p:nvSpPr>
        <p:spPr bwMode="auto">
          <a:xfrm>
            <a:off x="211015" y="2530476"/>
            <a:ext cx="4431323" cy="338772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rgbClr val="000099"/>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marL="190500" indent="-190500">
              <a:defRPr sz="2400">
                <a:solidFill>
                  <a:schemeClr val="tx1"/>
                </a:solidFill>
                <a:latin typeface="Times New Roman" pitchFamily="18" charset="0"/>
              </a:defRPr>
            </a:lvl1pPr>
            <a:lvl2pPr marL="76200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 typeface="Wingdings" pitchFamily="2" charset="2"/>
              <a:buChar char=""/>
            </a:pPr>
            <a:r>
              <a:rPr lang="es-ES_tradnl" sz="1800" dirty="0">
                <a:latin typeface="Arial" charset="0"/>
              </a:rPr>
              <a:t>Definidos en cuanto a su funcionamiento y control:</a:t>
            </a:r>
          </a:p>
          <a:p>
            <a:pPr lvl="1">
              <a:buFont typeface="Wingdings" pitchFamily="2" charset="2"/>
              <a:buChar char="ü"/>
            </a:pPr>
            <a:r>
              <a:rPr lang="es-ES_tradnl" sz="1800" dirty="0">
                <a:latin typeface="Arial" charset="0"/>
              </a:rPr>
              <a:t>los criterios y métodos para su eficacia</a:t>
            </a:r>
          </a:p>
          <a:p>
            <a:pPr lvl="1">
              <a:buFont typeface="Wingdings" pitchFamily="2" charset="2"/>
              <a:buChar char="ü"/>
            </a:pPr>
            <a:r>
              <a:rPr lang="es-ES_tradnl" sz="1800" dirty="0">
                <a:latin typeface="Arial" charset="0"/>
              </a:rPr>
              <a:t>los recursos e información</a:t>
            </a:r>
          </a:p>
          <a:p>
            <a:pPr lvl="1">
              <a:buFont typeface="Wingdings" pitchFamily="2" charset="2"/>
              <a:buChar char="ü"/>
            </a:pPr>
            <a:r>
              <a:rPr lang="es-ES_tradnl" sz="1800" dirty="0">
                <a:latin typeface="Arial" charset="0"/>
              </a:rPr>
              <a:t>la medición y seguimiento</a:t>
            </a:r>
          </a:p>
          <a:p>
            <a:pPr lvl="1">
              <a:buFont typeface="Wingdings" pitchFamily="2" charset="2"/>
              <a:buChar char="ü"/>
            </a:pPr>
            <a:r>
              <a:rPr lang="es-ES_tradnl" sz="1800" dirty="0">
                <a:latin typeface="Arial" charset="0"/>
              </a:rPr>
              <a:t>el análisis respecto los resultados previstos</a:t>
            </a:r>
          </a:p>
          <a:p>
            <a:pPr lvl="1">
              <a:buFont typeface="Wingdings" pitchFamily="2" charset="2"/>
              <a:buChar char="ü"/>
            </a:pPr>
            <a:r>
              <a:rPr lang="es-ES_tradnl" sz="1800" dirty="0">
                <a:latin typeface="Arial" charset="0"/>
              </a:rPr>
              <a:t>la realización de las acciones para lograr dichos resultados</a:t>
            </a:r>
          </a:p>
          <a:p>
            <a:pPr lvl="1">
              <a:buFont typeface="Wingdings" pitchFamily="2" charset="2"/>
              <a:buChar char="ü"/>
            </a:pPr>
            <a:r>
              <a:rPr lang="es-ES_tradnl" sz="1800" dirty="0">
                <a:latin typeface="Arial" charset="0"/>
              </a:rPr>
              <a:t>la realización de acciones para la mejora continua</a:t>
            </a:r>
          </a:p>
        </p:txBody>
      </p:sp>
      <p:sp>
        <p:nvSpPr>
          <p:cNvPr id="20489" name="Text Box 27"/>
          <p:cNvSpPr txBox="1">
            <a:spLocks noChangeArrowheads="1"/>
          </p:cNvSpPr>
          <p:nvPr/>
        </p:nvSpPr>
        <p:spPr bwMode="auto">
          <a:xfrm>
            <a:off x="185073" y="1706562"/>
            <a:ext cx="5627077" cy="960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99"/>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57600" tIns="46038" rIns="57600" bIns="46038"/>
          <a:lstStyle>
            <a:lvl1pPr marL="190500" indent="-1905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800" b="1" dirty="0">
                <a:latin typeface="Arial" charset="0"/>
              </a:rPr>
              <a:t>PROCESOS</a:t>
            </a:r>
          </a:p>
          <a:p>
            <a:pPr>
              <a:buFont typeface="Wingdings" pitchFamily="2" charset="2"/>
              <a:buChar char=""/>
            </a:pPr>
            <a:r>
              <a:rPr lang="es-ES_tradnl" sz="1800" dirty="0">
                <a:latin typeface="Arial" charset="0"/>
              </a:rPr>
              <a:t>Identificados los procesos necesarios para el SGC y determinada secuencia e interacción.</a:t>
            </a:r>
          </a:p>
        </p:txBody>
      </p:sp>
      <p:pic>
        <p:nvPicPr>
          <p:cNvPr id="20490" name="Picture 31" descr="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000" r="20000"/>
          <a:stretch>
            <a:fillRect/>
          </a:stretch>
        </p:blipFill>
        <p:spPr bwMode="auto">
          <a:xfrm>
            <a:off x="5978769" y="3717032"/>
            <a:ext cx="1406769" cy="1114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0491" name="Group 34"/>
          <p:cNvGrpSpPr>
            <a:grpSpLocks/>
          </p:cNvGrpSpPr>
          <p:nvPr/>
        </p:nvGrpSpPr>
        <p:grpSpPr bwMode="auto">
          <a:xfrm>
            <a:off x="5908431" y="2590801"/>
            <a:ext cx="3165231" cy="1069975"/>
            <a:chOff x="2448" y="1536"/>
            <a:chExt cx="2368" cy="866"/>
          </a:xfrm>
        </p:grpSpPr>
        <p:pic>
          <p:nvPicPr>
            <p:cNvPr id="20495" name="Picture 30" descr="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000" r="20000"/>
            <a:stretch>
              <a:fillRect/>
            </a:stretch>
          </p:blipFill>
          <p:spPr bwMode="auto">
            <a:xfrm>
              <a:off x="3632" y="1536"/>
              <a:ext cx="1184" cy="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96" name="Picture 32" descr="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000" r="20000"/>
            <a:stretch>
              <a:fillRect/>
            </a:stretch>
          </p:blipFill>
          <p:spPr bwMode="auto">
            <a:xfrm>
              <a:off x="2448" y="1536"/>
              <a:ext cx="1184" cy="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0492" name="AutoShape 36"/>
          <p:cNvSpPr>
            <a:spLocks noChangeArrowheads="1"/>
          </p:cNvSpPr>
          <p:nvPr/>
        </p:nvSpPr>
        <p:spPr bwMode="auto">
          <a:xfrm>
            <a:off x="7315200" y="3124200"/>
            <a:ext cx="562708" cy="1143000"/>
          </a:xfrm>
          <a:custGeom>
            <a:avLst/>
            <a:gdLst>
              <a:gd name="T0" fmla="*/ 13815991 w 21600"/>
              <a:gd name="T1" fmla="*/ 0 h 21600"/>
              <a:gd name="T2" fmla="*/ 10426898 w 21600"/>
              <a:gd name="T3" fmla="*/ 17137063 h 21600"/>
              <a:gd name="T4" fmla="*/ 0 w 21600"/>
              <a:gd name="T5" fmla="*/ 57759177 h 21600"/>
              <a:gd name="T6" fmla="*/ 7233751 w 21600"/>
              <a:gd name="T7" fmla="*/ 60483750 h 21600"/>
              <a:gd name="T8" fmla="*/ 14467501 w 21600"/>
              <a:gd name="T9" fmla="*/ 40431720 h 21600"/>
              <a:gd name="T10" fmla="*/ 17204267 w 21600"/>
              <a:gd name="T11" fmla="*/ 17137063 h 21600"/>
              <a:gd name="T12" fmla="*/ 17694720 60000 65536"/>
              <a:gd name="T13" fmla="*/ 11796480 60000 65536"/>
              <a:gd name="T14" fmla="*/ 11796480 60000 65536"/>
              <a:gd name="T15" fmla="*/ 5898240 60000 65536"/>
              <a:gd name="T16" fmla="*/ 0 60000 65536"/>
              <a:gd name="T17" fmla="*/ 0 60000 65536"/>
              <a:gd name="T18" fmla="*/ 0 w 21600"/>
              <a:gd name="T19" fmla="*/ 19653 h 21600"/>
              <a:gd name="T20" fmla="*/ 1816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346" y="0"/>
                </a:moveTo>
                <a:lnTo>
                  <a:pt x="13091" y="6120"/>
                </a:lnTo>
                <a:lnTo>
                  <a:pt x="16527" y="6120"/>
                </a:lnTo>
                <a:lnTo>
                  <a:pt x="16527" y="19653"/>
                </a:lnTo>
                <a:lnTo>
                  <a:pt x="0" y="19653"/>
                </a:lnTo>
                <a:lnTo>
                  <a:pt x="0" y="21600"/>
                </a:lnTo>
                <a:lnTo>
                  <a:pt x="18164" y="21600"/>
                </a:lnTo>
                <a:lnTo>
                  <a:pt x="18164" y="6120"/>
                </a:lnTo>
                <a:lnTo>
                  <a:pt x="21600" y="6120"/>
                </a:lnTo>
                <a:lnTo>
                  <a:pt x="17346" y="0"/>
                </a:lnTo>
                <a:close/>
              </a:path>
            </a:pathLst>
          </a:custGeom>
          <a:solidFill>
            <a:srgbClr val="FF996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pic>
        <p:nvPicPr>
          <p:cNvPr id="20493" name="Picture 37" descr="1"/>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08431" y="1295400"/>
            <a:ext cx="2110154" cy="1087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94" name="Text Box 38"/>
          <p:cNvSpPr txBox="1">
            <a:spLocks noChangeArrowheads="1"/>
          </p:cNvSpPr>
          <p:nvPr/>
        </p:nvSpPr>
        <p:spPr bwMode="auto">
          <a:xfrm>
            <a:off x="3618683" y="2590801"/>
            <a:ext cx="2321469" cy="400110"/>
          </a:xfrm>
          <a:prstGeom prst="rect">
            <a:avLst/>
          </a:prstGeom>
          <a:noFill/>
          <a:ln w="9525">
            <a:solidFill>
              <a:srgbClr val="FF33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_tradnl" sz="2000" dirty="0" smtClean="0">
                <a:latin typeface="Arial" charset="0"/>
              </a:rPr>
              <a:t>Mapa de Procesos</a:t>
            </a:r>
            <a:endParaRPr lang="es-ES_tradnl" sz="2000" dirty="0">
              <a:latin typeface="Arial" charset="0"/>
            </a:endParaRPr>
          </a:p>
        </p:txBody>
      </p:sp>
      <p:sp>
        <p:nvSpPr>
          <p:cNvPr id="17" name="1 Marcador de pie de página"/>
          <p:cNvSpPr txBox="1">
            <a:spLocks/>
          </p:cNvSpPr>
          <p:nvPr/>
        </p:nvSpPr>
        <p:spPr>
          <a:xfrm>
            <a:off x="360000" y="6300000"/>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Control y Gestión de la Calidad - Ana Rosa Fajardo</a:t>
            </a:r>
            <a:endParaRPr lang="es-ES" dirty="0"/>
          </a:p>
        </p:txBody>
      </p:sp>
      <p:pic>
        <p:nvPicPr>
          <p:cNvPr id="18" name="17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2200" y="6093296"/>
            <a:ext cx="2627050" cy="619386"/>
          </a:xfrm>
          <a:prstGeom prst="rect">
            <a:avLst/>
          </a:prstGeom>
        </p:spPr>
      </p:pic>
    </p:spTree>
    <p:extLst>
      <p:ext uri="{BB962C8B-B14F-4D97-AF65-F5344CB8AC3E}">
        <p14:creationId xmlns:p14="http://schemas.microsoft.com/office/powerpoint/2010/main" val="1957485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520426"/>
            <a:ext cx="3096344" cy="2404220"/>
          </a:xfrm>
          <a:prstGeom prst="rect">
            <a:avLst/>
          </a:prstGeom>
        </p:spPr>
      </p:pic>
      <p:sp>
        <p:nvSpPr>
          <p:cNvPr id="21507" name="Text Box 4"/>
          <p:cNvSpPr txBox="1">
            <a:spLocks noChangeArrowheads="1"/>
          </p:cNvSpPr>
          <p:nvPr/>
        </p:nvSpPr>
        <p:spPr bwMode="auto">
          <a:xfrm>
            <a:off x="1854863" y="76200"/>
            <a:ext cx="5448928"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accent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b="1">
                <a:latin typeface="Arial" charset="0"/>
              </a:rPr>
              <a:t>4.2 Requisitos de la Documentación</a:t>
            </a:r>
          </a:p>
          <a:p>
            <a:pPr algn="ctr"/>
            <a:r>
              <a:rPr lang="es-ES_tradnl" sz="2000" b="1">
                <a:latin typeface="Arial" charset="0"/>
              </a:rPr>
              <a:t>4.2.1 Generalidades</a:t>
            </a:r>
            <a:endParaRPr lang="es-ES_tradnl" b="1">
              <a:latin typeface="Arial" charset="0"/>
            </a:endParaRPr>
          </a:p>
        </p:txBody>
      </p:sp>
      <p:sp>
        <p:nvSpPr>
          <p:cNvPr id="21508" name="Text Box 6"/>
          <p:cNvSpPr txBox="1">
            <a:spLocks noChangeArrowheads="1"/>
          </p:cNvSpPr>
          <p:nvPr/>
        </p:nvSpPr>
        <p:spPr bwMode="auto">
          <a:xfrm>
            <a:off x="295416" y="2852936"/>
            <a:ext cx="8651631" cy="23089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99"/>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57600" tIns="46038" rIns="57600" bIns="46038">
            <a:spAutoFit/>
          </a:bodyPr>
          <a:lstStyle>
            <a:lvl1pPr marL="190500" indent="-1905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800" u="sng" dirty="0">
                <a:latin typeface="Arial" charset="0"/>
              </a:rPr>
              <a:t>SISTEMA DE GESTIÓN DE LA CALIDAD (Documentos que debe Incluir</a:t>
            </a:r>
            <a:r>
              <a:rPr lang="es-ES_tradnl" sz="1800" u="sng" dirty="0" smtClean="0">
                <a:latin typeface="Arial" charset="0"/>
              </a:rPr>
              <a:t>)</a:t>
            </a:r>
          </a:p>
          <a:p>
            <a:pPr algn="ctr"/>
            <a:endParaRPr lang="es-ES_tradnl" sz="1800" dirty="0">
              <a:latin typeface="Arial" charset="0"/>
            </a:endParaRPr>
          </a:p>
          <a:p>
            <a:pPr marL="285750" indent="-285750">
              <a:buFont typeface="Wingdings" pitchFamily="2" charset="2"/>
              <a:buChar char="ü"/>
            </a:pPr>
            <a:r>
              <a:rPr lang="es-ES_tradnl" sz="1800" dirty="0">
                <a:latin typeface="Arial" charset="0"/>
              </a:rPr>
              <a:t>Declaración de Política de Calidad (QP) y de Objetivos de Calidad (QO)</a:t>
            </a:r>
          </a:p>
          <a:p>
            <a:pPr marL="285750" indent="-285750">
              <a:buFont typeface="Wingdings" pitchFamily="2" charset="2"/>
              <a:buChar char="ü"/>
            </a:pPr>
            <a:r>
              <a:rPr lang="es-ES_tradnl" sz="1800" dirty="0">
                <a:latin typeface="Arial" charset="0"/>
              </a:rPr>
              <a:t>Manual de calidad (QM)</a:t>
            </a:r>
          </a:p>
          <a:p>
            <a:pPr marL="285750" indent="-285750">
              <a:buFont typeface="Wingdings" pitchFamily="2" charset="2"/>
              <a:buChar char="ü"/>
            </a:pPr>
            <a:r>
              <a:rPr lang="es-ES_tradnl" sz="1800" dirty="0">
                <a:latin typeface="Arial" charset="0"/>
              </a:rPr>
              <a:t>Los procedimientos escritos requeridos en ISO 9001: </a:t>
            </a:r>
            <a:r>
              <a:rPr lang="es-ES_tradnl" sz="1800" dirty="0" smtClean="0">
                <a:latin typeface="Arial" charset="0"/>
              </a:rPr>
              <a:t>2008</a:t>
            </a:r>
            <a:endParaRPr lang="es-ES_tradnl" sz="1800" dirty="0">
              <a:latin typeface="Arial" charset="0"/>
            </a:endParaRPr>
          </a:p>
          <a:p>
            <a:pPr marL="285750" indent="-285750">
              <a:buFont typeface="Wingdings" pitchFamily="2" charset="2"/>
              <a:buChar char="ü"/>
            </a:pPr>
            <a:r>
              <a:rPr lang="es-ES_tradnl" sz="1800" dirty="0">
                <a:latin typeface="Arial" charset="0"/>
              </a:rPr>
              <a:t>Documentos que cada organización determine para gestionar y controlar adecuadamente sus procesos</a:t>
            </a:r>
          </a:p>
          <a:p>
            <a:pPr marL="285750" indent="-285750">
              <a:buFont typeface="Wingdings" pitchFamily="2" charset="2"/>
              <a:buChar char="ü"/>
            </a:pPr>
            <a:r>
              <a:rPr lang="es-ES_tradnl" sz="1800" dirty="0">
                <a:latin typeface="Arial" charset="0"/>
              </a:rPr>
              <a:t>Los Registros de </a:t>
            </a:r>
            <a:r>
              <a:rPr lang="es-ES_tradnl" sz="1800" dirty="0" smtClean="0">
                <a:latin typeface="Arial" charset="0"/>
              </a:rPr>
              <a:t>Calidad</a:t>
            </a:r>
            <a:endParaRPr lang="es-ES_tradnl" sz="1800" dirty="0">
              <a:latin typeface="Arial" charset="0"/>
            </a:endParaRPr>
          </a:p>
        </p:txBody>
      </p:sp>
      <p:sp>
        <p:nvSpPr>
          <p:cNvPr id="21510" name="AutoShape 118"/>
          <p:cNvSpPr>
            <a:spLocks noChangeArrowheads="1"/>
          </p:cNvSpPr>
          <p:nvPr/>
        </p:nvSpPr>
        <p:spPr bwMode="auto">
          <a:xfrm>
            <a:off x="7192981" y="427803"/>
            <a:ext cx="1754066" cy="990600"/>
          </a:xfrm>
          <a:prstGeom prst="flowChartDocument">
            <a:avLst/>
          </a:prstGeom>
          <a:solidFill>
            <a:schemeClr val="bg1"/>
          </a:solidFill>
          <a:ln w="12700">
            <a:solidFill>
              <a:schemeClr val="tx2"/>
            </a:solidFill>
            <a:miter lim="800000"/>
            <a:headEnd/>
            <a:tailEnd/>
          </a:ln>
          <a:effectLst>
            <a:outerShdw dist="107763" dir="18900000" algn="ctr" rotWithShape="0">
              <a:schemeClr val="accent1"/>
            </a:outerShdw>
          </a:effectLst>
        </p:spPr>
        <p:txBody>
          <a:bodyPr lIns="57600" tIns="46038" rIns="57600" bIns="46038" anchor="ctr"/>
          <a:lstStyle/>
          <a:p>
            <a:pPr algn="ctr"/>
            <a:r>
              <a:rPr lang="es-ES_tradnl" b="1" dirty="0">
                <a:latin typeface="Arial" charset="0"/>
              </a:rPr>
              <a:t>4. Sistema de Gestión de la Calidad</a:t>
            </a:r>
          </a:p>
        </p:txBody>
      </p:sp>
      <p:grpSp>
        <p:nvGrpSpPr>
          <p:cNvPr id="21511" name="Group 117"/>
          <p:cNvGrpSpPr>
            <a:grpSpLocks/>
          </p:cNvGrpSpPr>
          <p:nvPr/>
        </p:nvGrpSpPr>
        <p:grpSpPr bwMode="auto">
          <a:xfrm>
            <a:off x="5275385" y="533401"/>
            <a:ext cx="2602523" cy="2031734"/>
            <a:chOff x="4320" y="1056"/>
            <a:chExt cx="1728" cy="1538"/>
          </a:xfrm>
        </p:grpSpPr>
        <p:sp>
          <p:nvSpPr>
            <p:cNvPr id="21513" name="AutoShape 105"/>
            <p:cNvSpPr>
              <a:spLocks noChangeArrowheads="1"/>
            </p:cNvSpPr>
            <p:nvPr/>
          </p:nvSpPr>
          <p:spPr bwMode="auto">
            <a:xfrm>
              <a:off x="4320" y="1056"/>
              <a:ext cx="1728" cy="1488"/>
            </a:xfrm>
            <a:prstGeom prst="triangle">
              <a:avLst>
                <a:gd name="adj" fmla="val 50000"/>
              </a:avLst>
            </a:prstGeom>
            <a:solidFill>
              <a:schemeClr val="accent1">
                <a:lumMod val="40000"/>
                <a:lumOff val="60000"/>
              </a:schemeClr>
            </a:solidFill>
            <a:ln w="9525">
              <a:solidFill>
                <a:schemeClr val="accent4">
                  <a:lumMod val="75000"/>
                </a:schemeClr>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1514" name="Freeform 107"/>
            <p:cNvSpPr>
              <a:spLocks/>
            </p:cNvSpPr>
            <p:nvPr/>
          </p:nvSpPr>
          <p:spPr bwMode="auto">
            <a:xfrm>
              <a:off x="4320" y="2304"/>
              <a:ext cx="1728" cy="240"/>
            </a:xfrm>
            <a:custGeom>
              <a:avLst/>
              <a:gdLst>
                <a:gd name="T0" fmla="*/ 0 w 1728"/>
                <a:gd name="T1" fmla="*/ 240 h 240"/>
                <a:gd name="T2" fmla="*/ 144 w 1728"/>
                <a:gd name="T3" fmla="*/ 0 h 240"/>
                <a:gd name="T4" fmla="*/ 1584 w 1728"/>
                <a:gd name="T5" fmla="*/ 0 h 240"/>
                <a:gd name="T6" fmla="*/ 1728 w 1728"/>
                <a:gd name="T7" fmla="*/ 240 h 240"/>
                <a:gd name="T8" fmla="*/ 0 w 1728"/>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28" h="240">
                  <a:moveTo>
                    <a:pt x="0" y="240"/>
                  </a:moveTo>
                  <a:lnTo>
                    <a:pt x="144" y="0"/>
                  </a:lnTo>
                  <a:lnTo>
                    <a:pt x="1584" y="0"/>
                  </a:lnTo>
                  <a:lnTo>
                    <a:pt x="1728" y="240"/>
                  </a:lnTo>
                  <a:lnTo>
                    <a:pt x="0" y="240"/>
                  </a:lnTo>
                  <a:close/>
                </a:path>
              </a:pathLst>
            </a:custGeom>
            <a:solidFill>
              <a:schemeClr val="accent1">
                <a:lumMod val="75000"/>
              </a:schemeClr>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1515" name="Text Box 108"/>
            <p:cNvSpPr txBox="1">
              <a:spLocks noChangeArrowheads="1"/>
            </p:cNvSpPr>
            <p:nvPr/>
          </p:nvSpPr>
          <p:spPr bwMode="auto">
            <a:xfrm>
              <a:off x="4855" y="2338"/>
              <a:ext cx="697" cy="2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_tradnl" sz="1600" dirty="0">
                  <a:solidFill>
                    <a:schemeClr val="bg1"/>
                  </a:solidFill>
                  <a:latin typeface="Arial" charset="0"/>
                </a:rPr>
                <a:t>Registros</a:t>
              </a:r>
            </a:p>
          </p:txBody>
        </p:sp>
        <p:sp>
          <p:nvSpPr>
            <p:cNvPr id="21516" name="Line 109"/>
            <p:cNvSpPr>
              <a:spLocks noChangeShapeType="1"/>
            </p:cNvSpPr>
            <p:nvPr/>
          </p:nvSpPr>
          <p:spPr bwMode="auto">
            <a:xfrm>
              <a:off x="4652" y="1961"/>
              <a:ext cx="1055" cy="0"/>
            </a:xfrm>
            <a:prstGeom prst="line">
              <a:avLst/>
            </a:prstGeom>
            <a:noFill/>
            <a:ln w="9525">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1517" name="Line 110"/>
            <p:cNvSpPr>
              <a:spLocks noChangeShapeType="1"/>
            </p:cNvSpPr>
            <p:nvPr/>
          </p:nvSpPr>
          <p:spPr bwMode="auto">
            <a:xfrm>
              <a:off x="4891" y="1579"/>
              <a:ext cx="590" cy="0"/>
            </a:xfrm>
            <a:prstGeom prst="line">
              <a:avLst/>
            </a:prstGeom>
            <a:noFill/>
            <a:ln w="9525">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1518" name="Text Box 112"/>
            <p:cNvSpPr txBox="1">
              <a:spLocks noChangeArrowheads="1"/>
            </p:cNvSpPr>
            <p:nvPr/>
          </p:nvSpPr>
          <p:spPr bwMode="auto">
            <a:xfrm>
              <a:off x="4739" y="2011"/>
              <a:ext cx="887" cy="2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60000"/>
                </a:lnSpc>
              </a:pPr>
              <a:r>
                <a:rPr lang="es-ES_tradnl" sz="1600">
                  <a:latin typeface="Arial" charset="0"/>
                </a:rPr>
                <a:t>Otros</a:t>
              </a:r>
            </a:p>
            <a:p>
              <a:pPr algn="ctr">
                <a:lnSpc>
                  <a:spcPct val="60000"/>
                </a:lnSpc>
              </a:pPr>
              <a:r>
                <a:rPr lang="es-ES_tradnl" sz="1600">
                  <a:latin typeface="Arial" charset="0"/>
                </a:rPr>
                <a:t>Documentos</a:t>
              </a:r>
            </a:p>
          </p:txBody>
        </p:sp>
        <p:sp>
          <p:nvSpPr>
            <p:cNvPr id="21519" name="Text Box 113"/>
            <p:cNvSpPr txBox="1">
              <a:spLocks noChangeArrowheads="1"/>
            </p:cNvSpPr>
            <p:nvPr/>
          </p:nvSpPr>
          <p:spPr bwMode="auto">
            <a:xfrm>
              <a:off x="4655" y="1760"/>
              <a:ext cx="1060" cy="1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60000"/>
                </a:lnSpc>
              </a:pPr>
              <a:r>
                <a:rPr lang="es-ES_tradnl" sz="1600">
                  <a:latin typeface="Arial" charset="0"/>
                </a:rPr>
                <a:t>Procedimientos</a:t>
              </a:r>
            </a:p>
          </p:txBody>
        </p:sp>
        <p:sp>
          <p:nvSpPr>
            <p:cNvPr id="21520" name="Text Box 114"/>
            <p:cNvSpPr txBox="1">
              <a:spLocks noChangeArrowheads="1"/>
            </p:cNvSpPr>
            <p:nvPr/>
          </p:nvSpPr>
          <p:spPr bwMode="auto">
            <a:xfrm>
              <a:off x="5016" y="1457"/>
              <a:ext cx="343" cy="1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60000"/>
                </a:lnSpc>
              </a:pPr>
              <a:r>
                <a:rPr lang="es-ES_tradnl" sz="1600">
                  <a:latin typeface="Arial" charset="0"/>
                </a:rPr>
                <a:t>QM</a:t>
              </a:r>
            </a:p>
          </p:txBody>
        </p:sp>
        <p:sp>
          <p:nvSpPr>
            <p:cNvPr id="21521" name="Text Box 115"/>
            <p:cNvSpPr txBox="1">
              <a:spLocks noChangeArrowheads="1"/>
            </p:cNvSpPr>
            <p:nvPr/>
          </p:nvSpPr>
          <p:spPr bwMode="auto">
            <a:xfrm>
              <a:off x="5021" y="1362"/>
              <a:ext cx="335" cy="1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60000"/>
                </a:lnSpc>
              </a:pPr>
              <a:r>
                <a:rPr lang="es-ES_tradnl" sz="1600">
                  <a:latin typeface="Arial" charset="0"/>
                </a:rPr>
                <a:t>QO</a:t>
              </a:r>
            </a:p>
          </p:txBody>
        </p:sp>
        <p:sp>
          <p:nvSpPr>
            <p:cNvPr id="21522" name="Text Box 116"/>
            <p:cNvSpPr txBox="1">
              <a:spLocks noChangeArrowheads="1"/>
            </p:cNvSpPr>
            <p:nvPr/>
          </p:nvSpPr>
          <p:spPr bwMode="auto">
            <a:xfrm>
              <a:off x="5031" y="1260"/>
              <a:ext cx="320" cy="1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60000"/>
                </a:lnSpc>
              </a:pPr>
              <a:r>
                <a:rPr lang="es-ES_tradnl" sz="1600">
                  <a:latin typeface="Arial" charset="0"/>
                </a:rPr>
                <a:t>QP</a:t>
              </a:r>
            </a:p>
          </p:txBody>
        </p:sp>
      </p:grpSp>
      <p:sp>
        <p:nvSpPr>
          <p:cNvPr id="21512" name="Rectangle 119"/>
          <p:cNvSpPr>
            <a:spLocks noChangeArrowheads="1"/>
          </p:cNvSpPr>
          <p:nvPr/>
        </p:nvSpPr>
        <p:spPr bwMode="auto">
          <a:xfrm>
            <a:off x="175338" y="5517232"/>
            <a:ext cx="8721969" cy="646331"/>
          </a:xfrm>
          <a:prstGeom prst="rect">
            <a:avLst/>
          </a:prstGeom>
          <a:solidFill>
            <a:schemeClr val="bg1"/>
          </a:solidFill>
          <a:ln w="9525">
            <a:solidFill>
              <a:schemeClr val="accent2"/>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s-ES_tradnl" sz="1800" dirty="0" smtClean="0">
                <a:latin typeface="Arial" charset="0"/>
              </a:rPr>
              <a:t>NOTA: Asegurar </a:t>
            </a:r>
            <a:r>
              <a:rPr lang="es-ES_tradnl" sz="1800" dirty="0">
                <a:latin typeface="Arial" charset="0"/>
              </a:rPr>
              <a:t>que el personal tenga acceso a la documentación del SGC y que conozca los procedimientos relevantes</a:t>
            </a:r>
            <a:r>
              <a:rPr lang="es-ES_tradnl" sz="1800" dirty="0" smtClean="0">
                <a:latin typeface="Arial" charset="0"/>
              </a:rPr>
              <a:t>. </a:t>
            </a:r>
            <a:endParaRPr lang="es-ES_tradnl" sz="1800" dirty="0">
              <a:latin typeface="Arial" charset="0"/>
            </a:endParaRPr>
          </a:p>
        </p:txBody>
      </p:sp>
      <p:sp>
        <p:nvSpPr>
          <p:cNvPr id="81" name="1 Marcador de pie de página"/>
          <p:cNvSpPr txBox="1">
            <a:spLocks/>
          </p:cNvSpPr>
          <p:nvPr/>
        </p:nvSpPr>
        <p:spPr>
          <a:xfrm>
            <a:off x="360000" y="6300000"/>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Control y Gestión de la Calidad - Ana Rosa Fajardo</a:t>
            </a:r>
            <a:endParaRPr lang="es-ES" dirty="0"/>
          </a:p>
        </p:txBody>
      </p:sp>
      <p:pic>
        <p:nvPicPr>
          <p:cNvPr id="82" name="8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200" y="6093296"/>
            <a:ext cx="2627050" cy="619386"/>
          </a:xfrm>
          <a:prstGeom prst="rect">
            <a:avLst/>
          </a:prstGeom>
        </p:spPr>
      </p:pic>
    </p:spTree>
    <p:extLst>
      <p:ext uri="{BB962C8B-B14F-4D97-AF65-F5344CB8AC3E}">
        <p14:creationId xmlns:p14="http://schemas.microsoft.com/office/powerpoint/2010/main" val="1081665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067510"/>
            <a:ext cx="3147694" cy="231381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3555" name="Text Box 3"/>
          <p:cNvSpPr txBox="1">
            <a:spLocks noChangeArrowheads="1"/>
          </p:cNvSpPr>
          <p:nvPr/>
        </p:nvSpPr>
        <p:spPr bwMode="auto">
          <a:xfrm>
            <a:off x="1547664" y="76200"/>
            <a:ext cx="5448928"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accent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b="1" dirty="0">
                <a:latin typeface="Arial" charset="0"/>
              </a:rPr>
              <a:t>4.2 Requisitos de la Documentación</a:t>
            </a:r>
          </a:p>
          <a:p>
            <a:pPr algn="ctr"/>
            <a:r>
              <a:rPr lang="es-ES_tradnl" sz="2000" b="1" dirty="0">
                <a:latin typeface="Arial" charset="0"/>
              </a:rPr>
              <a:t>4.2.2. Manual de la Calidad</a:t>
            </a:r>
            <a:endParaRPr lang="es-ES_tradnl" b="1" dirty="0">
              <a:latin typeface="Arial" charset="0"/>
            </a:endParaRPr>
          </a:p>
        </p:txBody>
      </p:sp>
      <p:sp>
        <p:nvSpPr>
          <p:cNvPr id="23556" name="Text Box 21"/>
          <p:cNvSpPr txBox="1">
            <a:spLocks noChangeArrowheads="1"/>
          </p:cNvSpPr>
          <p:nvPr/>
        </p:nvSpPr>
        <p:spPr bwMode="auto">
          <a:xfrm>
            <a:off x="251520" y="1052736"/>
            <a:ext cx="8651631" cy="34163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54000" rIns="54000">
            <a:spAutoFit/>
          </a:bodyPr>
          <a:lstStyle>
            <a:lvl1pPr marL="285750" indent="-285750">
              <a:defRPr sz="2400">
                <a:solidFill>
                  <a:schemeClr val="tx1"/>
                </a:solidFill>
                <a:latin typeface="Times New Roman" pitchFamily="18" charset="0"/>
              </a:defRPr>
            </a:lvl1pPr>
            <a:lvl2pPr marL="762000" indent="-285750">
              <a:defRPr sz="2400">
                <a:solidFill>
                  <a:schemeClr val="tx1"/>
                </a:solidFill>
                <a:latin typeface="Times New Roman" pitchFamily="18" charset="0"/>
              </a:defRPr>
            </a:lvl2pPr>
            <a:lvl3pPr marL="104775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 typeface="Wingdings" pitchFamily="2" charset="2"/>
              <a:buChar char=""/>
            </a:pPr>
            <a:r>
              <a:rPr lang="es-ES_tradnl" dirty="0">
                <a:latin typeface="Arial" charset="0"/>
              </a:rPr>
              <a:t>Desarrollar y mantener actualizado un Manual de Calidad que incluya:</a:t>
            </a:r>
          </a:p>
          <a:p>
            <a:pPr lvl="1">
              <a:buClr>
                <a:srgbClr val="FF0000"/>
              </a:buClr>
              <a:buFont typeface="Wingdings" pitchFamily="2" charset="2"/>
              <a:buChar char="ü"/>
            </a:pPr>
            <a:r>
              <a:rPr lang="es-ES_tradnl" dirty="0">
                <a:latin typeface="Arial" charset="0"/>
              </a:rPr>
              <a:t>el alcance del Sistema de Gestión de la Calidad, incluyendo los detalles y la justificación de cualquier exclusión.</a:t>
            </a:r>
          </a:p>
          <a:p>
            <a:pPr lvl="1">
              <a:buClr>
                <a:srgbClr val="FF0000"/>
              </a:buClr>
              <a:buFont typeface="Wingdings" pitchFamily="2" charset="2"/>
              <a:buChar char="ü"/>
            </a:pPr>
            <a:r>
              <a:rPr lang="es-ES_tradnl" dirty="0">
                <a:latin typeface="Arial" charset="0"/>
              </a:rPr>
              <a:t>los procedimientos documentados o referencia a los mismos. </a:t>
            </a:r>
          </a:p>
          <a:p>
            <a:pPr lvl="1">
              <a:buClr>
                <a:srgbClr val="FF0000"/>
              </a:buClr>
              <a:buFont typeface="Wingdings" pitchFamily="2" charset="2"/>
              <a:buChar char="ü"/>
            </a:pPr>
            <a:r>
              <a:rPr lang="es-ES_tradnl" dirty="0" smtClean="0">
                <a:latin typeface="Arial" charset="0"/>
              </a:rPr>
              <a:t>identificación </a:t>
            </a:r>
            <a:r>
              <a:rPr lang="es-ES_tradnl" dirty="0">
                <a:latin typeface="Arial" charset="0"/>
              </a:rPr>
              <a:t>de los procesos del SGC, de su secuencia y de su interacción. </a:t>
            </a:r>
          </a:p>
        </p:txBody>
      </p:sp>
      <p:sp>
        <p:nvSpPr>
          <p:cNvPr id="23557" name="AutoShape 22"/>
          <p:cNvSpPr>
            <a:spLocks noChangeArrowheads="1"/>
          </p:cNvSpPr>
          <p:nvPr/>
        </p:nvSpPr>
        <p:spPr bwMode="auto">
          <a:xfrm>
            <a:off x="7236296" y="134144"/>
            <a:ext cx="1754066" cy="990600"/>
          </a:xfrm>
          <a:prstGeom prst="flowChartDocument">
            <a:avLst/>
          </a:prstGeom>
          <a:solidFill>
            <a:schemeClr val="bg1"/>
          </a:solidFill>
          <a:ln w="12700">
            <a:solidFill>
              <a:schemeClr val="tx2"/>
            </a:solidFill>
            <a:miter lim="800000"/>
            <a:headEnd/>
            <a:tailEnd/>
          </a:ln>
          <a:effectLst>
            <a:outerShdw dist="107763" dir="18900000" algn="ctr" rotWithShape="0">
              <a:schemeClr val="accent1"/>
            </a:outerShdw>
          </a:effectLst>
        </p:spPr>
        <p:txBody>
          <a:bodyPr lIns="57600" tIns="46038" rIns="57600" bIns="46038" anchor="ctr"/>
          <a:lstStyle/>
          <a:p>
            <a:pPr algn="ctr"/>
            <a:r>
              <a:rPr lang="es-ES_tradnl" b="1" dirty="0">
                <a:latin typeface="Arial" charset="0"/>
              </a:rPr>
              <a:t>4. Sistema de Gestión de la Calidad</a:t>
            </a:r>
          </a:p>
        </p:txBody>
      </p:sp>
      <p:sp>
        <p:nvSpPr>
          <p:cNvPr id="23558" name="Rectangle 54"/>
          <p:cNvSpPr>
            <a:spLocks noChangeArrowheads="1"/>
          </p:cNvSpPr>
          <p:nvPr/>
        </p:nvSpPr>
        <p:spPr bwMode="auto">
          <a:xfrm>
            <a:off x="395536" y="4581128"/>
            <a:ext cx="3863607" cy="1379240"/>
          </a:xfrm>
          <a:prstGeom prst="rect">
            <a:avLst/>
          </a:prstGeom>
          <a:noFill/>
          <a:ln w="9525">
            <a:solidFill>
              <a:srgbClr val="FF33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54000" rIns="54000" anchor="ctr"/>
          <a:lstStyle/>
          <a:p>
            <a:pPr algn="ctr"/>
            <a:r>
              <a:rPr lang="es-ES_tradnl" sz="2000" dirty="0">
                <a:latin typeface="Arial" charset="0"/>
              </a:rPr>
              <a:t>Para cada Capítulo y </a:t>
            </a:r>
            <a:r>
              <a:rPr lang="es-ES_tradnl" sz="2000" dirty="0" err="1">
                <a:latin typeface="Arial" charset="0"/>
              </a:rPr>
              <a:t>Subcapitulo</a:t>
            </a:r>
            <a:r>
              <a:rPr lang="es-ES_tradnl" sz="2000" dirty="0">
                <a:latin typeface="Arial" charset="0"/>
              </a:rPr>
              <a:t> se referenciarán los procedimientos documentados que los satisfacen.</a:t>
            </a:r>
          </a:p>
        </p:txBody>
      </p:sp>
      <p:sp>
        <p:nvSpPr>
          <p:cNvPr id="8" name="1 Marcador de pie de página"/>
          <p:cNvSpPr txBox="1">
            <a:spLocks/>
          </p:cNvSpPr>
          <p:nvPr/>
        </p:nvSpPr>
        <p:spPr>
          <a:xfrm>
            <a:off x="360000" y="6300000"/>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Control y Gestión de la Calidad - Ana Rosa Fajardo</a:t>
            </a:r>
            <a:endParaRPr lang="es-ES" dirty="0"/>
          </a:p>
        </p:txBody>
      </p:sp>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200" y="6093296"/>
            <a:ext cx="2627050" cy="619386"/>
          </a:xfrm>
          <a:prstGeom prst="rect">
            <a:avLst/>
          </a:prstGeom>
        </p:spPr>
      </p:pic>
      <p:sp>
        <p:nvSpPr>
          <p:cNvPr id="2" name="CuadroTexto 1"/>
          <p:cNvSpPr txBox="1"/>
          <p:nvPr/>
        </p:nvSpPr>
        <p:spPr>
          <a:xfrm rot="20170789">
            <a:off x="184598" y="2433669"/>
            <a:ext cx="8291591" cy="1323439"/>
          </a:xfrm>
          <a:prstGeom prst="rect">
            <a:avLst/>
          </a:prstGeom>
          <a:noFill/>
        </p:spPr>
        <p:txBody>
          <a:bodyPr wrap="square" rtlCol="0">
            <a:spAutoFit/>
          </a:bodyPr>
          <a:lstStyle/>
          <a:p>
            <a:pPr algn="ctr"/>
            <a:r>
              <a:rPr lang="es-CO" sz="8000" dirty="0" smtClean="0">
                <a:gradFill flip="none" rotWithShape="1">
                  <a:gsLst>
                    <a:gs pos="0">
                      <a:schemeClr val="accent1">
                        <a:lumMod val="5000"/>
                        <a:lumOff val="95000"/>
                      </a:schemeClr>
                    </a:gs>
                    <a:gs pos="81000">
                      <a:schemeClr val="bg1">
                        <a:lumMod val="75000"/>
                      </a:schemeClr>
                    </a:gs>
                    <a:gs pos="83000">
                      <a:schemeClr val="accent1">
                        <a:lumMod val="45000"/>
                        <a:lumOff val="55000"/>
                      </a:schemeClr>
                    </a:gs>
                    <a:gs pos="100000">
                      <a:schemeClr val="bg1">
                        <a:alpha val="12000"/>
                        <a:lumMod val="30000"/>
                      </a:schemeClr>
                    </a:gs>
                  </a:gsLst>
                  <a:lin ang="5400000" scaled="1"/>
                  <a:tileRect/>
                </a:gradFill>
                <a:latin typeface="Arial Black" panose="020B0A04020102020204" pitchFamily="34" charset="0"/>
              </a:rPr>
              <a:t>DEROGADO</a:t>
            </a:r>
            <a:endParaRPr lang="es-CO" sz="8000" dirty="0">
              <a:gradFill flip="none" rotWithShape="1">
                <a:gsLst>
                  <a:gs pos="0">
                    <a:schemeClr val="accent1">
                      <a:lumMod val="5000"/>
                      <a:lumOff val="95000"/>
                    </a:schemeClr>
                  </a:gs>
                  <a:gs pos="81000">
                    <a:schemeClr val="bg1">
                      <a:lumMod val="75000"/>
                    </a:schemeClr>
                  </a:gs>
                  <a:gs pos="83000">
                    <a:schemeClr val="accent1">
                      <a:lumMod val="45000"/>
                      <a:lumOff val="55000"/>
                    </a:schemeClr>
                  </a:gs>
                  <a:gs pos="100000">
                    <a:schemeClr val="bg1">
                      <a:alpha val="12000"/>
                      <a:lumMod val="30000"/>
                    </a:schemeClr>
                  </a:gs>
                </a:gsLst>
                <a:lin ang="5400000" scaled="1"/>
                <a:tileRect/>
              </a:gradFill>
              <a:latin typeface="Arial Black" panose="020B0A04020102020204" pitchFamily="34" charset="0"/>
            </a:endParaRPr>
          </a:p>
        </p:txBody>
      </p:sp>
    </p:spTree>
    <p:extLst>
      <p:ext uri="{BB962C8B-B14F-4D97-AF65-F5344CB8AC3E}">
        <p14:creationId xmlns:p14="http://schemas.microsoft.com/office/powerpoint/2010/main" val="2049306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4086" y="3284984"/>
            <a:ext cx="1650086" cy="1297894"/>
          </a:xfrm>
          <a:prstGeom prst="rect">
            <a:avLst/>
          </a:prstGeom>
        </p:spPr>
      </p:pic>
      <p:sp>
        <p:nvSpPr>
          <p:cNvPr id="24579" name="Text Box 3"/>
          <p:cNvSpPr txBox="1">
            <a:spLocks noChangeArrowheads="1"/>
          </p:cNvSpPr>
          <p:nvPr/>
        </p:nvSpPr>
        <p:spPr bwMode="auto">
          <a:xfrm>
            <a:off x="1854863" y="76200"/>
            <a:ext cx="5448928"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accent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b="1" dirty="0">
                <a:latin typeface="Arial" charset="0"/>
              </a:rPr>
              <a:t>4.2 Requisitos de la Documentación</a:t>
            </a:r>
          </a:p>
          <a:p>
            <a:pPr algn="ctr"/>
            <a:r>
              <a:rPr lang="es-ES_tradnl" sz="2000" b="1" dirty="0">
                <a:latin typeface="Arial" charset="0"/>
              </a:rPr>
              <a:t>4.2.3. Control de los Documentos</a:t>
            </a:r>
            <a:endParaRPr lang="es-ES_tradnl" b="1" dirty="0">
              <a:latin typeface="Arial" charset="0"/>
            </a:endParaRPr>
          </a:p>
        </p:txBody>
      </p:sp>
      <p:grpSp>
        <p:nvGrpSpPr>
          <p:cNvPr id="24580" name="Group 9"/>
          <p:cNvGrpSpPr>
            <a:grpSpLocks/>
          </p:cNvGrpSpPr>
          <p:nvPr/>
        </p:nvGrpSpPr>
        <p:grpSpPr bwMode="auto">
          <a:xfrm>
            <a:off x="932452" y="3394744"/>
            <a:ext cx="1440473" cy="2122488"/>
            <a:chOff x="3984" y="1728"/>
            <a:chExt cx="983" cy="1337"/>
          </a:xfrm>
        </p:grpSpPr>
        <p:graphicFrame>
          <p:nvGraphicFramePr>
            <p:cNvPr id="24668" name="Object 6"/>
            <p:cNvGraphicFramePr>
              <a:graphicFrameLocks noChangeAspect="1"/>
            </p:cNvGraphicFramePr>
            <p:nvPr/>
          </p:nvGraphicFramePr>
          <p:xfrm>
            <a:off x="3984" y="1728"/>
            <a:ext cx="983" cy="1337"/>
          </p:xfrm>
          <a:graphic>
            <a:graphicData uri="http://schemas.openxmlformats.org/presentationml/2006/ole">
              <mc:AlternateContent xmlns:mc="http://schemas.openxmlformats.org/markup-compatibility/2006">
                <mc:Choice xmlns:v="urn:schemas-microsoft-com:vml" Requires="v">
                  <p:oleObj spid="_x0000_s2482" name="Imagen" r:id="rId5" imgW="1673352" imgH="2275942" progId="">
                    <p:embed/>
                  </p:oleObj>
                </mc:Choice>
                <mc:Fallback>
                  <p:oleObj name="Imagen" r:id="rId5" imgW="1673352" imgH="2275942" progId="">
                    <p:embed/>
                    <p:pic>
                      <p:nvPicPr>
                        <p:cNvPr id="0" name="Picture 8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4" y="1728"/>
                          <a:ext cx="983" cy="13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4669" name="Text Box 7"/>
            <p:cNvSpPr txBox="1">
              <a:spLocks noChangeArrowheads="1"/>
            </p:cNvSpPr>
            <p:nvPr/>
          </p:nvSpPr>
          <p:spPr bwMode="auto">
            <a:xfrm>
              <a:off x="4080" y="1968"/>
              <a:ext cx="768" cy="10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54000" rIns="12600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lnSpc>
                  <a:spcPct val="60000"/>
                </a:lnSpc>
              </a:pPr>
              <a:endParaRPr lang="es-ES_tradnl" sz="1000" dirty="0">
                <a:latin typeface="Arial Narrow" pitchFamily="34" charset="0"/>
              </a:endParaRPr>
            </a:p>
            <a:p>
              <a:pPr algn="just">
                <a:lnSpc>
                  <a:spcPct val="60000"/>
                </a:lnSpc>
              </a:pPr>
              <a:r>
                <a:rPr lang="es-ES_tradnl" sz="1000" dirty="0">
                  <a:latin typeface="Arial Narrow" pitchFamily="34" charset="0"/>
                </a:rPr>
                <a:t>Rev. A (25/12/2001).</a:t>
              </a:r>
            </a:p>
            <a:p>
              <a:pPr algn="just">
                <a:lnSpc>
                  <a:spcPct val="60000"/>
                </a:lnSpc>
              </a:pPr>
              <a:endParaRPr lang="es-ES_tradnl" sz="1200" dirty="0">
                <a:latin typeface="Arial Narrow" pitchFamily="34" charset="0"/>
              </a:endParaRPr>
            </a:p>
            <a:p>
              <a:pPr algn="just">
                <a:lnSpc>
                  <a:spcPct val="60000"/>
                </a:lnSpc>
              </a:pPr>
              <a:r>
                <a:rPr lang="es-ES_tradnl" sz="1200" dirty="0" smtClean="0">
                  <a:latin typeface="Arial Narrow" pitchFamily="34" charset="0"/>
                </a:rPr>
                <a:t>………………………………………………………………………………………………………………………………………………………</a:t>
              </a:r>
              <a:endParaRPr lang="es-ES_tradnl" sz="1200" dirty="0">
                <a:latin typeface="Arial Narrow" pitchFamily="34" charset="0"/>
              </a:endParaRPr>
            </a:p>
          </p:txBody>
        </p:sp>
        <p:sp>
          <p:nvSpPr>
            <p:cNvPr id="24670" name="Line 8"/>
            <p:cNvSpPr>
              <a:spLocks noChangeShapeType="1"/>
            </p:cNvSpPr>
            <p:nvPr/>
          </p:nvSpPr>
          <p:spPr bwMode="auto">
            <a:xfrm>
              <a:off x="4128" y="2256"/>
              <a:ext cx="0" cy="432"/>
            </a:xfrm>
            <a:prstGeom prst="line">
              <a:avLst/>
            </a:prstGeom>
            <a:noFill/>
            <a:ln w="1905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
        <p:nvSpPr>
          <p:cNvPr id="24581" name="Text Box 10"/>
          <p:cNvSpPr txBox="1">
            <a:spLocks noChangeArrowheads="1"/>
          </p:cNvSpPr>
          <p:nvPr/>
        </p:nvSpPr>
        <p:spPr bwMode="auto">
          <a:xfrm>
            <a:off x="587969" y="5486400"/>
            <a:ext cx="2039815"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54000" rIns="5400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600" dirty="0">
                <a:latin typeface="Arial Narrow" pitchFamily="34" charset="0"/>
              </a:rPr>
              <a:t>Identificados los cambios y la revisión actual</a:t>
            </a:r>
          </a:p>
        </p:txBody>
      </p:sp>
      <p:sp>
        <p:nvSpPr>
          <p:cNvPr id="24585" name="Text Box 19"/>
          <p:cNvSpPr txBox="1">
            <a:spLocks noChangeArrowheads="1"/>
          </p:cNvSpPr>
          <p:nvPr/>
        </p:nvSpPr>
        <p:spPr bwMode="auto">
          <a:xfrm>
            <a:off x="5911924" y="4581128"/>
            <a:ext cx="2764532" cy="13234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_tradnl" sz="1600" dirty="0" smtClean="0">
                <a:latin typeface="Arial Narrow" pitchFamily="34" charset="0"/>
              </a:rPr>
              <a:t>Aprobados en cuanto a su adecuación antes de su emisión - Revisados </a:t>
            </a:r>
            <a:r>
              <a:rPr lang="es-ES_tradnl" sz="1600" dirty="0">
                <a:latin typeface="Arial Narrow" pitchFamily="34" charset="0"/>
              </a:rPr>
              <a:t>y actualizados cuando sea necesario y aprobados nuevamente</a:t>
            </a:r>
          </a:p>
        </p:txBody>
      </p:sp>
      <p:sp>
        <p:nvSpPr>
          <p:cNvPr id="24586" name="Text Box 72"/>
          <p:cNvSpPr txBox="1">
            <a:spLocks noChangeArrowheads="1"/>
          </p:cNvSpPr>
          <p:nvPr/>
        </p:nvSpPr>
        <p:spPr bwMode="auto">
          <a:xfrm>
            <a:off x="3131840" y="2635250"/>
            <a:ext cx="3024554"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600" dirty="0">
                <a:latin typeface="Arial Narrow" pitchFamily="34" charset="0"/>
              </a:rPr>
              <a:t>Versiones pertinentes de documentos aplicables disponibles en puntos de uso</a:t>
            </a:r>
          </a:p>
        </p:txBody>
      </p:sp>
      <p:grpSp>
        <p:nvGrpSpPr>
          <p:cNvPr id="24587" name="Group 78"/>
          <p:cNvGrpSpPr>
            <a:grpSpLocks/>
          </p:cNvGrpSpPr>
          <p:nvPr/>
        </p:nvGrpSpPr>
        <p:grpSpPr bwMode="auto">
          <a:xfrm>
            <a:off x="2130835" y="978517"/>
            <a:ext cx="1266092" cy="1436688"/>
            <a:chOff x="2878" y="1005"/>
            <a:chExt cx="983" cy="1337"/>
          </a:xfrm>
        </p:grpSpPr>
        <p:graphicFrame>
          <p:nvGraphicFramePr>
            <p:cNvPr id="24613" name="Object 74"/>
            <p:cNvGraphicFramePr>
              <a:graphicFrameLocks noChangeAspect="1"/>
            </p:cNvGraphicFramePr>
            <p:nvPr>
              <p:extLst>
                <p:ext uri="{D42A27DB-BD31-4B8C-83A1-F6EECF244321}">
                  <p14:modId xmlns:p14="http://schemas.microsoft.com/office/powerpoint/2010/main" val="2972278593"/>
                </p:ext>
              </p:extLst>
            </p:nvPr>
          </p:nvGraphicFramePr>
          <p:xfrm>
            <a:off x="2878" y="1005"/>
            <a:ext cx="983" cy="1337"/>
          </p:xfrm>
          <a:graphic>
            <a:graphicData uri="http://schemas.openxmlformats.org/presentationml/2006/ole">
              <mc:AlternateContent xmlns:mc="http://schemas.openxmlformats.org/markup-compatibility/2006">
                <mc:Choice xmlns:v="urn:schemas-microsoft-com:vml" Requires="v">
                  <p:oleObj spid="_x0000_s2483" name="Imagen" r:id="rId7" imgW="1673352" imgH="2275942" progId="">
                    <p:embed/>
                  </p:oleObj>
                </mc:Choice>
                <mc:Fallback>
                  <p:oleObj name="Imagen" r:id="rId7" imgW="1673352" imgH="2275942" progId="">
                    <p:embed/>
                    <p:pic>
                      <p:nvPicPr>
                        <p:cNvPr id="0" name="Picture 8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8" y="1005"/>
                          <a:ext cx="983" cy="13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4614" name="Text Box 75"/>
            <p:cNvSpPr txBox="1">
              <a:spLocks noChangeArrowheads="1"/>
            </p:cNvSpPr>
            <p:nvPr/>
          </p:nvSpPr>
          <p:spPr bwMode="auto">
            <a:xfrm>
              <a:off x="3017" y="1238"/>
              <a:ext cx="768" cy="10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54000" rIns="12600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lnSpc>
                  <a:spcPct val="60000"/>
                </a:lnSpc>
              </a:pPr>
              <a:r>
                <a:rPr lang="es-ES_tradnl" sz="1200" dirty="0" err="1">
                  <a:latin typeface="Arial Narrow" pitchFamily="34" charset="0"/>
                </a:rPr>
                <a:t>Proc</a:t>
              </a:r>
              <a:r>
                <a:rPr lang="es-ES_tradnl" sz="1200" dirty="0" smtClean="0">
                  <a:latin typeface="Arial Narrow" pitchFamily="34" charset="0"/>
                </a:rPr>
                <a:t>:</a:t>
              </a:r>
            </a:p>
            <a:p>
              <a:pPr algn="just">
                <a:lnSpc>
                  <a:spcPct val="60000"/>
                </a:lnSpc>
              </a:pPr>
              <a:endParaRPr lang="es-ES_tradnl" sz="1200" dirty="0">
                <a:latin typeface="Arial Narrow" pitchFamily="34" charset="0"/>
              </a:endParaRPr>
            </a:p>
            <a:p>
              <a:pPr algn="just">
                <a:lnSpc>
                  <a:spcPct val="60000"/>
                </a:lnSpc>
              </a:pPr>
              <a:r>
                <a:rPr lang="es-ES_tradnl" sz="1400" dirty="0" err="1" smtClean="0">
                  <a:latin typeface="WP Arabic Sihafa" pitchFamily="2" charset="2"/>
                </a:rPr>
                <a:t>abcdefghijkl</a:t>
              </a:r>
              <a:endParaRPr lang="es-ES_tradnl" sz="1400" dirty="0">
                <a:latin typeface="Arial Narrow" pitchFamily="34" charset="0"/>
              </a:endParaRPr>
            </a:p>
          </p:txBody>
        </p:sp>
      </p:grpSp>
      <p:sp>
        <p:nvSpPr>
          <p:cNvPr id="24588" name="Text Box 77"/>
          <p:cNvSpPr txBox="1">
            <a:spLocks noChangeArrowheads="1"/>
          </p:cNvSpPr>
          <p:nvPr/>
        </p:nvSpPr>
        <p:spPr bwMode="auto">
          <a:xfrm>
            <a:off x="1882443" y="2348880"/>
            <a:ext cx="196947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54000" rIns="5400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600" dirty="0">
                <a:latin typeface="Arial Narrow" pitchFamily="34" charset="0"/>
              </a:rPr>
              <a:t>Legibles e identificables</a:t>
            </a:r>
          </a:p>
        </p:txBody>
      </p:sp>
      <p:sp>
        <p:nvSpPr>
          <p:cNvPr id="24590" name="Text Box 85"/>
          <p:cNvSpPr txBox="1">
            <a:spLocks noChangeArrowheads="1"/>
          </p:cNvSpPr>
          <p:nvPr/>
        </p:nvSpPr>
        <p:spPr bwMode="auto">
          <a:xfrm>
            <a:off x="6278270" y="2759968"/>
            <a:ext cx="2110154" cy="38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54000" rIns="5400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60000"/>
              </a:lnSpc>
            </a:pPr>
            <a:r>
              <a:rPr lang="es-ES_tradnl" sz="1600" dirty="0" smtClean="0">
                <a:latin typeface="Arial Narrow" pitchFamily="34" charset="0"/>
              </a:rPr>
              <a:t>Identificados y </a:t>
            </a:r>
            <a:r>
              <a:rPr lang="es-ES_tradnl" sz="1600" dirty="0">
                <a:latin typeface="Arial Narrow" pitchFamily="34" charset="0"/>
              </a:rPr>
              <a:t>prevenido su uso</a:t>
            </a:r>
          </a:p>
        </p:txBody>
      </p:sp>
      <p:graphicFrame>
        <p:nvGraphicFramePr>
          <p:cNvPr id="24591" name="Object 90"/>
          <p:cNvGraphicFramePr>
            <a:graphicFrameLocks noChangeAspect="1"/>
          </p:cNvGraphicFramePr>
          <p:nvPr>
            <p:extLst>
              <p:ext uri="{D42A27DB-BD31-4B8C-83A1-F6EECF244321}">
                <p14:modId xmlns:p14="http://schemas.microsoft.com/office/powerpoint/2010/main" val="2175794461"/>
              </p:ext>
            </p:extLst>
          </p:nvPr>
        </p:nvGraphicFramePr>
        <p:xfrm>
          <a:off x="3675965" y="3900826"/>
          <a:ext cx="1266092" cy="1019175"/>
        </p:xfrm>
        <a:graphic>
          <a:graphicData uri="http://schemas.openxmlformats.org/presentationml/2006/ole">
            <mc:AlternateContent xmlns:mc="http://schemas.openxmlformats.org/markup-compatibility/2006">
              <mc:Choice xmlns:v="urn:schemas-microsoft-com:vml" Requires="v">
                <p:oleObj spid="_x0000_s2484" name="Imagen" r:id="rId8" imgW="1673352" imgH="2275942" progId="">
                  <p:embed/>
                </p:oleObj>
              </mc:Choice>
              <mc:Fallback>
                <p:oleObj name="Imagen" r:id="rId8" imgW="1673352" imgH="2275942" progId="">
                  <p:embed/>
                  <p:pic>
                    <p:nvPicPr>
                      <p:cNvPr id="0" name="Picture 8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5965" y="3900826"/>
                        <a:ext cx="1266092" cy="10191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4592" name="Text Box 94"/>
          <p:cNvSpPr txBox="1">
            <a:spLocks noChangeArrowheads="1"/>
          </p:cNvSpPr>
          <p:nvPr/>
        </p:nvSpPr>
        <p:spPr bwMode="auto">
          <a:xfrm>
            <a:off x="3253934" y="5139619"/>
            <a:ext cx="2110154" cy="5216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54000" rIns="5400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60000"/>
              </a:lnSpc>
            </a:pPr>
            <a:r>
              <a:rPr lang="es-ES_tradnl" sz="1600" dirty="0">
                <a:latin typeface="Arial Narrow" pitchFamily="34" charset="0"/>
              </a:rPr>
              <a:t>Identificados y distribución </a:t>
            </a:r>
            <a:r>
              <a:rPr lang="es-ES_tradnl" sz="1600" dirty="0" smtClean="0">
                <a:latin typeface="Arial Narrow" pitchFamily="34" charset="0"/>
              </a:rPr>
              <a:t>controlada </a:t>
            </a:r>
            <a:endParaRPr lang="es-ES_tradnl" sz="1600" dirty="0">
              <a:latin typeface="Arial Narrow" pitchFamily="34" charset="0"/>
            </a:endParaRPr>
          </a:p>
        </p:txBody>
      </p:sp>
      <p:sp>
        <p:nvSpPr>
          <p:cNvPr id="24593" name="Text Box 96"/>
          <p:cNvSpPr txBox="1">
            <a:spLocks noChangeArrowheads="1"/>
          </p:cNvSpPr>
          <p:nvPr/>
        </p:nvSpPr>
        <p:spPr bwMode="auto">
          <a:xfrm>
            <a:off x="3779912" y="4149080"/>
            <a:ext cx="1125415" cy="533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54000" rIns="5400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sz="1000" dirty="0">
                <a:latin typeface="Angsana New" pitchFamily="18" charset="-34"/>
                <a:cs typeface="Angsana New" pitchFamily="18" charset="-34"/>
              </a:rPr>
              <a:t>DOCUMENTOS</a:t>
            </a:r>
          </a:p>
          <a:p>
            <a:pPr algn="ctr"/>
            <a:r>
              <a:rPr lang="es-ES_tradnl" sz="1000" dirty="0" smtClean="0">
                <a:latin typeface="Angsana New" pitchFamily="18" charset="-34"/>
                <a:cs typeface="Angsana New" pitchFamily="18" charset="-34"/>
              </a:rPr>
              <a:t>EXTERNOS </a:t>
            </a:r>
            <a:endParaRPr lang="es-ES_tradnl" sz="1000" dirty="0">
              <a:latin typeface="Angsana New" pitchFamily="18" charset="-34"/>
              <a:cs typeface="Angsana New" pitchFamily="18" charset="-34"/>
            </a:endParaRPr>
          </a:p>
        </p:txBody>
      </p:sp>
      <p:grpSp>
        <p:nvGrpSpPr>
          <p:cNvPr id="24594" name="Group 108"/>
          <p:cNvGrpSpPr>
            <a:grpSpLocks/>
          </p:cNvGrpSpPr>
          <p:nvPr/>
        </p:nvGrpSpPr>
        <p:grpSpPr bwMode="auto">
          <a:xfrm>
            <a:off x="579621" y="1070371"/>
            <a:ext cx="1210408" cy="1206501"/>
            <a:chOff x="1968" y="384"/>
            <a:chExt cx="826" cy="760"/>
          </a:xfrm>
        </p:grpSpPr>
        <p:sp>
          <p:nvSpPr>
            <p:cNvPr id="24599" name="AutoShape 98"/>
            <p:cNvSpPr>
              <a:spLocks noChangeArrowheads="1"/>
            </p:cNvSpPr>
            <p:nvPr/>
          </p:nvSpPr>
          <p:spPr bwMode="auto">
            <a:xfrm>
              <a:off x="1968" y="384"/>
              <a:ext cx="826" cy="742"/>
            </a:xfrm>
            <a:prstGeom prst="triangle">
              <a:avLst>
                <a:gd name="adj" fmla="val 50000"/>
              </a:avLst>
            </a:prstGeom>
            <a:solidFill>
              <a:schemeClr val="accent3">
                <a:lumMod val="40000"/>
                <a:lumOff val="60000"/>
              </a:schemeClr>
            </a:solidFill>
            <a:ln w="9525">
              <a:solidFill>
                <a:schemeClr val="accent2"/>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4600" name="Freeform 99"/>
            <p:cNvSpPr>
              <a:spLocks/>
            </p:cNvSpPr>
            <p:nvPr/>
          </p:nvSpPr>
          <p:spPr bwMode="auto">
            <a:xfrm>
              <a:off x="1968" y="1006"/>
              <a:ext cx="826" cy="120"/>
            </a:xfrm>
            <a:custGeom>
              <a:avLst/>
              <a:gdLst>
                <a:gd name="T0" fmla="*/ 0 w 1728"/>
                <a:gd name="T1" fmla="*/ 60 h 240"/>
                <a:gd name="T2" fmla="*/ 33 w 1728"/>
                <a:gd name="T3" fmla="*/ 0 h 240"/>
                <a:gd name="T4" fmla="*/ 362 w 1728"/>
                <a:gd name="T5" fmla="*/ 0 h 240"/>
                <a:gd name="T6" fmla="*/ 395 w 1728"/>
                <a:gd name="T7" fmla="*/ 60 h 240"/>
                <a:gd name="T8" fmla="*/ 0 w 1728"/>
                <a:gd name="T9" fmla="*/ 6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28" h="240">
                  <a:moveTo>
                    <a:pt x="0" y="240"/>
                  </a:moveTo>
                  <a:lnTo>
                    <a:pt x="144" y="0"/>
                  </a:lnTo>
                  <a:lnTo>
                    <a:pt x="1584" y="0"/>
                  </a:lnTo>
                  <a:lnTo>
                    <a:pt x="1728" y="240"/>
                  </a:lnTo>
                  <a:lnTo>
                    <a:pt x="0" y="240"/>
                  </a:lnTo>
                  <a:close/>
                </a:path>
              </a:pathLst>
            </a:custGeom>
            <a:solidFill>
              <a:schemeClr val="accent3">
                <a:lumMod val="75000"/>
              </a:schemeClr>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4601" name="Text Box 100"/>
            <p:cNvSpPr txBox="1">
              <a:spLocks noChangeArrowheads="1"/>
            </p:cNvSpPr>
            <p:nvPr/>
          </p:nvSpPr>
          <p:spPr bwMode="auto">
            <a:xfrm>
              <a:off x="2137" y="1008"/>
              <a:ext cx="450" cy="1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_tradnl" sz="800" b="1" dirty="0">
                  <a:latin typeface="Arial" charset="0"/>
                </a:rPr>
                <a:t>Registros</a:t>
              </a:r>
            </a:p>
          </p:txBody>
        </p:sp>
        <p:sp>
          <p:nvSpPr>
            <p:cNvPr id="24602" name="Line 101"/>
            <p:cNvSpPr>
              <a:spLocks noChangeShapeType="1"/>
            </p:cNvSpPr>
            <p:nvPr/>
          </p:nvSpPr>
          <p:spPr bwMode="auto">
            <a:xfrm>
              <a:off x="2127" y="835"/>
              <a:ext cx="504" cy="0"/>
            </a:xfrm>
            <a:prstGeom prst="line">
              <a:avLst/>
            </a:prstGeom>
            <a:noFill/>
            <a:ln w="9525">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4603" name="Line 102"/>
            <p:cNvSpPr>
              <a:spLocks noChangeShapeType="1"/>
            </p:cNvSpPr>
            <p:nvPr/>
          </p:nvSpPr>
          <p:spPr bwMode="auto">
            <a:xfrm>
              <a:off x="2241" y="645"/>
              <a:ext cx="282" cy="0"/>
            </a:xfrm>
            <a:prstGeom prst="line">
              <a:avLst/>
            </a:prstGeom>
            <a:noFill/>
            <a:ln w="9525">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4604" name="Text Box 103"/>
            <p:cNvSpPr txBox="1">
              <a:spLocks noChangeArrowheads="1"/>
            </p:cNvSpPr>
            <p:nvPr/>
          </p:nvSpPr>
          <p:spPr bwMode="auto">
            <a:xfrm>
              <a:off x="2119" y="864"/>
              <a:ext cx="521" cy="1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60000"/>
                </a:lnSpc>
              </a:pPr>
              <a:r>
                <a:rPr lang="es-ES_tradnl" sz="800">
                  <a:latin typeface="Arial" charset="0"/>
                </a:rPr>
                <a:t>Otros</a:t>
              </a:r>
            </a:p>
            <a:p>
              <a:pPr algn="ctr">
                <a:lnSpc>
                  <a:spcPct val="60000"/>
                </a:lnSpc>
              </a:pPr>
              <a:r>
                <a:rPr lang="es-ES_tradnl" sz="800">
                  <a:latin typeface="Arial" charset="0"/>
                </a:rPr>
                <a:t>Documentos</a:t>
              </a:r>
            </a:p>
          </p:txBody>
        </p:sp>
        <p:sp>
          <p:nvSpPr>
            <p:cNvPr id="24605" name="Text Box 104"/>
            <p:cNvSpPr txBox="1">
              <a:spLocks noChangeArrowheads="1"/>
            </p:cNvSpPr>
            <p:nvPr/>
          </p:nvSpPr>
          <p:spPr bwMode="auto">
            <a:xfrm>
              <a:off x="2076" y="760"/>
              <a:ext cx="611" cy="1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60000"/>
                </a:lnSpc>
              </a:pPr>
              <a:r>
                <a:rPr lang="es-ES_tradnl" sz="800">
                  <a:latin typeface="Arial" charset="0"/>
                </a:rPr>
                <a:t>Procedimientos</a:t>
              </a:r>
            </a:p>
          </p:txBody>
        </p:sp>
        <p:sp>
          <p:nvSpPr>
            <p:cNvPr id="24606" name="Text Box 105"/>
            <p:cNvSpPr txBox="1">
              <a:spLocks noChangeArrowheads="1"/>
            </p:cNvSpPr>
            <p:nvPr/>
          </p:nvSpPr>
          <p:spPr bwMode="auto">
            <a:xfrm>
              <a:off x="2263" y="568"/>
              <a:ext cx="239" cy="1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60000"/>
                </a:lnSpc>
              </a:pPr>
              <a:r>
                <a:rPr lang="es-ES_tradnl" sz="800">
                  <a:latin typeface="Arial" charset="0"/>
                </a:rPr>
                <a:t>QM</a:t>
              </a:r>
            </a:p>
          </p:txBody>
        </p:sp>
        <p:sp>
          <p:nvSpPr>
            <p:cNvPr id="24607" name="Text Box 106"/>
            <p:cNvSpPr txBox="1">
              <a:spLocks noChangeArrowheads="1"/>
            </p:cNvSpPr>
            <p:nvPr/>
          </p:nvSpPr>
          <p:spPr bwMode="auto">
            <a:xfrm>
              <a:off x="2266" y="480"/>
              <a:ext cx="235" cy="1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60000"/>
                </a:lnSpc>
              </a:pPr>
              <a:r>
                <a:rPr lang="es-ES_tradnl" sz="800">
                  <a:latin typeface="Arial" charset="0"/>
                </a:rPr>
                <a:t>QO</a:t>
              </a:r>
            </a:p>
          </p:txBody>
        </p:sp>
        <p:sp>
          <p:nvSpPr>
            <p:cNvPr id="24608" name="Text Box 107"/>
            <p:cNvSpPr txBox="1">
              <a:spLocks noChangeArrowheads="1"/>
            </p:cNvSpPr>
            <p:nvPr/>
          </p:nvSpPr>
          <p:spPr bwMode="auto">
            <a:xfrm>
              <a:off x="2271" y="527"/>
              <a:ext cx="228" cy="1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60000"/>
                </a:lnSpc>
              </a:pPr>
              <a:r>
                <a:rPr lang="es-ES_tradnl" sz="800">
                  <a:latin typeface="Arial" charset="0"/>
                </a:rPr>
                <a:t>QP</a:t>
              </a:r>
            </a:p>
          </p:txBody>
        </p:sp>
      </p:grpSp>
      <p:sp>
        <p:nvSpPr>
          <p:cNvPr id="24596" name="AutoShape 110"/>
          <p:cNvSpPr>
            <a:spLocks noChangeArrowheads="1"/>
          </p:cNvSpPr>
          <p:nvPr/>
        </p:nvSpPr>
        <p:spPr bwMode="auto">
          <a:xfrm>
            <a:off x="7282430" y="116632"/>
            <a:ext cx="1754066" cy="990600"/>
          </a:xfrm>
          <a:prstGeom prst="flowChartDocument">
            <a:avLst/>
          </a:prstGeom>
          <a:solidFill>
            <a:schemeClr val="bg1"/>
          </a:solidFill>
          <a:ln w="12700">
            <a:solidFill>
              <a:schemeClr val="tx2"/>
            </a:solidFill>
            <a:miter lim="800000"/>
            <a:headEnd/>
            <a:tailEnd/>
          </a:ln>
          <a:effectLst>
            <a:outerShdw dist="107763" dir="18900000" algn="ctr" rotWithShape="0">
              <a:schemeClr val="accent1"/>
            </a:outerShdw>
          </a:effectLst>
        </p:spPr>
        <p:txBody>
          <a:bodyPr lIns="57600" tIns="46038" rIns="57600" bIns="46038" anchor="ctr"/>
          <a:lstStyle/>
          <a:p>
            <a:pPr algn="ctr"/>
            <a:r>
              <a:rPr lang="es-ES_tradnl" b="1">
                <a:latin typeface="Arial" charset="0"/>
              </a:rPr>
              <a:t>4. Sistema de Gestión de la Calidad</a:t>
            </a:r>
          </a:p>
        </p:txBody>
      </p:sp>
      <p:graphicFrame>
        <p:nvGraphicFramePr>
          <p:cNvPr id="24597" name="Object 71"/>
          <p:cNvGraphicFramePr>
            <a:graphicFrameLocks noChangeAspect="1"/>
          </p:cNvGraphicFramePr>
          <p:nvPr>
            <p:extLst>
              <p:ext uri="{D42A27DB-BD31-4B8C-83A1-F6EECF244321}">
                <p14:modId xmlns:p14="http://schemas.microsoft.com/office/powerpoint/2010/main" val="3117982805"/>
              </p:ext>
            </p:extLst>
          </p:nvPr>
        </p:nvGraphicFramePr>
        <p:xfrm>
          <a:off x="3726393" y="966787"/>
          <a:ext cx="1781930" cy="1583415"/>
        </p:xfrm>
        <a:graphic>
          <a:graphicData uri="http://schemas.openxmlformats.org/presentationml/2006/ole">
            <mc:AlternateContent xmlns:mc="http://schemas.openxmlformats.org/markup-compatibility/2006">
              <mc:Choice xmlns:v="urn:schemas-microsoft-com:vml" Requires="v">
                <p:oleObj spid="_x0000_s2485" name="Imagen" r:id="rId9" imgW="2983329" imgH="2447411" progId="">
                  <p:embed/>
                </p:oleObj>
              </mc:Choice>
              <mc:Fallback>
                <p:oleObj name="Imagen" r:id="rId9" imgW="2983329" imgH="2447411" progId="">
                  <p:embed/>
                  <p:pic>
                    <p:nvPicPr>
                      <p:cNvPr id="0" name="Picture 8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26393" y="966787"/>
                        <a:ext cx="1781930" cy="158341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5" name="1 Marcador de pie de página"/>
          <p:cNvSpPr txBox="1">
            <a:spLocks/>
          </p:cNvSpPr>
          <p:nvPr/>
        </p:nvSpPr>
        <p:spPr>
          <a:xfrm>
            <a:off x="360000" y="6300000"/>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Control y Gestión de la Calidad - Ana Rosa Fajardo</a:t>
            </a:r>
            <a:endParaRPr lang="es-ES" dirty="0"/>
          </a:p>
        </p:txBody>
      </p:sp>
      <p:pic>
        <p:nvPicPr>
          <p:cNvPr id="46" name="45 Imagen"/>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72200" y="6093296"/>
            <a:ext cx="2627050" cy="619386"/>
          </a:xfrm>
          <a:prstGeom prst="rect">
            <a:avLst/>
          </a:prstGeom>
        </p:spPr>
      </p:pic>
      <p:grpSp>
        <p:nvGrpSpPr>
          <p:cNvPr id="24589" name="Group 95"/>
          <p:cNvGrpSpPr>
            <a:grpSpLocks/>
          </p:cNvGrpSpPr>
          <p:nvPr/>
        </p:nvGrpSpPr>
        <p:grpSpPr bwMode="auto">
          <a:xfrm>
            <a:off x="6638310" y="877817"/>
            <a:ext cx="1362807" cy="1741488"/>
            <a:chOff x="2842" y="1728"/>
            <a:chExt cx="930" cy="1097"/>
          </a:xfrm>
        </p:grpSpPr>
        <p:graphicFrame>
          <p:nvGraphicFramePr>
            <p:cNvPr id="24609" name="Object 80"/>
            <p:cNvGraphicFramePr>
              <a:graphicFrameLocks noChangeAspect="1"/>
            </p:cNvGraphicFramePr>
            <p:nvPr/>
          </p:nvGraphicFramePr>
          <p:xfrm>
            <a:off x="2880" y="1728"/>
            <a:ext cx="864" cy="1097"/>
          </p:xfrm>
          <a:graphic>
            <a:graphicData uri="http://schemas.openxmlformats.org/presentationml/2006/ole">
              <mc:AlternateContent xmlns:mc="http://schemas.openxmlformats.org/markup-compatibility/2006">
                <mc:Choice xmlns:v="urn:schemas-microsoft-com:vml" Requires="v">
                  <p:oleObj spid="_x0000_s2486" name="Imagen" r:id="rId12" imgW="1673352" imgH="2275942" progId="">
                    <p:embed/>
                  </p:oleObj>
                </mc:Choice>
                <mc:Fallback>
                  <p:oleObj name="Imagen" r:id="rId12" imgW="1673352" imgH="2275942" progId="">
                    <p:embed/>
                    <p:pic>
                      <p:nvPicPr>
                        <p:cNvPr id="0" name="Picture 8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0" y="1728"/>
                          <a:ext cx="864" cy="109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24610" name="Group 84"/>
            <p:cNvGrpSpPr>
              <a:grpSpLocks/>
            </p:cNvGrpSpPr>
            <p:nvPr/>
          </p:nvGrpSpPr>
          <p:grpSpPr bwMode="auto">
            <a:xfrm>
              <a:off x="2842" y="1925"/>
              <a:ext cx="930" cy="827"/>
              <a:chOff x="2842" y="2453"/>
              <a:chExt cx="930" cy="827"/>
            </a:xfrm>
          </p:grpSpPr>
          <p:sp>
            <p:nvSpPr>
              <p:cNvPr id="24611" name="Text Box 81"/>
              <p:cNvSpPr txBox="1">
                <a:spLocks noChangeArrowheads="1"/>
              </p:cNvSpPr>
              <p:nvPr/>
            </p:nvSpPr>
            <p:spPr bwMode="auto">
              <a:xfrm>
                <a:off x="2964" y="2453"/>
                <a:ext cx="675" cy="8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54000" rIns="12600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lnSpc>
                    <a:spcPct val="60000"/>
                  </a:lnSpc>
                </a:pPr>
                <a:endParaRPr lang="es-ES_tradnl" sz="1000" dirty="0">
                  <a:latin typeface="Arial Narrow" pitchFamily="34" charset="0"/>
                </a:endParaRPr>
              </a:p>
              <a:p>
                <a:pPr algn="just">
                  <a:lnSpc>
                    <a:spcPct val="60000"/>
                  </a:lnSpc>
                </a:pPr>
                <a:r>
                  <a:rPr lang="es-ES_tradnl" sz="1000" dirty="0">
                    <a:latin typeface="Arial Narrow" pitchFamily="34" charset="0"/>
                  </a:rPr>
                  <a:t>Rev. A (25/12/2001).</a:t>
                </a:r>
              </a:p>
              <a:p>
                <a:pPr algn="just">
                  <a:lnSpc>
                    <a:spcPct val="60000"/>
                  </a:lnSpc>
                </a:pPr>
                <a:r>
                  <a:rPr lang="es-ES_tradnl" sz="1000" dirty="0">
                    <a:latin typeface="Arial Narrow" pitchFamily="34" charset="0"/>
                  </a:rPr>
                  <a:t>…………………………………………………………………………………………………………………………………………………………………………………………...</a:t>
                </a:r>
              </a:p>
              <a:p>
                <a:pPr algn="just">
                  <a:lnSpc>
                    <a:spcPct val="60000"/>
                  </a:lnSpc>
                </a:pPr>
                <a:endParaRPr lang="es-ES_tradnl" sz="1200" dirty="0">
                  <a:latin typeface="Arial Narrow" pitchFamily="34" charset="0"/>
                </a:endParaRPr>
              </a:p>
            </p:txBody>
          </p:sp>
          <p:sp>
            <p:nvSpPr>
              <p:cNvPr id="24612" name="Text Box 83"/>
              <p:cNvSpPr txBox="1">
                <a:spLocks noChangeArrowheads="1"/>
              </p:cNvSpPr>
              <p:nvPr/>
            </p:nvSpPr>
            <p:spPr bwMode="auto">
              <a:xfrm rot="19497148">
                <a:off x="2842" y="2783"/>
                <a:ext cx="930" cy="2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_tradnl" sz="2000" b="1">
                    <a:latin typeface="Arial Narrow" pitchFamily="34" charset="0"/>
                  </a:rPr>
                  <a:t>OBSOLETO</a:t>
                </a:r>
              </a:p>
            </p:txBody>
          </p:sp>
        </p:grpSp>
      </p:grpSp>
    </p:spTree>
    <p:extLst>
      <p:ext uri="{BB962C8B-B14F-4D97-AF65-F5344CB8AC3E}">
        <p14:creationId xmlns:p14="http://schemas.microsoft.com/office/powerpoint/2010/main" val="33276951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3"/>
          <p:cNvSpPr txBox="1">
            <a:spLocks noChangeArrowheads="1"/>
          </p:cNvSpPr>
          <p:nvPr/>
        </p:nvSpPr>
        <p:spPr bwMode="auto">
          <a:xfrm>
            <a:off x="1854863" y="76200"/>
            <a:ext cx="5448928"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accent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b="1" dirty="0">
                <a:latin typeface="Arial" charset="0"/>
              </a:rPr>
              <a:t>4.2 Requisitos de la Documentación</a:t>
            </a:r>
          </a:p>
          <a:p>
            <a:pPr algn="ctr"/>
            <a:r>
              <a:rPr lang="es-ES_tradnl" sz="2000" b="1" dirty="0">
                <a:latin typeface="Arial" charset="0"/>
              </a:rPr>
              <a:t>4.2.4. Control de los Registros</a:t>
            </a:r>
            <a:endParaRPr lang="es-ES_tradnl" b="1" dirty="0">
              <a:latin typeface="Arial" charset="0"/>
            </a:endParaRPr>
          </a:p>
        </p:txBody>
      </p:sp>
      <p:grpSp>
        <p:nvGrpSpPr>
          <p:cNvPr id="25604" name="Group 82"/>
          <p:cNvGrpSpPr>
            <a:grpSpLocks/>
          </p:cNvGrpSpPr>
          <p:nvPr/>
        </p:nvGrpSpPr>
        <p:grpSpPr bwMode="auto">
          <a:xfrm>
            <a:off x="211015" y="228600"/>
            <a:ext cx="2461846" cy="2590800"/>
            <a:chOff x="4320" y="1056"/>
            <a:chExt cx="1728" cy="1488"/>
          </a:xfrm>
        </p:grpSpPr>
        <p:sp>
          <p:nvSpPr>
            <p:cNvPr id="25610" name="AutoShape 83"/>
            <p:cNvSpPr>
              <a:spLocks noChangeArrowheads="1"/>
            </p:cNvSpPr>
            <p:nvPr/>
          </p:nvSpPr>
          <p:spPr bwMode="auto">
            <a:xfrm>
              <a:off x="4320" y="1056"/>
              <a:ext cx="1728" cy="1488"/>
            </a:xfrm>
            <a:prstGeom prst="triangle">
              <a:avLst>
                <a:gd name="adj" fmla="val 50000"/>
              </a:avLst>
            </a:prstGeom>
            <a:solidFill>
              <a:schemeClr val="accent6">
                <a:lumMod val="20000"/>
                <a:lumOff val="80000"/>
              </a:schemeClr>
            </a:solidFill>
            <a:ln w="9525">
              <a:solidFill>
                <a:schemeClr val="accent2"/>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5611" name="Freeform 84"/>
            <p:cNvSpPr>
              <a:spLocks/>
            </p:cNvSpPr>
            <p:nvPr/>
          </p:nvSpPr>
          <p:spPr bwMode="auto">
            <a:xfrm>
              <a:off x="4320" y="2304"/>
              <a:ext cx="1728" cy="240"/>
            </a:xfrm>
            <a:custGeom>
              <a:avLst/>
              <a:gdLst>
                <a:gd name="T0" fmla="*/ 0 w 1728"/>
                <a:gd name="T1" fmla="*/ 240 h 240"/>
                <a:gd name="T2" fmla="*/ 144 w 1728"/>
                <a:gd name="T3" fmla="*/ 0 h 240"/>
                <a:gd name="T4" fmla="*/ 1584 w 1728"/>
                <a:gd name="T5" fmla="*/ 0 h 240"/>
                <a:gd name="T6" fmla="*/ 1728 w 1728"/>
                <a:gd name="T7" fmla="*/ 240 h 240"/>
                <a:gd name="T8" fmla="*/ 0 w 1728"/>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28" h="240">
                  <a:moveTo>
                    <a:pt x="0" y="240"/>
                  </a:moveTo>
                  <a:lnTo>
                    <a:pt x="144" y="0"/>
                  </a:lnTo>
                  <a:lnTo>
                    <a:pt x="1584" y="0"/>
                  </a:lnTo>
                  <a:lnTo>
                    <a:pt x="1728" y="240"/>
                  </a:lnTo>
                  <a:lnTo>
                    <a:pt x="0" y="240"/>
                  </a:lnTo>
                  <a:close/>
                </a:path>
              </a:pathLst>
            </a:custGeom>
            <a:solidFill>
              <a:schemeClr val="accent3">
                <a:lumMod val="60000"/>
                <a:lumOff val="40000"/>
              </a:schemeClr>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5612" name="Text Box 85"/>
            <p:cNvSpPr txBox="1">
              <a:spLocks noChangeArrowheads="1"/>
            </p:cNvSpPr>
            <p:nvPr/>
          </p:nvSpPr>
          <p:spPr bwMode="auto">
            <a:xfrm>
              <a:off x="4855" y="2334"/>
              <a:ext cx="608" cy="1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_tradnl" sz="1400" b="1" dirty="0">
                  <a:latin typeface="+mj-lt"/>
                </a:rPr>
                <a:t>Registros</a:t>
              </a:r>
            </a:p>
          </p:txBody>
        </p:sp>
        <p:sp>
          <p:nvSpPr>
            <p:cNvPr id="25613" name="Line 86"/>
            <p:cNvSpPr>
              <a:spLocks noChangeShapeType="1"/>
            </p:cNvSpPr>
            <p:nvPr/>
          </p:nvSpPr>
          <p:spPr bwMode="auto">
            <a:xfrm>
              <a:off x="4652" y="1961"/>
              <a:ext cx="1055" cy="0"/>
            </a:xfrm>
            <a:prstGeom prst="line">
              <a:avLst/>
            </a:prstGeom>
            <a:noFill/>
            <a:ln w="9525">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5614" name="Line 87"/>
            <p:cNvSpPr>
              <a:spLocks noChangeShapeType="1"/>
            </p:cNvSpPr>
            <p:nvPr/>
          </p:nvSpPr>
          <p:spPr bwMode="auto">
            <a:xfrm>
              <a:off x="4891" y="1579"/>
              <a:ext cx="590" cy="0"/>
            </a:xfrm>
            <a:prstGeom prst="line">
              <a:avLst/>
            </a:prstGeom>
            <a:noFill/>
            <a:ln w="9525">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5615" name="Text Box 88"/>
            <p:cNvSpPr txBox="1">
              <a:spLocks noChangeArrowheads="1"/>
            </p:cNvSpPr>
            <p:nvPr/>
          </p:nvSpPr>
          <p:spPr bwMode="auto">
            <a:xfrm>
              <a:off x="4793" y="2009"/>
              <a:ext cx="779" cy="2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60000"/>
                </a:lnSpc>
              </a:pPr>
              <a:r>
                <a:rPr lang="es-ES_tradnl" sz="1400" dirty="0">
                  <a:latin typeface="+mj-lt"/>
                </a:rPr>
                <a:t>Otros</a:t>
              </a:r>
            </a:p>
            <a:p>
              <a:pPr algn="ctr">
                <a:lnSpc>
                  <a:spcPct val="60000"/>
                </a:lnSpc>
              </a:pPr>
              <a:r>
                <a:rPr lang="es-ES_tradnl" sz="1400" dirty="0">
                  <a:latin typeface="+mj-lt"/>
                </a:rPr>
                <a:t>Documentos</a:t>
              </a:r>
            </a:p>
          </p:txBody>
        </p:sp>
        <p:sp>
          <p:nvSpPr>
            <p:cNvPr id="25616" name="Text Box 89"/>
            <p:cNvSpPr txBox="1">
              <a:spLocks noChangeArrowheads="1"/>
            </p:cNvSpPr>
            <p:nvPr/>
          </p:nvSpPr>
          <p:spPr bwMode="auto">
            <a:xfrm>
              <a:off x="4721" y="1758"/>
              <a:ext cx="930" cy="1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60000"/>
                </a:lnSpc>
              </a:pPr>
              <a:r>
                <a:rPr lang="es-ES_tradnl" sz="1400">
                  <a:latin typeface="+mj-lt"/>
                </a:rPr>
                <a:t>Procedimientos</a:t>
              </a:r>
            </a:p>
          </p:txBody>
        </p:sp>
        <p:sp>
          <p:nvSpPr>
            <p:cNvPr id="25617" name="Text Box 90"/>
            <p:cNvSpPr txBox="1">
              <a:spLocks noChangeArrowheads="1"/>
            </p:cNvSpPr>
            <p:nvPr/>
          </p:nvSpPr>
          <p:spPr bwMode="auto">
            <a:xfrm>
              <a:off x="5021" y="1455"/>
              <a:ext cx="332" cy="1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60000"/>
                </a:lnSpc>
              </a:pPr>
              <a:r>
                <a:rPr lang="es-ES_tradnl" sz="1400" dirty="0">
                  <a:latin typeface="Arial" charset="0"/>
                </a:rPr>
                <a:t>QM</a:t>
              </a:r>
            </a:p>
          </p:txBody>
        </p:sp>
        <p:sp>
          <p:nvSpPr>
            <p:cNvPr id="25618" name="Text Box 91"/>
            <p:cNvSpPr txBox="1">
              <a:spLocks noChangeArrowheads="1"/>
            </p:cNvSpPr>
            <p:nvPr/>
          </p:nvSpPr>
          <p:spPr bwMode="auto">
            <a:xfrm>
              <a:off x="5040" y="1361"/>
              <a:ext cx="297" cy="1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60000"/>
                </a:lnSpc>
              </a:pPr>
              <a:r>
                <a:rPr lang="es-ES_tradnl" sz="1400" dirty="0">
                  <a:latin typeface="+mj-lt"/>
                </a:rPr>
                <a:t>QO</a:t>
              </a:r>
            </a:p>
          </p:txBody>
        </p:sp>
        <p:sp>
          <p:nvSpPr>
            <p:cNvPr id="25619" name="Text Box 92"/>
            <p:cNvSpPr txBox="1">
              <a:spLocks noChangeArrowheads="1"/>
            </p:cNvSpPr>
            <p:nvPr/>
          </p:nvSpPr>
          <p:spPr bwMode="auto">
            <a:xfrm>
              <a:off x="5052" y="1258"/>
              <a:ext cx="279" cy="1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60000"/>
                </a:lnSpc>
              </a:pPr>
              <a:r>
                <a:rPr lang="es-ES_tradnl" sz="1400">
                  <a:latin typeface="+mj-lt"/>
                </a:rPr>
                <a:t>QP</a:t>
              </a:r>
            </a:p>
          </p:txBody>
        </p:sp>
      </p:grpSp>
      <p:sp>
        <p:nvSpPr>
          <p:cNvPr id="25605" name="Text Box 93"/>
          <p:cNvSpPr txBox="1">
            <a:spLocks noChangeArrowheads="1"/>
          </p:cNvSpPr>
          <p:nvPr/>
        </p:nvSpPr>
        <p:spPr bwMode="auto">
          <a:xfrm>
            <a:off x="2776373" y="1700808"/>
            <a:ext cx="6260123" cy="10064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285750" indent="-28575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buFont typeface="Wingdings" pitchFamily="2" charset="2"/>
              <a:buChar char=""/>
            </a:pPr>
            <a:r>
              <a:rPr lang="es-ES_tradnl" sz="2200" dirty="0">
                <a:latin typeface="Arial" charset="0"/>
              </a:rPr>
              <a:t>Establecidos y mantenidos para proporcionar evidencia de la conformidad con los requisitos y de la eficacia del sistema</a:t>
            </a:r>
            <a:r>
              <a:rPr lang="es-ES_tradnl" sz="2200" dirty="0" smtClean="0">
                <a:latin typeface="Arial" charset="0"/>
              </a:rPr>
              <a:t>.</a:t>
            </a:r>
            <a:endParaRPr lang="es-ES_tradnl" sz="2200" dirty="0">
              <a:latin typeface="Arial" charset="0"/>
            </a:endParaRPr>
          </a:p>
        </p:txBody>
      </p:sp>
      <p:sp>
        <p:nvSpPr>
          <p:cNvPr id="25606" name="Text Box 94"/>
          <p:cNvSpPr txBox="1">
            <a:spLocks noChangeArrowheads="1"/>
          </p:cNvSpPr>
          <p:nvPr/>
        </p:nvSpPr>
        <p:spPr bwMode="auto">
          <a:xfrm>
            <a:off x="0" y="3429001"/>
            <a:ext cx="4431323" cy="19389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285750" indent="-285750">
              <a:defRPr sz="2400">
                <a:solidFill>
                  <a:schemeClr val="tx1"/>
                </a:solidFill>
                <a:latin typeface="Times New Roman" pitchFamily="18" charset="0"/>
              </a:defRPr>
            </a:lvl1pPr>
            <a:lvl2pPr marL="76200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 typeface="Wingdings" pitchFamily="2" charset="2"/>
              <a:buChar char=""/>
            </a:pPr>
            <a:r>
              <a:rPr lang="es-ES_tradnl" dirty="0">
                <a:latin typeface="Arial" charset="0"/>
              </a:rPr>
              <a:t>Características de los registros:</a:t>
            </a:r>
          </a:p>
          <a:p>
            <a:pPr lvl="1">
              <a:buClr>
                <a:srgbClr val="FF0000"/>
              </a:buClr>
              <a:buFont typeface="Wingdings" pitchFamily="2" charset="2"/>
              <a:buChar char="ü"/>
            </a:pPr>
            <a:r>
              <a:rPr lang="es-ES_tradnl" dirty="0">
                <a:latin typeface="Arial" charset="0"/>
              </a:rPr>
              <a:t>L</a:t>
            </a:r>
            <a:r>
              <a:rPr lang="es-ES_tradnl" dirty="0" smtClean="0">
                <a:latin typeface="Arial" charset="0"/>
              </a:rPr>
              <a:t>egibles</a:t>
            </a:r>
            <a:endParaRPr lang="es-ES_tradnl" dirty="0">
              <a:latin typeface="Arial" charset="0"/>
            </a:endParaRPr>
          </a:p>
          <a:p>
            <a:pPr lvl="1">
              <a:buClr>
                <a:srgbClr val="FF0000"/>
              </a:buClr>
              <a:buFont typeface="Wingdings" pitchFamily="2" charset="2"/>
              <a:buChar char="ü"/>
            </a:pPr>
            <a:r>
              <a:rPr lang="es-ES_tradnl" dirty="0">
                <a:latin typeface="Arial" charset="0"/>
              </a:rPr>
              <a:t>F</a:t>
            </a:r>
            <a:r>
              <a:rPr lang="es-ES_tradnl" dirty="0" smtClean="0">
                <a:latin typeface="Arial" charset="0"/>
              </a:rPr>
              <a:t>ácilmente </a:t>
            </a:r>
            <a:r>
              <a:rPr lang="es-ES_tradnl" dirty="0">
                <a:latin typeface="Arial" charset="0"/>
              </a:rPr>
              <a:t>identificables</a:t>
            </a:r>
          </a:p>
          <a:p>
            <a:pPr lvl="1">
              <a:buClr>
                <a:srgbClr val="FF0000"/>
              </a:buClr>
              <a:buFont typeface="Wingdings" pitchFamily="2" charset="2"/>
              <a:buChar char="ü"/>
            </a:pPr>
            <a:r>
              <a:rPr lang="es-ES_tradnl" dirty="0">
                <a:latin typeface="Arial" charset="0"/>
              </a:rPr>
              <a:t>R</a:t>
            </a:r>
            <a:r>
              <a:rPr lang="es-ES_tradnl" dirty="0" smtClean="0">
                <a:latin typeface="Arial" charset="0"/>
              </a:rPr>
              <a:t>ecuperables</a:t>
            </a:r>
            <a:endParaRPr lang="es-ES_tradnl" dirty="0">
              <a:latin typeface="Arial" charset="0"/>
            </a:endParaRPr>
          </a:p>
        </p:txBody>
      </p:sp>
      <p:sp>
        <p:nvSpPr>
          <p:cNvPr id="25607" name="Text Box 96"/>
          <p:cNvSpPr txBox="1">
            <a:spLocks noChangeArrowheads="1"/>
          </p:cNvSpPr>
          <p:nvPr/>
        </p:nvSpPr>
        <p:spPr bwMode="auto">
          <a:xfrm>
            <a:off x="4501733" y="2996952"/>
            <a:ext cx="4431323" cy="31393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285750" indent="-285750">
              <a:defRPr sz="2400">
                <a:solidFill>
                  <a:schemeClr val="tx1"/>
                </a:solidFill>
                <a:latin typeface="Times New Roman" pitchFamily="18" charset="0"/>
              </a:defRPr>
            </a:lvl1pPr>
            <a:lvl2pPr marL="76200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 typeface="Wingdings" pitchFamily="2" charset="2"/>
              <a:buChar char=""/>
            </a:pPr>
            <a:r>
              <a:rPr lang="es-ES_tradnl" sz="2200" dirty="0">
                <a:latin typeface="Arial" charset="0"/>
              </a:rPr>
              <a:t>Procedimiento </a:t>
            </a:r>
            <a:r>
              <a:rPr lang="es-ES_tradnl" sz="2200" dirty="0" smtClean="0">
                <a:latin typeface="Arial" charset="0"/>
              </a:rPr>
              <a:t>que define control de los registros debe incluir:</a:t>
            </a:r>
            <a:endParaRPr lang="es-ES_tradnl" sz="2200" dirty="0">
              <a:latin typeface="Arial" charset="0"/>
            </a:endParaRPr>
          </a:p>
          <a:p>
            <a:pPr lvl="1">
              <a:buClr>
                <a:srgbClr val="FF0000"/>
              </a:buClr>
              <a:buFont typeface="Wingdings" pitchFamily="2" charset="2"/>
              <a:buChar char="ü"/>
            </a:pPr>
            <a:r>
              <a:rPr lang="es-ES_tradnl" sz="2200" dirty="0">
                <a:latin typeface="Arial" charset="0"/>
              </a:rPr>
              <a:t>I</a:t>
            </a:r>
            <a:r>
              <a:rPr lang="es-ES_tradnl" sz="2200" dirty="0" smtClean="0">
                <a:latin typeface="Arial" charset="0"/>
              </a:rPr>
              <a:t>dentificación</a:t>
            </a:r>
            <a:endParaRPr lang="es-ES_tradnl" sz="2200" dirty="0">
              <a:latin typeface="Arial" charset="0"/>
            </a:endParaRPr>
          </a:p>
          <a:p>
            <a:pPr lvl="1">
              <a:buClr>
                <a:srgbClr val="FF0000"/>
              </a:buClr>
              <a:buFont typeface="Wingdings" pitchFamily="2" charset="2"/>
              <a:buChar char="ü"/>
            </a:pPr>
            <a:r>
              <a:rPr lang="es-ES_tradnl" sz="2200" dirty="0">
                <a:latin typeface="Arial" charset="0"/>
              </a:rPr>
              <a:t>A</a:t>
            </a:r>
            <a:r>
              <a:rPr lang="es-ES_tradnl" sz="2200" dirty="0" smtClean="0">
                <a:latin typeface="Arial" charset="0"/>
              </a:rPr>
              <a:t>lmacenamiento</a:t>
            </a:r>
            <a:endParaRPr lang="es-ES_tradnl" sz="2200" dirty="0">
              <a:latin typeface="Arial" charset="0"/>
            </a:endParaRPr>
          </a:p>
          <a:p>
            <a:pPr lvl="1">
              <a:buClr>
                <a:srgbClr val="FF0000"/>
              </a:buClr>
              <a:buFont typeface="Wingdings" pitchFamily="2" charset="2"/>
              <a:buChar char="ü"/>
            </a:pPr>
            <a:r>
              <a:rPr lang="es-ES_tradnl" sz="2200" dirty="0">
                <a:latin typeface="Arial" charset="0"/>
              </a:rPr>
              <a:t>P</a:t>
            </a:r>
            <a:r>
              <a:rPr lang="es-ES_tradnl" sz="2200" dirty="0" smtClean="0">
                <a:latin typeface="Arial" charset="0"/>
              </a:rPr>
              <a:t>rotección</a:t>
            </a:r>
            <a:endParaRPr lang="es-ES_tradnl" sz="2200" dirty="0">
              <a:latin typeface="Arial" charset="0"/>
            </a:endParaRPr>
          </a:p>
          <a:p>
            <a:pPr lvl="1">
              <a:buClr>
                <a:srgbClr val="FF0000"/>
              </a:buClr>
              <a:buFont typeface="Wingdings" pitchFamily="2" charset="2"/>
              <a:buChar char="ü"/>
            </a:pPr>
            <a:r>
              <a:rPr lang="es-ES_tradnl" sz="2200" dirty="0">
                <a:latin typeface="Arial" charset="0"/>
              </a:rPr>
              <a:t>R</a:t>
            </a:r>
            <a:r>
              <a:rPr lang="es-ES_tradnl" sz="2200" dirty="0" smtClean="0">
                <a:latin typeface="Arial" charset="0"/>
              </a:rPr>
              <a:t>ecuperación</a:t>
            </a:r>
            <a:endParaRPr lang="es-ES_tradnl" sz="2200" dirty="0">
              <a:latin typeface="Arial" charset="0"/>
            </a:endParaRPr>
          </a:p>
          <a:p>
            <a:pPr lvl="1">
              <a:buClr>
                <a:srgbClr val="FF0000"/>
              </a:buClr>
              <a:buFont typeface="Wingdings" pitchFamily="2" charset="2"/>
              <a:buChar char="ü"/>
            </a:pPr>
            <a:r>
              <a:rPr lang="es-ES_tradnl" sz="2200" dirty="0">
                <a:latin typeface="Arial" charset="0"/>
              </a:rPr>
              <a:t>T</a:t>
            </a:r>
            <a:r>
              <a:rPr lang="es-ES_tradnl" sz="2200" dirty="0" smtClean="0">
                <a:latin typeface="Arial" charset="0"/>
              </a:rPr>
              <a:t>iempo </a:t>
            </a:r>
            <a:r>
              <a:rPr lang="es-ES_tradnl" sz="2200" dirty="0">
                <a:latin typeface="Arial" charset="0"/>
              </a:rPr>
              <a:t>de retención</a:t>
            </a:r>
          </a:p>
          <a:p>
            <a:pPr lvl="1">
              <a:buClr>
                <a:srgbClr val="FF0000"/>
              </a:buClr>
              <a:buFont typeface="Wingdings" pitchFamily="2" charset="2"/>
              <a:buChar char="ü"/>
            </a:pPr>
            <a:r>
              <a:rPr lang="es-ES_tradnl" sz="2200" dirty="0">
                <a:latin typeface="Arial" charset="0"/>
              </a:rPr>
              <a:t>D</a:t>
            </a:r>
            <a:r>
              <a:rPr lang="es-ES_tradnl" sz="2200" dirty="0" smtClean="0">
                <a:latin typeface="Arial" charset="0"/>
              </a:rPr>
              <a:t>isposición</a:t>
            </a:r>
            <a:endParaRPr lang="es-ES_tradnl" sz="2200" dirty="0">
              <a:latin typeface="Arial" charset="0"/>
            </a:endParaRPr>
          </a:p>
        </p:txBody>
      </p:sp>
      <p:sp>
        <p:nvSpPr>
          <p:cNvPr id="25608" name="AutoShape 97"/>
          <p:cNvSpPr>
            <a:spLocks noChangeArrowheads="1"/>
          </p:cNvSpPr>
          <p:nvPr/>
        </p:nvSpPr>
        <p:spPr bwMode="auto">
          <a:xfrm>
            <a:off x="7138414" y="566192"/>
            <a:ext cx="1754066" cy="990600"/>
          </a:xfrm>
          <a:prstGeom prst="flowChartDocument">
            <a:avLst/>
          </a:prstGeom>
          <a:solidFill>
            <a:schemeClr val="bg1"/>
          </a:solidFill>
          <a:ln w="12700">
            <a:solidFill>
              <a:schemeClr val="tx2"/>
            </a:solidFill>
            <a:miter lim="800000"/>
            <a:headEnd/>
            <a:tailEnd/>
          </a:ln>
          <a:effectLst>
            <a:outerShdw dist="107763" dir="18900000" algn="ctr" rotWithShape="0">
              <a:schemeClr val="accent1"/>
            </a:outerShdw>
          </a:effectLst>
        </p:spPr>
        <p:txBody>
          <a:bodyPr lIns="57600" tIns="46038" rIns="57600" bIns="46038" anchor="ctr"/>
          <a:lstStyle/>
          <a:p>
            <a:pPr algn="ctr"/>
            <a:r>
              <a:rPr lang="es-ES_tradnl" b="1" dirty="0">
                <a:latin typeface="Arial" charset="0"/>
              </a:rPr>
              <a:t>4. Sistema de Gestión de la Calidad</a:t>
            </a:r>
          </a:p>
        </p:txBody>
      </p:sp>
      <p:sp>
        <p:nvSpPr>
          <p:cNvPr id="2" name="1 Estrella de 5 puntas"/>
          <p:cNvSpPr/>
          <p:nvPr/>
        </p:nvSpPr>
        <p:spPr>
          <a:xfrm>
            <a:off x="2339752" y="2401529"/>
            <a:ext cx="457200" cy="36563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1 Marcador de pie de página"/>
          <p:cNvSpPr txBox="1">
            <a:spLocks/>
          </p:cNvSpPr>
          <p:nvPr/>
        </p:nvSpPr>
        <p:spPr>
          <a:xfrm>
            <a:off x="360000" y="6300000"/>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Control y Gestión de la Calidad - Ana Rosa Fajardo</a:t>
            </a:r>
            <a:endParaRPr lang="es-ES" dirty="0"/>
          </a:p>
        </p:txBody>
      </p:sp>
      <p:pic>
        <p:nvPicPr>
          <p:cNvPr id="22" name="2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6093296"/>
            <a:ext cx="2627050" cy="619386"/>
          </a:xfrm>
          <a:prstGeom prst="rect">
            <a:avLst/>
          </a:prstGeom>
        </p:spPr>
      </p:pic>
    </p:spTree>
    <p:extLst>
      <p:ext uri="{BB962C8B-B14F-4D97-AF65-F5344CB8AC3E}">
        <p14:creationId xmlns:p14="http://schemas.microsoft.com/office/powerpoint/2010/main" val="801925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 Box 2"/>
          <p:cNvSpPr txBox="1">
            <a:spLocks noChangeArrowheads="1"/>
          </p:cNvSpPr>
          <p:nvPr/>
        </p:nvSpPr>
        <p:spPr bwMode="auto">
          <a:xfrm>
            <a:off x="2051720" y="76200"/>
            <a:ext cx="486864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accent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b="1" dirty="0">
                <a:latin typeface="Arial" charset="0"/>
              </a:rPr>
              <a:t>5.1 Compromiso de la Dirección</a:t>
            </a:r>
          </a:p>
        </p:txBody>
      </p:sp>
      <p:sp>
        <p:nvSpPr>
          <p:cNvPr id="29701" name="AutoShape 5"/>
          <p:cNvSpPr>
            <a:spLocks noChangeArrowheads="1"/>
          </p:cNvSpPr>
          <p:nvPr/>
        </p:nvSpPr>
        <p:spPr bwMode="auto">
          <a:xfrm>
            <a:off x="6948264" y="152400"/>
            <a:ext cx="2039816" cy="990600"/>
          </a:xfrm>
          <a:prstGeom prst="flowChartDocument">
            <a:avLst/>
          </a:prstGeom>
          <a:solidFill>
            <a:schemeClr val="bg1"/>
          </a:solidFill>
          <a:ln w="12700">
            <a:solidFill>
              <a:schemeClr val="tx2"/>
            </a:solidFill>
            <a:miter lim="800000"/>
            <a:headEnd/>
            <a:tailEnd/>
          </a:ln>
          <a:effectLst>
            <a:outerShdw dist="107763" dir="18900000" algn="ctr" rotWithShape="0">
              <a:schemeClr val="accent1"/>
            </a:outerShdw>
          </a:effectLst>
        </p:spPr>
        <p:txBody>
          <a:bodyPr lIns="57600" tIns="46038" rIns="57600" bIns="46038" anchor="ctr"/>
          <a:lstStyle/>
          <a:p>
            <a:pPr algn="ctr"/>
            <a:r>
              <a:rPr lang="es-ES_tradnl" sz="1600" b="1" dirty="0">
                <a:latin typeface="Arial" charset="0"/>
              </a:rPr>
              <a:t>5.Responsabilidad de la Dirección</a:t>
            </a:r>
          </a:p>
        </p:txBody>
      </p:sp>
      <p:sp>
        <p:nvSpPr>
          <p:cNvPr id="29702" name="Text Box 8"/>
          <p:cNvSpPr txBox="1">
            <a:spLocks noChangeArrowheads="1"/>
          </p:cNvSpPr>
          <p:nvPr/>
        </p:nvSpPr>
        <p:spPr bwMode="auto">
          <a:xfrm>
            <a:off x="3657600" y="1066801"/>
            <a:ext cx="5416062" cy="19389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54000" rIns="54000">
            <a:spAutoFit/>
          </a:bodyPr>
          <a:lstStyle>
            <a:lvl1pPr marL="190500" indent="-190500">
              <a:defRPr sz="2400">
                <a:solidFill>
                  <a:schemeClr val="tx1"/>
                </a:solidFill>
                <a:latin typeface="Times New Roman" pitchFamily="18" charset="0"/>
              </a:defRPr>
            </a:lvl1pPr>
            <a:lvl2pPr marL="571500" indent="-1905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 typeface="Wingdings" pitchFamily="2" charset="2"/>
              <a:buChar char=""/>
            </a:pPr>
            <a:r>
              <a:rPr lang="es-ES_tradnl" sz="2000" u="sng" dirty="0">
                <a:latin typeface="Arial" charset="0"/>
              </a:rPr>
              <a:t>Alta Dirección</a:t>
            </a:r>
            <a:r>
              <a:rPr lang="es-ES_tradnl" sz="2000" dirty="0">
                <a:latin typeface="Arial" charset="0"/>
              </a:rPr>
              <a:t> comprometida con:</a:t>
            </a:r>
          </a:p>
          <a:p>
            <a:pPr lvl="1">
              <a:buClr>
                <a:srgbClr val="FF0000"/>
              </a:buClr>
              <a:buFont typeface="Wingdings" pitchFamily="2" charset="2"/>
              <a:buChar char="ü"/>
            </a:pPr>
            <a:r>
              <a:rPr lang="es-ES_tradnl" sz="2000" dirty="0">
                <a:latin typeface="Arial" charset="0"/>
              </a:rPr>
              <a:t>el desarrollo del SGC</a:t>
            </a:r>
          </a:p>
          <a:p>
            <a:pPr lvl="1">
              <a:buClr>
                <a:srgbClr val="FF0000"/>
              </a:buClr>
              <a:buFont typeface="Wingdings" pitchFamily="2" charset="2"/>
              <a:buChar char="ü"/>
            </a:pPr>
            <a:r>
              <a:rPr lang="es-ES_tradnl" sz="2000" dirty="0">
                <a:latin typeface="Arial" charset="0"/>
              </a:rPr>
              <a:t>la implementación del SGC</a:t>
            </a:r>
          </a:p>
          <a:p>
            <a:pPr lvl="1">
              <a:buClr>
                <a:srgbClr val="FF0000"/>
              </a:buClr>
              <a:buFont typeface="Wingdings" pitchFamily="2" charset="2"/>
              <a:buChar char="ü"/>
            </a:pPr>
            <a:r>
              <a:rPr lang="es-ES_tradnl" sz="2000" dirty="0">
                <a:latin typeface="Arial" charset="0"/>
              </a:rPr>
              <a:t>la mejora de la </a:t>
            </a:r>
            <a:r>
              <a:rPr lang="es-ES_tradnl" sz="2000" dirty="0" smtClean="0">
                <a:latin typeface="Arial" charset="0"/>
              </a:rPr>
              <a:t>eficacia del </a:t>
            </a:r>
            <a:r>
              <a:rPr lang="es-ES_tradnl" sz="2000" dirty="0">
                <a:latin typeface="Arial" charset="0"/>
              </a:rPr>
              <a:t>SGC</a:t>
            </a:r>
          </a:p>
          <a:p>
            <a:pPr>
              <a:buFont typeface="Wingdings" pitchFamily="2" charset="2"/>
              <a:buChar char=""/>
            </a:pPr>
            <a:r>
              <a:rPr lang="es-ES_tradnl" sz="2000" dirty="0">
                <a:latin typeface="Arial" charset="0"/>
              </a:rPr>
              <a:t>Debe proporcionar evidencia de lo anterior (¿COMO?)</a:t>
            </a:r>
          </a:p>
        </p:txBody>
      </p:sp>
      <p:sp>
        <p:nvSpPr>
          <p:cNvPr id="29703" name="Rectangle 9"/>
          <p:cNvSpPr>
            <a:spLocks noChangeArrowheads="1"/>
          </p:cNvSpPr>
          <p:nvPr/>
        </p:nvSpPr>
        <p:spPr bwMode="auto">
          <a:xfrm>
            <a:off x="281354" y="3581400"/>
            <a:ext cx="8581292" cy="259080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54000" rIns="54000"/>
          <a:lstStyle/>
          <a:p>
            <a:pPr marL="381000" indent="-381000">
              <a:lnSpc>
                <a:spcPct val="110000"/>
              </a:lnSpc>
              <a:buFont typeface="Wingdings" pitchFamily="2" charset="2"/>
              <a:buChar char="ü"/>
              <a:tabLst>
                <a:tab pos="381000" algn="l"/>
              </a:tabLst>
            </a:pPr>
            <a:r>
              <a:rPr lang="es-ES_tradnl" sz="2200" dirty="0" smtClean="0">
                <a:latin typeface="Arial Narrow" pitchFamily="34" charset="0"/>
                <a:sym typeface="Wingdings" pitchFamily="2" charset="2"/>
              </a:rPr>
              <a:t>Comunicando</a:t>
            </a:r>
            <a:r>
              <a:rPr lang="es-ES_tradnl" sz="2200" dirty="0" smtClean="0">
                <a:latin typeface="Arial Narrow" pitchFamily="34" charset="0"/>
              </a:rPr>
              <a:t> </a:t>
            </a:r>
            <a:r>
              <a:rPr lang="es-ES_tradnl" sz="2200" dirty="0">
                <a:latin typeface="Arial Narrow" pitchFamily="34" charset="0"/>
              </a:rPr>
              <a:t>a </a:t>
            </a:r>
            <a:r>
              <a:rPr lang="es-ES_tradnl" sz="2200" u="sng" dirty="0">
                <a:latin typeface="Arial Narrow" pitchFamily="34" charset="0"/>
              </a:rPr>
              <a:t>todo el personal</a:t>
            </a:r>
            <a:r>
              <a:rPr lang="es-ES_tradnl" sz="2200" dirty="0">
                <a:latin typeface="Arial Narrow" pitchFamily="34" charset="0"/>
              </a:rPr>
              <a:t> de la organización la importancia de satisfacer tanto los requisitos del cliente como los legales y reglamentarios</a:t>
            </a:r>
          </a:p>
          <a:p>
            <a:pPr marL="381000" indent="-381000">
              <a:lnSpc>
                <a:spcPct val="110000"/>
              </a:lnSpc>
              <a:buFont typeface="Wingdings" pitchFamily="2" charset="2"/>
              <a:buChar char="ü"/>
              <a:tabLst>
                <a:tab pos="381000" algn="l"/>
              </a:tabLst>
            </a:pPr>
            <a:r>
              <a:rPr lang="es-ES_tradnl" sz="2200" dirty="0" smtClean="0">
                <a:latin typeface="Arial Narrow" pitchFamily="34" charset="0"/>
                <a:sym typeface="Wingdings" pitchFamily="2" charset="2"/>
              </a:rPr>
              <a:t>Estableciendo </a:t>
            </a:r>
            <a:r>
              <a:rPr lang="es-ES_tradnl" sz="2200" dirty="0">
                <a:latin typeface="Arial Narrow" pitchFamily="34" charset="0"/>
                <a:sym typeface="Wingdings" pitchFamily="2" charset="2"/>
              </a:rPr>
              <a:t>la Política de Calidad</a:t>
            </a:r>
          </a:p>
          <a:p>
            <a:pPr marL="381000" indent="-381000">
              <a:lnSpc>
                <a:spcPct val="110000"/>
              </a:lnSpc>
              <a:buFont typeface="Wingdings" pitchFamily="2" charset="2"/>
              <a:buChar char="ü"/>
              <a:tabLst>
                <a:tab pos="381000" algn="l"/>
              </a:tabLst>
            </a:pPr>
            <a:r>
              <a:rPr lang="es-ES_tradnl" sz="2200" dirty="0" smtClean="0">
                <a:latin typeface="Arial Narrow" pitchFamily="34" charset="0"/>
                <a:sym typeface="Wingdings" pitchFamily="2" charset="2"/>
              </a:rPr>
              <a:t>Asegurando </a:t>
            </a:r>
            <a:r>
              <a:rPr lang="es-ES_tradnl" sz="2200" dirty="0">
                <a:latin typeface="Arial Narrow" pitchFamily="34" charset="0"/>
                <a:sym typeface="Wingdings" pitchFamily="2" charset="2"/>
              </a:rPr>
              <a:t>que se establecen los objetivos de calidad</a:t>
            </a:r>
          </a:p>
          <a:p>
            <a:pPr marL="381000" indent="-381000">
              <a:lnSpc>
                <a:spcPct val="110000"/>
              </a:lnSpc>
              <a:buFont typeface="Wingdings" pitchFamily="2" charset="2"/>
              <a:buChar char="ü"/>
              <a:tabLst>
                <a:tab pos="381000" algn="l"/>
              </a:tabLst>
            </a:pPr>
            <a:r>
              <a:rPr lang="es-ES_tradnl" sz="2200" dirty="0" smtClean="0">
                <a:latin typeface="Arial Narrow" pitchFamily="34" charset="0"/>
                <a:sym typeface="Wingdings" pitchFamily="2" charset="2"/>
              </a:rPr>
              <a:t>Llevando </a:t>
            </a:r>
            <a:r>
              <a:rPr lang="es-ES_tradnl" sz="2200" dirty="0">
                <a:latin typeface="Arial Narrow" pitchFamily="34" charset="0"/>
                <a:sym typeface="Wingdings" pitchFamily="2" charset="2"/>
              </a:rPr>
              <a:t>a cabo las revisiones del sistema por la dirección</a:t>
            </a:r>
          </a:p>
          <a:p>
            <a:pPr marL="381000" indent="-381000">
              <a:lnSpc>
                <a:spcPct val="110000"/>
              </a:lnSpc>
              <a:buFont typeface="Wingdings" pitchFamily="2" charset="2"/>
              <a:buChar char="ü"/>
              <a:tabLst>
                <a:tab pos="381000" algn="l"/>
              </a:tabLst>
            </a:pPr>
            <a:r>
              <a:rPr lang="es-ES_tradnl" sz="2200" dirty="0" smtClean="0">
                <a:latin typeface="Arial Narrow" pitchFamily="34" charset="0"/>
                <a:sym typeface="Wingdings" pitchFamily="2" charset="2"/>
              </a:rPr>
              <a:t>Asegurando </a:t>
            </a:r>
            <a:r>
              <a:rPr lang="es-ES_tradnl" sz="2200" dirty="0">
                <a:latin typeface="Arial Narrow" pitchFamily="34" charset="0"/>
                <a:sym typeface="Wingdings" pitchFamily="2" charset="2"/>
              </a:rPr>
              <a:t>la disponibilidad de recursos</a:t>
            </a:r>
          </a:p>
        </p:txBody>
      </p:sp>
      <p:sp>
        <p:nvSpPr>
          <p:cNvPr id="29704" name="AutoShape 10"/>
          <p:cNvSpPr>
            <a:spLocks noChangeArrowheads="1"/>
          </p:cNvSpPr>
          <p:nvPr/>
        </p:nvSpPr>
        <p:spPr bwMode="auto">
          <a:xfrm>
            <a:off x="5663807" y="2852936"/>
            <a:ext cx="492369" cy="45720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760824"/>
            <a:ext cx="3242148" cy="2350557"/>
          </a:xfrm>
          <a:prstGeom prst="rect">
            <a:avLst/>
          </a:prstGeom>
        </p:spPr>
      </p:pic>
      <p:sp>
        <p:nvSpPr>
          <p:cNvPr id="10" name="1 Marcador de pie de página"/>
          <p:cNvSpPr txBox="1">
            <a:spLocks/>
          </p:cNvSpPr>
          <p:nvPr/>
        </p:nvSpPr>
        <p:spPr>
          <a:xfrm>
            <a:off x="360000" y="6300000"/>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Control y Gestión de la Calidad - Ana Rosa Fajardo</a:t>
            </a:r>
            <a:endParaRPr lang="es-ES" dirty="0"/>
          </a:p>
        </p:txBody>
      </p:sp>
      <p:pic>
        <p:nvPicPr>
          <p:cNvPr id="11" name="10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200" y="6093296"/>
            <a:ext cx="2627050" cy="619386"/>
          </a:xfrm>
          <a:prstGeom prst="rect">
            <a:avLst/>
          </a:prstGeom>
        </p:spPr>
      </p:pic>
    </p:spTree>
    <p:extLst>
      <p:ext uri="{BB962C8B-B14F-4D97-AF65-F5344CB8AC3E}">
        <p14:creationId xmlns:p14="http://schemas.microsoft.com/office/powerpoint/2010/main" val="3572717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2.4 </a:t>
            </a:r>
            <a:r>
              <a:rPr lang="es-ES" b="1" dirty="0"/>
              <a:t>Sistema de Gestión de Calidad basado en </a:t>
            </a:r>
            <a:r>
              <a:rPr lang="es-ES" b="1" dirty="0" smtClean="0"/>
              <a:t>procesos</a:t>
            </a:r>
            <a:endParaRPr lang="es-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3688" y="1844824"/>
            <a:ext cx="5688632" cy="3365981"/>
          </a:xfrm>
        </p:spPr>
      </p:pic>
      <p:sp>
        <p:nvSpPr>
          <p:cNvPr id="5" name="4 Marcador de número de diapositiva"/>
          <p:cNvSpPr>
            <a:spLocks noGrp="1"/>
          </p:cNvSpPr>
          <p:nvPr>
            <p:ph type="sldNum" sz="quarter" idx="12"/>
          </p:nvPr>
        </p:nvSpPr>
        <p:spPr/>
        <p:txBody>
          <a:bodyPr/>
          <a:lstStyle/>
          <a:p>
            <a:fld id="{A5384466-6216-4C7B-A7E8-2C3C65281BB3}" type="slidenum">
              <a:rPr lang="es-ES" smtClean="0"/>
              <a:pPr/>
              <a:t>2</a:t>
            </a:fld>
            <a:endParaRPr lang="es-ES"/>
          </a:p>
        </p:txBody>
      </p:sp>
      <p:sp>
        <p:nvSpPr>
          <p:cNvPr id="7" name="1 Marcador de pie de página"/>
          <p:cNvSpPr txBox="1">
            <a:spLocks/>
          </p:cNvSpPr>
          <p:nvPr/>
        </p:nvSpPr>
        <p:spPr>
          <a:xfrm>
            <a:off x="360000" y="6300000"/>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t>Control y Gestión de la Calidad - Ana Rosa Fajardo</a:t>
            </a:r>
            <a:endParaRPr lang="es-ES" dirty="0"/>
          </a:p>
        </p:txBody>
      </p:sp>
      <p:pic>
        <p:nvPicPr>
          <p:cNvPr id="8" name="7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6093296"/>
            <a:ext cx="2627050" cy="619386"/>
          </a:xfrm>
          <a:prstGeom prst="rect">
            <a:avLst/>
          </a:prstGeom>
        </p:spPr>
      </p:pic>
    </p:spTree>
    <p:extLst>
      <p:ext uri="{BB962C8B-B14F-4D97-AF65-F5344CB8AC3E}">
        <p14:creationId xmlns:p14="http://schemas.microsoft.com/office/powerpoint/2010/main" val="19807840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2"/>
          <p:cNvSpPr txBox="1">
            <a:spLocks noChangeArrowheads="1"/>
          </p:cNvSpPr>
          <p:nvPr/>
        </p:nvSpPr>
        <p:spPr bwMode="auto">
          <a:xfrm>
            <a:off x="2880077" y="76200"/>
            <a:ext cx="3379451"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accent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b="1" dirty="0">
                <a:latin typeface="Arial" charset="0"/>
              </a:rPr>
              <a:t>5.2 Enfoque al Cliente</a:t>
            </a:r>
          </a:p>
        </p:txBody>
      </p:sp>
      <p:pic>
        <p:nvPicPr>
          <p:cNvPr id="31749" name="Picture 5" descr="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6879" r="18671"/>
          <a:stretch>
            <a:fillRect/>
          </a:stretch>
        </p:blipFill>
        <p:spPr bwMode="auto">
          <a:xfrm>
            <a:off x="1266092" y="1792288"/>
            <a:ext cx="6049108" cy="4837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750" name="AutoShape 7"/>
          <p:cNvSpPr>
            <a:spLocks noChangeArrowheads="1"/>
          </p:cNvSpPr>
          <p:nvPr/>
        </p:nvSpPr>
        <p:spPr bwMode="auto">
          <a:xfrm>
            <a:off x="281354" y="1182688"/>
            <a:ext cx="1758462" cy="1255712"/>
          </a:xfrm>
          <a:prstGeom prst="wedgeRoundRectCallout">
            <a:avLst>
              <a:gd name="adj1" fmla="val 84250"/>
              <a:gd name="adj2" fmla="val 54931"/>
              <a:gd name="adj3" fmla="val 16667"/>
            </a:avLst>
          </a:prstGeom>
          <a:solidFill>
            <a:schemeClr val="bg1"/>
          </a:solidFill>
          <a:ln w="9525">
            <a:solidFill>
              <a:schemeClr val="tx1"/>
            </a:solidFill>
            <a:miter lim="800000"/>
            <a:headEnd/>
            <a:tailEnd/>
          </a:ln>
          <a:effectLst/>
        </p:spPr>
        <p:txBody>
          <a:bodyPr lIns="54000" rIns="126000" anchor="ctr"/>
          <a:lstStyle/>
          <a:p>
            <a:pPr algn="ctr"/>
            <a:r>
              <a:rPr lang="es-ES_tradnl" dirty="0">
                <a:latin typeface="+mj-lt"/>
              </a:rPr>
              <a:t>Que se determinan los requisitos</a:t>
            </a:r>
          </a:p>
        </p:txBody>
      </p:sp>
      <p:sp>
        <p:nvSpPr>
          <p:cNvPr id="31751" name="AutoShape 8"/>
          <p:cNvSpPr>
            <a:spLocks noChangeArrowheads="1"/>
          </p:cNvSpPr>
          <p:nvPr/>
        </p:nvSpPr>
        <p:spPr bwMode="auto">
          <a:xfrm>
            <a:off x="6822831" y="2630488"/>
            <a:ext cx="2110154" cy="1447800"/>
          </a:xfrm>
          <a:prstGeom prst="wedgeRoundRectCallout">
            <a:avLst>
              <a:gd name="adj1" fmla="val -91458"/>
              <a:gd name="adj2" fmla="val 52852"/>
              <a:gd name="adj3" fmla="val 16667"/>
            </a:avLst>
          </a:prstGeom>
          <a:solidFill>
            <a:schemeClr val="bg1"/>
          </a:solidFill>
          <a:ln w="9525">
            <a:solidFill>
              <a:schemeClr val="tx1"/>
            </a:solidFill>
            <a:miter lim="800000"/>
            <a:headEnd/>
            <a:tailEnd/>
          </a:ln>
          <a:effectLst/>
        </p:spPr>
        <p:txBody>
          <a:bodyPr lIns="54000" rIns="126000" anchor="ctr"/>
          <a:lstStyle/>
          <a:p>
            <a:pPr algn="ctr"/>
            <a:r>
              <a:rPr lang="es-ES_tradnl">
                <a:latin typeface="+mj-lt"/>
              </a:rPr>
              <a:t>Que los requisitos se transforman en especificaciones</a:t>
            </a:r>
          </a:p>
        </p:txBody>
      </p:sp>
      <p:sp>
        <p:nvSpPr>
          <p:cNvPr id="31753" name="Text Box 10"/>
          <p:cNvSpPr txBox="1">
            <a:spLocks noChangeArrowheads="1"/>
          </p:cNvSpPr>
          <p:nvPr/>
        </p:nvSpPr>
        <p:spPr bwMode="auto">
          <a:xfrm>
            <a:off x="351692" y="685800"/>
            <a:ext cx="5416062"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54000" rIns="54000">
            <a:spAutoFit/>
          </a:bodyPr>
          <a:lstStyle>
            <a:lvl1pPr marL="190500" indent="-1905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 typeface="Wingdings" pitchFamily="2" charset="2"/>
              <a:buChar char=""/>
            </a:pPr>
            <a:r>
              <a:rPr lang="es-ES_tradnl" u="sng" dirty="0">
                <a:latin typeface="Arial" charset="0"/>
              </a:rPr>
              <a:t>Alta Dirección</a:t>
            </a:r>
            <a:r>
              <a:rPr lang="es-ES_tradnl" dirty="0">
                <a:latin typeface="Arial" charset="0"/>
              </a:rPr>
              <a:t> debe asegurar:</a:t>
            </a:r>
          </a:p>
        </p:txBody>
      </p:sp>
      <p:sp>
        <p:nvSpPr>
          <p:cNvPr id="31754" name="AutoShape 11"/>
          <p:cNvSpPr>
            <a:spLocks noChangeArrowheads="1"/>
          </p:cNvSpPr>
          <p:nvPr/>
        </p:nvSpPr>
        <p:spPr bwMode="auto">
          <a:xfrm>
            <a:off x="2250831" y="2819400"/>
            <a:ext cx="1266092" cy="533400"/>
          </a:xfrm>
          <a:prstGeom prst="roundRect">
            <a:avLst>
              <a:gd name="adj" fmla="val 16667"/>
            </a:avLst>
          </a:prstGeom>
          <a:solidFill>
            <a:srgbClr val="009999"/>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s-ES_tradnl" sz="1600" b="1" i="1">
                <a:solidFill>
                  <a:schemeClr val="bg1"/>
                </a:solidFill>
                <a:latin typeface="Arial Narrow" pitchFamily="34" charset="0"/>
              </a:rPr>
              <a:t>Necesidades</a:t>
            </a:r>
          </a:p>
          <a:p>
            <a:pPr algn="ctr"/>
            <a:r>
              <a:rPr lang="es-ES_tradnl" sz="1600" b="1" i="1">
                <a:solidFill>
                  <a:schemeClr val="bg1"/>
                </a:solidFill>
                <a:latin typeface="Arial Narrow" pitchFamily="34" charset="0"/>
              </a:rPr>
              <a:t>"especificado"</a:t>
            </a:r>
            <a:endParaRPr lang="es-ES_tradnl" b="1"/>
          </a:p>
        </p:txBody>
      </p:sp>
      <p:sp>
        <p:nvSpPr>
          <p:cNvPr id="31755" name="AutoShape 12"/>
          <p:cNvSpPr>
            <a:spLocks noChangeArrowheads="1"/>
          </p:cNvSpPr>
          <p:nvPr/>
        </p:nvSpPr>
        <p:spPr bwMode="auto">
          <a:xfrm>
            <a:off x="3798277" y="2819400"/>
            <a:ext cx="1266092" cy="533400"/>
          </a:xfrm>
          <a:prstGeom prst="roundRect">
            <a:avLst>
              <a:gd name="adj" fmla="val 16667"/>
            </a:avLst>
          </a:prstGeom>
          <a:solidFill>
            <a:srgbClr val="009999"/>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s-ES_tradnl" sz="1600" b="1" i="1">
                <a:solidFill>
                  <a:schemeClr val="bg1"/>
                </a:solidFill>
                <a:latin typeface="Arial Narrow" pitchFamily="34" charset="0"/>
              </a:rPr>
              <a:t>Necesidades</a:t>
            </a:r>
          </a:p>
          <a:p>
            <a:pPr algn="ctr"/>
            <a:r>
              <a:rPr lang="es-ES_tradnl" sz="1600" b="1" i="1">
                <a:solidFill>
                  <a:schemeClr val="bg1"/>
                </a:solidFill>
                <a:latin typeface="Arial Narrow" pitchFamily="34" charset="0"/>
              </a:rPr>
              <a:t>"esperado"</a:t>
            </a:r>
            <a:endParaRPr lang="es-ES_tradnl" b="1"/>
          </a:p>
        </p:txBody>
      </p:sp>
      <p:sp>
        <p:nvSpPr>
          <p:cNvPr id="31756" name="AutoShape 13"/>
          <p:cNvSpPr>
            <a:spLocks noChangeArrowheads="1"/>
          </p:cNvSpPr>
          <p:nvPr/>
        </p:nvSpPr>
        <p:spPr bwMode="auto">
          <a:xfrm>
            <a:off x="5345723" y="2819400"/>
            <a:ext cx="1266092" cy="533400"/>
          </a:xfrm>
          <a:prstGeom prst="roundRect">
            <a:avLst>
              <a:gd name="adj" fmla="val 16667"/>
            </a:avLst>
          </a:prstGeom>
          <a:solidFill>
            <a:srgbClr val="009999"/>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s-ES_tradnl" sz="1600" b="1" i="1">
                <a:solidFill>
                  <a:schemeClr val="bg1"/>
                </a:solidFill>
                <a:latin typeface="Arial Narrow" pitchFamily="34" charset="0"/>
              </a:rPr>
              <a:t>Deseos</a:t>
            </a:r>
          </a:p>
          <a:p>
            <a:pPr algn="ctr"/>
            <a:r>
              <a:rPr lang="es-ES_tradnl" sz="1600" b="1" i="1">
                <a:solidFill>
                  <a:schemeClr val="bg1"/>
                </a:solidFill>
                <a:latin typeface="Arial Narrow" pitchFamily="34" charset="0"/>
              </a:rPr>
              <a:t>"no esperado"</a:t>
            </a:r>
            <a:endParaRPr lang="es-ES_tradnl" b="1"/>
          </a:p>
        </p:txBody>
      </p:sp>
      <p:sp>
        <p:nvSpPr>
          <p:cNvPr id="31757" name="AutoShape 14"/>
          <p:cNvSpPr>
            <a:spLocks noChangeArrowheads="1"/>
          </p:cNvSpPr>
          <p:nvPr/>
        </p:nvSpPr>
        <p:spPr bwMode="auto">
          <a:xfrm>
            <a:off x="6049108" y="4343400"/>
            <a:ext cx="2883877" cy="1828800"/>
          </a:xfrm>
          <a:prstGeom prst="foldedCorner">
            <a:avLst>
              <a:gd name="adj" fmla="val 12500"/>
            </a:avLst>
          </a:prstGeom>
          <a:solidFill>
            <a:schemeClr val="accent2">
              <a:lumMod val="75000"/>
            </a:schemeClr>
          </a:solidFill>
          <a:ln w="9525">
            <a:solidFill>
              <a:schemeClr val="tx1"/>
            </a:solidFill>
            <a:round/>
            <a:headEnd/>
            <a:tailEnd/>
          </a:ln>
          <a:effectLst/>
        </p:spPr>
        <p:txBody>
          <a:bodyPr lIns="54000" rIns="54000" anchor="ctr"/>
          <a:lstStyle/>
          <a:p>
            <a:pPr algn="ctr"/>
            <a:r>
              <a:rPr lang="es-ES_tradnl" sz="1400" b="1" dirty="0">
                <a:solidFill>
                  <a:schemeClr val="bg1"/>
                </a:solidFill>
                <a:latin typeface="+mj-lt"/>
              </a:rPr>
              <a:t>Requisito:</a:t>
            </a:r>
            <a:endParaRPr lang="es-ES_tradnl" sz="1400" dirty="0">
              <a:solidFill>
                <a:schemeClr val="bg1"/>
              </a:solidFill>
              <a:latin typeface="+mj-lt"/>
            </a:endParaRPr>
          </a:p>
          <a:p>
            <a:pPr algn="ctr"/>
            <a:r>
              <a:rPr lang="es-ES_tradnl" sz="1400" dirty="0">
                <a:solidFill>
                  <a:schemeClr val="bg1"/>
                </a:solidFill>
                <a:latin typeface="+mj-lt"/>
              </a:rPr>
              <a:t>Necesidad o expectativa, que puede ser implícita cuando se deduce de la práctica común aplicada por la organización o por sus clientes u obligatoria cuando está explícitamente establecida</a:t>
            </a:r>
          </a:p>
        </p:txBody>
      </p:sp>
      <p:sp>
        <p:nvSpPr>
          <p:cNvPr id="14" name="AutoShape 5"/>
          <p:cNvSpPr>
            <a:spLocks noChangeArrowheads="1"/>
          </p:cNvSpPr>
          <p:nvPr/>
        </p:nvSpPr>
        <p:spPr bwMode="auto">
          <a:xfrm>
            <a:off x="6948264" y="278160"/>
            <a:ext cx="2039816" cy="990600"/>
          </a:xfrm>
          <a:prstGeom prst="flowChartDocument">
            <a:avLst/>
          </a:prstGeom>
          <a:solidFill>
            <a:schemeClr val="bg1"/>
          </a:solidFill>
          <a:ln w="12700">
            <a:solidFill>
              <a:schemeClr val="tx2"/>
            </a:solidFill>
            <a:miter lim="800000"/>
            <a:headEnd/>
            <a:tailEnd/>
          </a:ln>
          <a:effectLst>
            <a:outerShdw dist="107763" dir="18900000" algn="ctr" rotWithShape="0">
              <a:schemeClr val="accent1"/>
            </a:outerShdw>
          </a:effectLst>
        </p:spPr>
        <p:txBody>
          <a:bodyPr lIns="57600" tIns="46038" rIns="57600" bIns="46038" anchor="ctr"/>
          <a:lstStyle/>
          <a:p>
            <a:pPr algn="ctr"/>
            <a:r>
              <a:rPr lang="es-ES_tradnl" sz="1600" b="1" dirty="0">
                <a:latin typeface="Arial" charset="0"/>
              </a:rPr>
              <a:t>5.Responsabilidad de la Dirección</a:t>
            </a:r>
          </a:p>
        </p:txBody>
      </p:sp>
      <p:sp>
        <p:nvSpPr>
          <p:cNvPr id="15" name="1 Marcador de pie de página"/>
          <p:cNvSpPr txBox="1">
            <a:spLocks/>
          </p:cNvSpPr>
          <p:nvPr/>
        </p:nvSpPr>
        <p:spPr>
          <a:xfrm>
            <a:off x="360000" y="6300000"/>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Control y Gestión de la Calidad - Ana Rosa Fajardo</a:t>
            </a:r>
            <a:endParaRPr lang="es-ES" dirty="0"/>
          </a:p>
        </p:txBody>
      </p:sp>
      <p:pic>
        <p:nvPicPr>
          <p:cNvPr id="16" name="1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200" y="6093296"/>
            <a:ext cx="2627050" cy="619386"/>
          </a:xfrm>
          <a:prstGeom prst="rect">
            <a:avLst/>
          </a:prstGeom>
        </p:spPr>
      </p:pic>
    </p:spTree>
    <p:extLst>
      <p:ext uri="{BB962C8B-B14F-4D97-AF65-F5344CB8AC3E}">
        <p14:creationId xmlns:p14="http://schemas.microsoft.com/office/powerpoint/2010/main" val="1777015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5"/>
          <p:cNvSpPr>
            <a:spLocks noChangeArrowheads="1"/>
          </p:cNvSpPr>
          <p:nvPr/>
        </p:nvSpPr>
        <p:spPr bwMode="auto">
          <a:xfrm>
            <a:off x="6835896" y="240377"/>
            <a:ext cx="2039816" cy="990600"/>
          </a:xfrm>
          <a:prstGeom prst="flowChartDocument">
            <a:avLst/>
          </a:prstGeom>
          <a:solidFill>
            <a:schemeClr val="bg1"/>
          </a:solidFill>
          <a:ln w="12700">
            <a:solidFill>
              <a:schemeClr val="tx2"/>
            </a:solidFill>
            <a:miter lim="800000"/>
            <a:headEnd/>
            <a:tailEnd/>
          </a:ln>
          <a:effectLst>
            <a:outerShdw dist="107763" dir="18900000" algn="ctr" rotWithShape="0">
              <a:schemeClr val="accent1"/>
            </a:outerShdw>
          </a:effectLst>
        </p:spPr>
        <p:txBody>
          <a:bodyPr lIns="57600" tIns="46038" rIns="57600" bIns="46038" anchor="ctr"/>
          <a:lstStyle/>
          <a:p>
            <a:pPr algn="ctr"/>
            <a:r>
              <a:rPr lang="es-ES_tradnl" sz="1600" b="1" dirty="0">
                <a:latin typeface="Arial" charset="0"/>
              </a:rPr>
              <a:t>5.Responsabilidad de la Dirección</a:t>
            </a:r>
          </a:p>
        </p:txBody>
      </p:sp>
      <p:sp>
        <p:nvSpPr>
          <p:cNvPr id="32771" name="Text Box 2"/>
          <p:cNvSpPr txBox="1">
            <a:spLocks noChangeArrowheads="1"/>
          </p:cNvSpPr>
          <p:nvPr/>
        </p:nvSpPr>
        <p:spPr bwMode="auto">
          <a:xfrm>
            <a:off x="2555776" y="231031"/>
            <a:ext cx="3430747"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accent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b="1">
                <a:latin typeface="Arial" charset="0"/>
              </a:rPr>
              <a:t>5.3 Política de Calidad</a:t>
            </a:r>
          </a:p>
        </p:txBody>
      </p:sp>
      <p:sp>
        <p:nvSpPr>
          <p:cNvPr id="32773" name="Text Box 8"/>
          <p:cNvSpPr txBox="1">
            <a:spLocks noChangeArrowheads="1"/>
          </p:cNvSpPr>
          <p:nvPr/>
        </p:nvSpPr>
        <p:spPr bwMode="auto">
          <a:xfrm>
            <a:off x="214499" y="1316667"/>
            <a:ext cx="8510954"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54000" rIns="54000">
            <a:spAutoFit/>
          </a:bodyPr>
          <a:lstStyle>
            <a:defPPr>
              <a:defRPr lang="es-ES"/>
            </a:defPPr>
            <a:lvl1pPr marL="381000" indent="-381000">
              <a:buClr>
                <a:srgbClr val="FF0000"/>
              </a:buClr>
              <a:buFont typeface="Wingdings" pitchFamily="2" charset="2"/>
              <a:buChar char="ü"/>
              <a:defRPr sz="2400">
                <a:latin typeface="+mj-lt"/>
              </a:defRPr>
            </a:lvl1pPr>
            <a:lvl2pPr marL="742950" indent="-285750">
              <a:defRPr sz="2400">
                <a:latin typeface="Times New Roman" pitchFamily="18" charset="0"/>
              </a:defRPr>
            </a:lvl2pPr>
            <a:lvl3pPr marL="1143000" indent="-228600">
              <a:defRPr sz="2400">
                <a:latin typeface="Times New Roman" pitchFamily="18" charset="0"/>
              </a:defRPr>
            </a:lvl3pPr>
            <a:lvl4pPr marL="1600200" indent="-228600">
              <a:defRPr sz="2400">
                <a:latin typeface="Times New Roman" pitchFamily="18" charset="0"/>
              </a:defRPr>
            </a:lvl4pPr>
            <a:lvl5pPr marL="2057400" indent="-228600">
              <a:defRPr sz="2400">
                <a:latin typeface="Times New Roman" pitchFamily="18" charset="0"/>
              </a:defRPr>
            </a:lvl5pPr>
            <a:lvl6pPr marL="2514600" indent="-228600" eaLnBrk="0" fontAlgn="base" hangingPunct="0">
              <a:spcBef>
                <a:spcPct val="0"/>
              </a:spcBef>
              <a:spcAft>
                <a:spcPct val="0"/>
              </a:spcAft>
              <a:defRPr sz="2400">
                <a:latin typeface="Times New Roman" pitchFamily="18" charset="0"/>
              </a:defRPr>
            </a:lvl6pPr>
            <a:lvl7pPr marL="2971800" indent="-228600" eaLnBrk="0" fontAlgn="base" hangingPunct="0">
              <a:spcBef>
                <a:spcPct val="0"/>
              </a:spcBef>
              <a:spcAft>
                <a:spcPct val="0"/>
              </a:spcAft>
              <a:defRPr sz="2400">
                <a:latin typeface="Times New Roman" pitchFamily="18" charset="0"/>
              </a:defRPr>
            </a:lvl7pPr>
            <a:lvl8pPr marL="3429000" indent="-228600" eaLnBrk="0" fontAlgn="base" hangingPunct="0">
              <a:spcBef>
                <a:spcPct val="0"/>
              </a:spcBef>
              <a:spcAft>
                <a:spcPct val="0"/>
              </a:spcAft>
              <a:defRPr sz="2400">
                <a:latin typeface="Times New Roman" pitchFamily="18" charset="0"/>
              </a:defRPr>
            </a:lvl8pPr>
            <a:lvl9pPr marL="3886200" indent="-228600" eaLnBrk="0" fontAlgn="base" hangingPunct="0">
              <a:spcBef>
                <a:spcPct val="0"/>
              </a:spcBef>
              <a:spcAft>
                <a:spcPct val="0"/>
              </a:spcAft>
              <a:defRPr sz="2400">
                <a:latin typeface="Times New Roman" pitchFamily="18" charset="0"/>
              </a:defRPr>
            </a:lvl9pPr>
          </a:lstStyle>
          <a:p>
            <a:pPr marL="0" indent="0">
              <a:buNone/>
            </a:pPr>
            <a:r>
              <a:rPr lang="es-ES_tradnl" dirty="0"/>
              <a:t>Alta Dirección debe establecer la Política de Calidad y asegurar que:</a:t>
            </a:r>
          </a:p>
        </p:txBody>
      </p:sp>
      <p:pic>
        <p:nvPicPr>
          <p:cNvPr id="32774" name="Picture 13" descr="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80112" y="2348880"/>
            <a:ext cx="3443745" cy="3175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75" name="Text Box 15"/>
          <p:cNvSpPr txBox="1">
            <a:spLocks noChangeArrowheads="1"/>
          </p:cNvSpPr>
          <p:nvPr/>
        </p:nvSpPr>
        <p:spPr bwMode="auto">
          <a:xfrm>
            <a:off x="214499" y="1981199"/>
            <a:ext cx="5627077" cy="45243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54000" rIns="54000">
            <a:spAutoFit/>
          </a:bodyPr>
          <a:lstStyle>
            <a:lvl1pPr marL="381000" indent="-3810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lr>
                <a:srgbClr val="FF0000"/>
              </a:buClr>
              <a:buFont typeface="Wingdings" pitchFamily="2" charset="2"/>
              <a:buChar char="ü"/>
            </a:pPr>
            <a:r>
              <a:rPr lang="es-ES_tradnl" dirty="0" smtClean="0">
                <a:latin typeface="+mj-lt"/>
              </a:rPr>
              <a:t>Es </a:t>
            </a:r>
            <a:r>
              <a:rPr lang="es-ES_tradnl" dirty="0">
                <a:latin typeface="+mj-lt"/>
              </a:rPr>
              <a:t>adecuada al propósito de la organización</a:t>
            </a:r>
          </a:p>
          <a:p>
            <a:pPr>
              <a:buClr>
                <a:srgbClr val="FF0000"/>
              </a:buClr>
              <a:buFont typeface="Wingdings" pitchFamily="2" charset="2"/>
              <a:buChar char="ü"/>
            </a:pPr>
            <a:r>
              <a:rPr lang="es-ES_tradnl" dirty="0" smtClean="0">
                <a:latin typeface="+mj-lt"/>
              </a:rPr>
              <a:t>Incluye </a:t>
            </a:r>
            <a:r>
              <a:rPr lang="es-ES_tradnl" dirty="0">
                <a:latin typeface="+mj-lt"/>
              </a:rPr>
              <a:t>el compromiso de cumplir los requisitos</a:t>
            </a:r>
          </a:p>
          <a:p>
            <a:pPr>
              <a:buClr>
                <a:srgbClr val="FF0000"/>
              </a:buClr>
              <a:buFont typeface="Wingdings" pitchFamily="2" charset="2"/>
              <a:buChar char="ü"/>
            </a:pPr>
            <a:r>
              <a:rPr lang="es-ES_tradnl" dirty="0" smtClean="0">
                <a:latin typeface="+mj-lt"/>
              </a:rPr>
              <a:t>Incluye </a:t>
            </a:r>
            <a:r>
              <a:rPr lang="es-ES_tradnl" dirty="0">
                <a:latin typeface="+mj-lt"/>
              </a:rPr>
              <a:t>el compromiso de la mejora continua del SGC</a:t>
            </a:r>
          </a:p>
          <a:p>
            <a:pPr>
              <a:buClr>
                <a:srgbClr val="FF0000"/>
              </a:buClr>
              <a:buFont typeface="Wingdings" pitchFamily="2" charset="2"/>
              <a:buChar char="ü"/>
            </a:pPr>
            <a:r>
              <a:rPr lang="es-ES_tradnl" dirty="0" smtClean="0">
                <a:latin typeface="+mj-lt"/>
              </a:rPr>
              <a:t>Sirve </a:t>
            </a:r>
            <a:r>
              <a:rPr lang="es-ES_tradnl" dirty="0">
                <a:latin typeface="+mj-lt"/>
              </a:rPr>
              <a:t>de referencia para marcar y revisar los objetivos de calidad</a:t>
            </a:r>
          </a:p>
          <a:p>
            <a:pPr>
              <a:buClr>
                <a:srgbClr val="FF0000"/>
              </a:buClr>
              <a:buFont typeface="Wingdings" pitchFamily="2" charset="2"/>
              <a:buChar char="ü"/>
            </a:pPr>
            <a:r>
              <a:rPr lang="es-ES_tradnl" dirty="0" smtClean="0">
                <a:latin typeface="+mj-lt"/>
              </a:rPr>
              <a:t>Es </a:t>
            </a:r>
            <a:r>
              <a:rPr lang="es-ES_tradnl" dirty="0">
                <a:latin typeface="+mj-lt"/>
              </a:rPr>
              <a:t>comunicada y entendida por toda la organización</a:t>
            </a:r>
          </a:p>
          <a:p>
            <a:pPr>
              <a:buClr>
                <a:srgbClr val="FF0000"/>
              </a:buClr>
              <a:buFont typeface="Wingdings" pitchFamily="2" charset="2"/>
              <a:buChar char="ü"/>
            </a:pPr>
            <a:r>
              <a:rPr lang="es-ES_tradnl" dirty="0" smtClean="0">
                <a:latin typeface="+mj-lt"/>
              </a:rPr>
              <a:t>Se </a:t>
            </a:r>
            <a:r>
              <a:rPr lang="es-ES_tradnl" dirty="0">
                <a:latin typeface="+mj-lt"/>
              </a:rPr>
              <a:t>revisa para que se mantenga adecuada</a:t>
            </a:r>
          </a:p>
        </p:txBody>
      </p:sp>
      <p:sp>
        <p:nvSpPr>
          <p:cNvPr id="9" name="1 Marcador de pie de página"/>
          <p:cNvSpPr txBox="1">
            <a:spLocks/>
          </p:cNvSpPr>
          <p:nvPr/>
        </p:nvSpPr>
        <p:spPr>
          <a:xfrm>
            <a:off x="360000" y="6300000"/>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Control y Gestión de la Calidad - Ana Rosa Fajardo</a:t>
            </a:r>
            <a:endParaRPr lang="es-ES" dirty="0"/>
          </a:p>
        </p:txBody>
      </p:sp>
      <p:pic>
        <p:nvPicPr>
          <p:cNvPr id="10" name="9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200" y="6093296"/>
            <a:ext cx="2627050" cy="619386"/>
          </a:xfrm>
          <a:prstGeom prst="rect">
            <a:avLst/>
          </a:prstGeom>
        </p:spPr>
      </p:pic>
    </p:spTree>
    <p:extLst>
      <p:ext uri="{BB962C8B-B14F-4D97-AF65-F5344CB8AC3E}">
        <p14:creationId xmlns:p14="http://schemas.microsoft.com/office/powerpoint/2010/main" val="2951713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3888" y="984014"/>
            <a:ext cx="3850549" cy="5493037"/>
          </a:xfrm>
          <a:prstGeom prst="rect">
            <a:avLst/>
          </a:prstGeom>
        </p:spPr>
      </p:pic>
      <p:sp>
        <p:nvSpPr>
          <p:cNvPr id="5" name="4 CuadroTexto"/>
          <p:cNvSpPr txBox="1"/>
          <p:nvPr/>
        </p:nvSpPr>
        <p:spPr>
          <a:xfrm>
            <a:off x="251520" y="172978"/>
            <a:ext cx="5418215" cy="646331"/>
          </a:xfrm>
          <a:prstGeom prst="rect">
            <a:avLst/>
          </a:prstGeom>
          <a:noFill/>
        </p:spPr>
        <p:txBody>
          <a:bodyPr wrap="none" rtlCol="0">
            <a:spAutoFit/>
          </a:bodyPr>
          <a:lstStyle/>
          <a:p>
            <a:r>
              <a:rPr lang="es-ES" sz="3600" dirty="0" smtClean="0"/>
              <a:t>Ejemplos Política de Calidad</a:t>
            </a:r>
            <a:endParaRPr lang="es-ES" sz="3600" dirty="0"/>
          </a:p>
        </p:txBody>
      </p:sp>
      <p:sp>
        <p:nvSpPr>
          <p:cNvPr id="6" name="1 Marcador de pie de página"/>
          <p:cNvSpPr txBox="1">
            <a:spLocks/>
          </p:cNvSpPr>
          <p:nvPr/>
        </p:nvSpPr>
        <p:spPr>
          <a:xfrm>
            <a:off x="360000" y="6300000"/>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Control y Gestión de la Calidad - Ana Rosa Fajardo</a:t>
            </a:r>
            <a:endParaRPr lang="es-ES" dirty="0"/>
          </a:p>
        </p:txBody>
      </p:sp>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6093296"/>
            <a:ext cx="2627050" cy="619386"/>
          </a:xfrm>
          <a:prstGeom prst="rect">
            <a:avLst/>
          </a:prstGeom>
        </p:spPr>
      </p:pic>
    </p:spTree>
    <p:extLst>
      <p:ext uri="{BB962C8B-B14F-4D97-AF65-F5344CB8AC3E}">
        <p14:creationId xmlns:p14="http://schemas.microsoft.com/office/powerpoint/2010/main" val="1875533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2857488" y="251562"/>
            <a:ext cx="3642344" cy="677108"/>
          </a:xfrm>
          <a:prstGeom prst="rect">
            <a:avLst/>
          </a:prstGeom>
          <a:noFill/>
          <a:ln w="9525">
            <a:noFill/>
            <a:miter lim="800000"/>
            <a:headEnd/>
            <a:tailEnd/>
          </a:ln>
          <a:effectLst/>
        </p:spPr>
        <p:txBody>
          <a:bodyPr wrap="none">
            <a:spAutoFit/>
          </a:bodyPr>
          <a:lstStyle/>
          <a:p>
            <a:pPr algn="ctr"/>
            <a:r>
              <a:rPr lang="es-ES_tradnl" b="1">
                <a:latin typeface="Arial" charset="0"/>
              </a:rPr>
              <a:t>5.4 Planificación</a:t>
            </a:r>
          </a:p>
          <a:p>
            <a:pPr algn="ctr"/>
            <a:r>
              <a:rPr lang="es-ES_tradnl" sz="2000" b="1">
                <a:latin typeface="Arial" charset="0"/>
              </a:rPr>
              <a:t>5.4.1 Objetivos de la Calidad</a:t>
            </a:r>
          </a:p>
        </p:txBody>
      </p:sp>
      <p:sp>
        <p:nvSpPr>
          <p:cNvPr id="57347" name="AutoShape 3"/>
          <p:cNvSpPr>
            <a:spLocks noChangeArrowheads="1"/>
          </p:cNvSpPr>
          <p:nvPr/>
        </p:nvSpPr>
        <p:spPr bwMode="auto">
          <a:xfrm>
            <a:off x="7033846" y="223822"/>
            <a:ext cx="1894743" cy="990600"/>
          </a:xfrm>
          <a:prstGeom prst="flowChartDocument">
            <a:avLst/>
          </a:prstGeom>
          <a:solidFill>
            <a:schemeClr val="bg1"/>
          </a:solidFill>
          <a:ln w="12700">
            <a:solidFill>
              <a:schemeClr val="tx2"/>
            </a:solidFill>
            <a:miter lim="800000"/>
            <a:headEnd/>
            <a:tailEnd/>
          </a:ln>
          <a:effectLst>
            <a:outerShdw dist="107763" dir="18900000" algn="ctr" rotWithShape="0">
              <a:schemeClr val="accent1"/>
            </a:outerShdw>
          </a:effectLst>
        </p:spPr>
        <p:txBody>
          <a:bodyPr lIns="57600" tIns="46038" rIns="57600" bIns="46038" anchor="ctr"/>
          <a:lstStyle/>
          <a:p>
            <a:pPr indent="-285750" algn="ctr"/>
            <a:r>
              <a:rPr lang="es-ES_tradnl" sz="1600" b="1" dirty="0">
                <a:latin typeface="Arial" charset="0"/>
              </a:rPr>
              <a:t>5. Responsabilidad de la Dirección</a:t>
            </a:r>
          </a:p>
        </p:txBody>
      </p:sp>
      <p:sp>
        <p:nvSpPr>
          <p:cNvPr id="57348" name="Text Box 4"/>
          <p:cNvSpPr txBox="1">
            <a:spLocks noChangeArrowheads="1"/>
          </p:cNvSpPr>
          <p:nvPr/>
        </p:nvSpPr>
        <p:spPr bwMode="auto">
          <a:xfrm>
            <a:off x="351692" y="1403351"/>
            <a:ext cx="6752492" cy="646331"/>
          </a:xfrm>
          <a:prstGeom prst="rect">
            <a:avLst/>
          </a:prstGeom>
          <a:noFill/>
          <a:ln w="9525">
            <a:noFill/>
            <a:miter lim="800000"/>
            <a:headEnd/>
            <a:tailEnd/>
          </a:ln>
          <a:effectLst/>
        </p:spPr>
        <p:txBody>
          <a:bodyPr lIns="54000" rIns="54000">
            <a:spAutoFit/>
          </a:bodyPr>
          <a:lstStyle/>
          <a:p>
            <a:pPr marL="190500" indent="-190500">
              <a:buFont typeface="Wingdings" pitchFamily="2" charset="2"/>
              <a:buChar char=""/>
            </a:pPr>
            <a:r>
              <a:rPr lang="es-ES_tradnl" u="sng" dirty="0">
                <a:latin typeface="Arial" charset="0"/>
              </a:rPr>
              <a:t>Alta Dirección</a:t>
            </a:r>
            <a:r>
              <a:rPr lang="es-ES_tradnl" dirty="0">
                <a:latin typeface="Arial" charset="0"/>
              </a:rPr>
              <a:t> debe asegurarse que se establecen Objetivos de la Calidad:</a:t>
            </a:r>
          </a:p>
        </p:txBody>
      </p:sp>
      <p:sp>
        <p:nvSpPr>
          <p:cNvPr id="57352" name="Text Box 8"/>
          <p:cNvSpPr txBox="1">
            <a:spLocks noChangeArrowheads="1"/>
          </p:cNvSpPr>
          <p:nvPr/>
        </p:nvSpPr>
        <p:spPr bwMode="auto">
          <a:xfrm>
            <a:off x="562708" y="2320926"/>
            <a:ext cx="4783015" cy="1754326"/>
          </a:xfrm>
          <a:prstGeom prst="rect">
            <a:avLst/>
          </a:prstGeom>
          <a:noFill/>
          <a:ln w="9525">
            <a:noFill/>
            <a:miter lim="800000"/>
            <a:headEnd/>
            <a:tailEnd/>
          </a:ln>
          <a:effectLst/>
        </p:spPr>
        <p:txBody>
          <a:bodyPr lIns="54000" rIns="54000">
            <a:spAutoFit/>
          </a:bodyPr>
          <a:lstStyle/>
          <a:p>
            <a:pPr marL="381000" indent="-381000">
              <a:buClr>
                <a:srgbClr val="FF0000"/>
              </a:buClr>
              <a:buFont typeface="Wingdings" pitchFamily="2" charset="2"/>
              <a:buChar char="ü"/>
            </a:pPr>
            <a:r>
              <a:rPr lang="es-ES_tradnl" dirty="0">
                <a:latin typeface="Arial" charset="0"/>
              </a:rPr>
              <a:t>para las funciones y niveles de a organización que deban ser considerados</a:t>
            </a:r>
          </a:p>
          <a:p>
            <a:pPr marL="381000" indent="-381000">
              <a:buClr>
                <a:srgbClr val="FF0000"/>
              </a:buClr>
              <a:buFont typeface="Wingdings" pitchFamily="2" charset="2"/>
              <a:buChar char="ü"/>
            </a:pPr>
            <a:r>
              <a:rPr lang="es-ES_tradnl" dirty="0">
                <a:latin typeface="Arial" charset="0"/>
              </a:rPr>
              <a:t>medibles y coherentes con la Política de la Calidad</a:t>
            </a:r>
          </a:p>
          <a:p>
            <a:pPr marL="381000" indent="-381000">
              <a:buClr>
                <a:srgbClr val="FF0000"/>
              </a:buClr>
              <a:buFont typeface="Wingdings" pitchFamily="2" charset="2"/>
              <a:buChar char="ü"/>
            </a:pPr>
            <a:r>
              <a:rPr lang="es-ES_tradnl" dirty="0">
                <a:latin typeface="Arial" charset="0"/>
              </a:rPr>
              <a:t>incluyendo aquellos necesarios para satisfacer los requisitos del producto (7.1)</a:t>
            </a:r>
          </a:p>
        </p:txBody>
      </p:sp>
      <p:pic>
        <p:nvPicPr>
          <p:cNvPr id="57353" name="Picture 9" descr="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205046" y="1981200"/>
            <a:ext cx="3938954" cy="3632200"/>
          </a:xfrm>
          <a:prstGeom prst="rect">
            <a:avLst/>
          </a:prstGeom>
          <a:noFill/>
        </p:spPr>
      </p:pic>
      <p:sp>
        <p:nvSpPr>
          <p:cNvPr id="8" name="1 Marcador de pie de página"/>
          <p:cNvSpPr txBox="1">
            <a:spLocks/>
          </p:cNvSpPr>
          <p:nvPr/>
        </p:nvSpPr>
        <p:spPr>
          <a:xfrm>
            <a:off x="360000" y="6350023"/>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Control y Gestión de la Calidad - Ana Rosa Fajardo</a:t>
            </a:r>
            <a:endParaRPr lang="es-ES" dirty="0"/>
          </a:p>
        </p:txBody>
      </p:sp>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200" y="6093296"/>
            <a:ext cx="2627050" cy="61938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2987920" y="180124"/>
            <a:ext cx="3472425" cy="677108"/>
          </a:xfrm>
          <a:prstGeom prst="rect">
            <a:avLst/>
          </a:prstGeom>
          <a:noFill/>
          <a:ln w="9525">
            <a:noFill/>
            <a:miter lim="800000"/>
            <a:headEnd/>
            <a:tailEnd/>
          </a:ln>
          <a:effectLst/>
        </p:spPr>
        <p:txBody>
          <a:bodyPr wrap="none">
            <a:spAutoFit/>
          </a:bodyPr>
          <a:lstStyle/>
          <a:p>
            <a:pPr algn="ctr"/>
            <a:r>
              <a:rPr lang="es-ES_tradnl" b="1">
                <a:latin typeface="Arial" charset="0"/>
              </a:rPr>
              <a:t>5.4 Planificación</a:t>
            </a:r>
          </a:p>
          <a:p>
            <a:pPr algn="ctr"/>
            <a:r>
              <a:rPr lang="es-ES_tradnl" sz="2000" b="1">
                <a:latin typeface="Arial" charset="0"/>
              </a:rPr>
              <a:t>5.4.2 Planificación del SGC</a:t>
            </a:r>
          </a:p>
        </p:txBody>
      </p:sp>
      <p:sp>
        <p:nvSpPr>
          <p:cNvPr id="94211" name="AutoShape 3"/>
          <p:cNvSpPr>
            <a:spLocks noChangeArrowheads="1"/>
          </p:cNvSpPr>
          <p:nvPr/>
        </p:nvSpPr>
        <p:spPr bwMode="auto">
          <a:xfrm>
            <a:off x="7033846" y="223822"/>
            <a:ext cx="1894743" cy="990600"/>
          </a:xfrm>
          <a:prstGeom prst="flowChartDocument">
            <a:avLst/>
          </a:prstGeom>
          <a:solidFill>
            <a:schemeClr val="bg1"/>
          </a:solidFill>
          <a:ln w="12700">
            <a:solidFill>
              <a:schemeClr val="tx2"/>
            </a:solidFill>
            <a:miter lim="800000"/>
            <a:headEnd/>
            <a:tailEnd/>
          </a:ln>
          <a:effectLst>
            <a:outerShdw dist="107763" dir="18900000" algn="ctr" rotWithShape="0">
              <a:schemeClr val="accent1"/>
            </a:outerShdw>
          </a:effectLst>
        </p:spPr>
        <p:txBody>
          <a:bodyPr lIns="57600" tIns="46038" rIns="57600" bIns="46038" anchor="ctr"/>
          <a:lstStyle/>
          <a:p>
            <a:pPr indent="-285750" algn="ctr"/>
            <a:r>
              <a:rPr lang="es-ES_tradnl" sz="1600" b="1" dirty="0">
                <a:latin typeface="Arial" charset="0"/>
              </a:rPr>
              <a:t>5. Responsabilidad de la Dirección</a:t>
            </a:r>
          </a:p>
        </p:txBody>
      </p:sp>
      <p:sp>
        <p:nvSpPr>
          <p:cNvPr id="94212" name="Text Box 4"/>
          <p:cNvSpPr txBox="1">
            <a:spLocks noChangeArrowheads="1"/>
          </p:cNvSpPr>
          <p:nvPr/>
        </p:nvSpPr>
        <p:spPr bwMode="auto">
          <a:xfrm>
            <a:off x="351692" y="1371600"/>
            <a:ext cx="6752492" cy="369332"/>
          </a:xfrm>
          <a:prstGeom prst="rect">
            <a:avLst/>
          </a:prstGeom>
          <a:noFill/>
          <a:ln w="9525">
            <a:noFill/>
            <a:miter lim="800000"/>
            <a:headEnd/>
            <a:tailEnd/>
          </a:ln>
          <a:effectLst/>
        </p:spPr>
        <p:txBody>
          <a:bodyPr lIns="54000" rIns="54000">
            <a:spAutoFit/>
          </a:bodyPr>
          <a:lstStyle/>
          <a:p>
            <a:pPr marL="190500" indent="-190500">
              <a:buFont typeface="Wingdings" pitchFamily="2" charset="2"/>
              <a:buChar char=""/>
            </a:pPr>
            <a:r>
              <a:rPr lang="es-ES_tradnl" u="sng" dirty="0">
                <a:latin typeface="Arial" charset="0"/>
              </a:rPr>
              <a:t>Alta Dirección</a:t>
            </a:r>
            <a:r>
              <a:rPr lang="es-ES_tradnl" dirty="0">
                <a:latin typeface="Arial" charset="0"/>
              </a:rPr>
              <a:t> debe asegurar que:</a:t>
            </a:r>
          </a:p>
        </p:txBody>
      </p:sp>
      <p:sp>
        <p:nvSpPr>
          <p:cNvPr id="94213" name="Text Box 5"/>
          <p:cNvSpPr txBox="1">
            <a:spLocks noChangeArrowheads="1"/>
          </p:cNvSpPr>
          <p:nvPr/>
        </p:nvSpPr>
        <p:spPr bwMode="auto">
          <a:xfrm>
            <a:off x="562708" y="1908175"/>
            <a:ext cx="4783015" cy="2862322"/>
          </a:xfrm>
          <a:prstGeom prst="rect">
            <a:avLst/>
          </a:prstGeom>
          <a:noFill/>
          <a:ln w="9525">
            <a:noFill/>
            <a:miter lim="800000"/>
            <a:headEnd/>
            <a:tailEnd/>
          </a:ln>
          <a:effectLst/>
        </p:spPr>
        <p:txBody>
          <a:bodyPr lIns="54000" rIns="54000">
            <a:spAutoFit/>
          </a:bodyPr>
          <a:lstStyle/>
          <a:p>
            <a:pPr marL="381000" indent="-381000">
              <a:buClr>
                <a:srgbClr val="FF0000"/>
              </a:buClr>
              <a:buFont typeface="Wingdings" pitchFamily="2" charset="2"/>
              <a:buChar char="ü"/>
            </a:pPr>
            <a:r>
              <a:rPr lang="es-ES_tradnl" dirty="0">
                <a:latin typeface="Arial" charset="0"/>
              </a:rPr>
              <a:t>se planifican los procesos del sistema de la calidad, teniendo en cuenta las exigencias establecidas en la cláusula 4.1.</a:t>
            </a:r>
          </a:p>
          <a:p>
            <a:pPr marL="381000" indent="-381000">
              <a:buClr>
                <a:srgbClr val="FF0000"/>
              </a:buClr>
              <a:buFont typeface="Wingdings" pitchFamily="2" charset="2"/>
              <a:buChar char="ü"/>
            </a:pPr>
            <a:r>
              <a:rPr lang="es-ES_tradnl" dirty="0">
                <a:latin typeface="Arial" charset="0"/>
              </a:rPr>
              <a:t>Esta planificación se lleva a cabo, con el propósito de alcanzar los objetivos establecidos</a:t>
            </a:r>
          </a:p>
          <a:p>
            <a:pPr marL="381000" indent="-381000">
              <a:buClr>
                <a:srgbClr val="FF0000"/>
              </a:buClr>
              <a:buFont typeface="Wingdings" pitchFamily="2" charset="2"/>
              <a:buChar char="ü"/>
            </a:pPr>
            <a:r>
              <a:rPr lang="es-ES_tradnl" dirty="0">
                <a:latin typeface="Arial" charset="0"/>
              </a:rPr>
              <a:t>Cualquier cambio se planifica y se realiza de manera que la integridad del sistema no resulte afectada</a:t>
            </a:r>
          </a:p>
        </p:txBody>
      </p:sp>
      <p:pic>
        <p:nvPicPr>
          <p:cNvPr id="94214" name="Picture 6" descr="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205046" y="1981200"/>
            <a:ext cx="3938954" cy="3632200"/>
          </a:xfrm>
          <a:prstGeom prst="rect">
            <a:avLst/>
          </a:prstGeom>
          <a:noFill/>
        </p:spPr>
      </p:pic>
      <p:sp>
        <p:nvSpPr>
          <p:cNvPr id="8" name="1 Marcador de pie de página"/>
          <p:cNvSpPr txBox="1">
            <a:spLocks/>
          </p:cNvSpPr>
          <p:nvPr/>
        </p:nvSpPr>
        <p:spPr>
          <a:xfrm>
            <a:off x="360000" y="6350023"/>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Control y Gestión de la Calidad - Ana Rosa Fajardo</a:t>
            </a:r>
            <a:endParaRPr lang="es-ES" dirty="0"/>
          </a:p>
        </p:txBody>
      </p:sp>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200" y="6093296"/>
            <a:ext cx="2627050" cy="61938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9" name="Picture 7" descr="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110154" y="3492500"/>
            <a:ext cx="5908431" cy="2755900"/>
          </a:xfrm>
          <a:prstGeom prst="rect">
            <a:avLst/>
          </a:prstGeom>
          <a:noFill/>
        </p:spPr>
      </p:pic>
      <p:sp>
        <p:nvSpPr>
          <p:cNvPr id="59395" name="AutoShape 3"/>
          <p:cNvSpPr>
            <a:spLocks noChangeArrowheads="1"/>
          </p:cNvSpPr>
          <p:nvPr/>
        </p:nvSpPr>
        <p:spPr bwMode="auto">
          <a:xfrm>
            <a:off x="7033846" y="609600"/>
            <a:ext cx="1894743" cy="990600"/>
          </a:xfrm>
          <a:prstGeom prst="flowChartDocument">
            <a:avLst/>
          </a:prstGeom>
          <a:solidFill>
            <a:schemeClr val="bg1"/>
          </a:solidFill>
          <a:ln w="12700">
            <a:solidFill>
              <a:schemeClr val="tx2"/>
            </a:solidFill>
            <a:miter lim="800000"/>
            <a:headEnd/>
            <a:tailEnd/>
          </a:ln>
          <a:effectLst>
            <a:outerShdw dist="107763" dir="18900000" algn="ctr" rotWithShape="0">
              <a:schemeClr val="accent1"/>
            </a:outerShdw>
          </a:effectLst>
        </p:spPr>
        <p:txBody>
          <a:bodyPr lIns="57600" tIns="46038" rIns="57600" bIns="46038" anchor="ctr"/>
          <a:lstStyle/>
          <a:p>
            <a:pPr indent="-285750" algn="ctr"/>
            <a:r>
              <a:rPr lang="es-ES_tradnl" sz="1600" b="1" dirty="0">
                <a:latin typeface="Arial" charset="0"/>
              </a:rPr>
              <a:t>5. Responsabilidad de la Dirección</a:t>
            </a:r>
          </a:p>
        </p:txBody>
      </p:sp>
      <p:sp>
        <p:nvSpPr>
          <p:cNvPr id="59396" name="Text Box 4"/>
          <p:cNvSpPr txBox="1">
            <a:spLocks noChangeArrowheads="1"/>
          </p:cNvSpPr>
          <p:nvPr/>
        </p:nvSpPr>
        <p:spPr bwMode="auto">
          <a:xfrm>
            <a:off x="351692" y="1199399"/>
            <a:ext cx="8581292" cy="2086725"/>
          </a:xfrm>
          <a:prstGeom prst="rect">
            <a:avLst/>
          </a:prstGeom>
          <a:noFill/>
          <a:ln w="9525">
            <a:noFill/>
            <a:miter lim="800000"/>
            <a:headEnd/>
            <a:tailEnd/>
          </a:ln>
          <a:effectLst/>
        </p:spPr>
        <p:txBody>
          <a:bodyPr lIns="54000" rIns="54000">
            <a:spAutoFit/>
          </a:bodyPr>
          <a:lstStyle/>
          <a:p>
            <a:pPr marL="190500" indent="-190500">
              <a:lnSpc>
                <a:spcPct val="120000"/>
              </a:lnSpc>
              <a:buFont typeface="Wingdings" pitchFamily="2" charset="2"/>
              <a:buChar char=""/>
            </a:pPr>
            <a:r>
              <a:rPr lang="es-ES_tradnl" u="sng" dirty="0">
                <a:latin typeface="Arial" charset="0"/>
              </a:rPr>
              <a:t>Alta Dirección</a:t>
            </a:r>
            <a:r>
              <a:rPr lang="es-ES_tradnl" dirty="0">
                <a:latin typeface="Arial" charset="0"/>
              </a:rPr>
              <a:t> debe asegurar que:</a:t>
            </a:r>
          </a:p>
          <a:p>
            <a:pPr marL="762000" lvl="1" indent="-381000">
              <a:lnSpc>
                <a:spcPct val="120000"/>
              </a:lnSpc>
              <a:buClr>
                <a:srgbClr val="FF0000"/>
              </a:buClr>
              <a:buFont typeface="Wingdings" pitchFamily="2" charset="2"/>
              <a:buChar char="ü"/>
            </a:pPr>
            <a:r>
              <a:rPr lang="es-ES_tradnl" dirty="0">
                <a:latin typeface="Arial" charset="0"/>
              </a:rPr>
              <a:t>las funciones están definidas</a:t>
            </a:r>
          </a:p>
          <a:p>
            <a:pPr marL="762000" lvl="1" indent="-381000">
              <a:lnSpc>
                <a:spcPct val="120000"/>
              </a:lnSpc>
              <a:buClr>
                <a:srgbClr val="FF0000"/>
              </a:buClr>
              <a:buFont typeface="Wingdings" pitchFamily="2" charset="2"/>
              <a:buChar char="ü"/>
            </a:pPr>
            <a:r>
              <a:rPr lang="es-ES_tradnl" dirty="0">
                <a:latin typeface="Arial" charset="0"/>
              </a:rPr>
              <a:t>las responsabilidades asignadas</a:t>
            </a:r>
          </a:p>
          <a:p>
            <a:pPr marL="762000" lvl="1" indent="-381000">
              <a:lnSpc>
                <a:spcPct val="120000"/>
              </a:lnSpc>
              <a:buClr>
                <a:srgbClr val="FF0000"/>
              </a:buClr>
              <a:buFont typeface="Wingdings" pitchFamily="2" charset="2"/>
              <a:buChar char="ü"/>
            </a:pPr>
            <a:r>
              <a:rPr lang="es-ES_tradnl" dirty="0">
                <a:latin typeface="Arial" charset="0"/>
              </a:rPr>
              <a:t>la autoridad otorgada</a:t>
            </a:r>
          </a:p>
          <a:p>
            <a:pPr marL="762000" lvl="1" indent="-381000">
              <a:lnSpc>
                <a:spcPct val="120000"/>
              </a:lnSpc>
              <a:buClr>
                <a:srgbClr val="FF0000"/>
              </a:buClr>
              <a:buFont typeface="Wingdings" pitchFamily="2" charset="2"/>
              <a:buChar char="ü"/>
            </a:pPr>
            <a:r>
              <a:rPr lang="es-ES_tradnl" dirty="0">
                <a:latin typeface="Arial" charset="0"/>
              </a:rPr>
              <a:t>las interacciones determinadas</a:t>
            </a:r>
          </a:p>
          <a:p>
            <a:pPr marL="762000" lvl="1" indent="-381000">
              <a:lnSpc>
                <a:spcPct val="120000"/>
              </a:lnSpc>
              <a:buClr>
                <a:srgbClr val="FF0000"/>
              </a:buClr>
              <a:buFont typeface="Wingdings" pitchFamily="2" charset="2"/>
              <a:buChar char="ü"/>
            </a:pPr>
            <a:r>
              <a:rPr lang="es-ES_tradnl" dirty="0">
                <a:latin typeface="Arial" charset="0"/>
              </a:rPr>
              <a:t>se pone todo lo anterior en conocimiento de toda la organización</a:t>
            </a:r>
          </a:p>
        </p:txBody>
      </p:sp>
      <p:sp>
        <p:nvSpPr>
          <p:cNvPr id="59394" name="Text Box 2"/>
          <p:cNvSpPr txBox="1">
            <a:spLocks noChangeArrowheads="1"/>
          </p:cNvSpPr>
          <p:nvPr/>
        </p:nvSpPr>
        <p:spPr bwMode="auto">
          <a:xfrm>
            <a:off x="1385620" y="180124"/>
            <a:ext cx="5472396" cy="677108"/>
          </a:xfrm>
          <a:prstGeom prst="rect">
            <a:avLst/>
          </a:prstGeom>
          <a:noFill/>
          <a:ln w="9525">
            <a:noFill/>
            <a:miter lim="800000"/>
            <a:headEnd/>
            <a:tailEnd/>
          </a:ln>
          <a:effectLst/>
        </p:spPr>
        <p:txBody>
          <a:bodyPr wrap="none">
            <a:spAutoFit/>
          </a:bodyPr>
          <a:lstStyle/>
          <a:p>
            <a:pPr algn="ctr"/>
            <a:r>
              <a:rPr lang="es-ES_tradnl" b="1" dirty="0">
                <a:latin typeface="Arial" charset="0"/>
              </a:rPr>
              <a:t>5.5 Responsabilidad, Autoridad y Comunicación</a:t>
            </a:r>
          </a:p>
          <a:p>
            <a:pPr algn="ctr"/>
            <a:r>
              <a:rPr lang="es-ES_tradnl" sz="2000" b="1" dirty="0">
                <a:latin typeface="Arial" charset="0"/>
              </a:rPr>
              <a:t>5.5.1 Responsabilidad y Autoridad</a:t>
            </a:r>
          </a:p>
        </p:txBody>
      </p:sp>
      <p:sp>
        <p:nvSpPr>
          <p:cNvPr id="7" name="1 Marcador de pie de página"/>
          <p:cNvSpPr txBox="1">
            <a:spLocks/>
          </p:cNvSpPr>
          <p:nvPr/>
        </p:nvSpPr>
        <p:spPr>
          <a:xfrm>
            <a:off x="360000" y="6350023"/>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Control y Gestión de la Calidad - Ana Rosa Fajardo</a:t>
            </a:r>
            <a:endParaRPr lang="es-ES" dirty="0"/>
          </a:p>
        </p:txBody>
      </p:sp>
      <p:pic>
        <p:nvPicPr>
          <p:cNvPr id="8" name="7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200" y="6093296"/>
            <a:ext cx="2627050" cy="61938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2"/>
          <p:cNvSpPr>
            <a:spLocks noChangeArrowheads="1"/>
          </p:cNvSpPr>
          <p:nvPr/>
        </p:nvSpPr>
        <p:spPr bwMode="auto">
          <a:xfrm>
            <a:off x="7033846" y="838200"/>
            <a:ext cx="1894743" cy="990600"/>
          </a:xfrm>
          <a:prstGeom prst="flowChartDocument">
            <a:avLst/>
          </a:prstGeom>
          <a:solidFill>
            <a:schemeClr val="bg1"/>
          </a:solidFill>
          <a:ln w="12700">
            <a:solidFill>
              <a:schemeClr val="tx2"/>
            </a:solidFill>
            <a:miter lim="800000"/>
            <a:headEnd/>
            <a:tailEnd/>
          </a:ln>
          <a:effectLst>
            <a:outerShdw dist="107763" dir="18900000" algn="ctr" rotWithShape="0">
              <a:schemeClr val="accent1"/>
            </a:outerShdw>
          </a:effectLst>
        </p:spPr>
        <p:txBody>
          <a:bodyPr lIns="57600" tIns="46038" rIns="57600" bIns="46038" anchor="ctr"/>
          <a:lstStyle/>
          <a:p>
            <a:pPr indent="-285750" algn="ctr"/>
            <a:r>
              <a:rPr lang="es-ES_tradnl" sz="1600" b="1" dirty="0">
                <a:latin typeface="Arial" charset="0"/>
              </a:rPr>
              <a:t>5. Responsabilidad de la Dirección</a:t>
            </a:r>
          </a:p>
        </p:txBody>
      </p:sp>
      <p:sp>
        <p:nvSpPr>
          <p:cNvPr id="61443" name="Text Box 3"/>
          <p:cNvSpPr txBox="1">
            <a:spLocks noChangeArrowheads="1"/>
          </p:cNvSpPr>
          <p:nvPr/>
        </p:nvSpPr>
        <p:spPr bwMode="auto">
          <a:xfrm>
            <a:off x="351692" y="2143116"/>
            <a:ext cx="8581292" cy="4007572"/>
          </a:xfrm>
          <a:prstGeom prst="rect">
            <a:avLst/>
          </a:prstGeom>
          <a:noFill/>
          <a:ln w="9525">
            <a:noFill/>
            <a:miter lim="800000"/>
            <a:headEnd/>
            <a:tailEnd/>
          </a:ln>
          <a:effectLst/>
        </p:spPr>
        <p:txBody>
          <a:bodyPr lIns="54000" rIns="54000">
            <a:spAutoFit/>
          </a:bodyPr>
          <a:lstStyle/>
          <a:p>
            <a:pPr marL="190500" indent="-190500">
              <a:lnSpc>
                <a:spcPct val="130000"/>
              </a:lnSpc>
              <a:buFont typeface="Wingdings" pitchFamily="2" charset="2"/>
              <a:buChar char=""/>
            </a:pPr>
            <a:r>
              <a:rPr lang="es-ES_tradnl" sz="2200" dirty="0">
                <a:latin typeface="Arial" charset="0"/>
              </a:rPr>
              <a:t>Miembro del equipo directivo designado por la Dirección</a:t>
            </a:r>
          </a:p>
          <a:p>
            <a:pPr marL="190500" indent="-190500">
              <a:lnSpc>
                <a:spcPct val="130000"/>
              </a:lnSpc>
              <a:buFont typeface="Wingdings" pitchFamily="2" charset="2"/>
              <a:buChar char=""/>
            </a:pPr>
            <a:r>
              <a:rPr lang="es-ES_tradnl" sz="2200" dirty="0">
                <a:latin typeface="Arial" charset="0"/>
              </a:rPr>
              <a:t>Con responsabilidad (con independencia de otras) y autoridad definida para:</a:t>
            </a:r>
          </a:p>
          <a:p>
            <a:pPr marL="762000" lvl="1" indent="-381000">
              <a:lnSpc>
                <a:spcPct val="130000"/>
              </a:lnSpc>
              <a:buClr>
                <a:srgbClr val="FF0000"/>
              </a:buClr>
              <a:buFont typeface="Wingdings" pitchFamily="2" charset="2"/>
              <a:buChar char="ü"/>
            </a:pPr>
            <a:r>
              <a:rPr lang="es-ES_tradnl" sz="2200" dirty="0">
                <a:latin typeface="Arial" charset="0"/>
              </a:rPr>
              <a:t>asegurar que todos los procesos del SGC se han establecido, están implantados y se actualizan</a:t>
            </a:r>
          </a:p>
          <a:p>
            <a:pPr marL="762000" lvl="1" indent="-381000">
              <a:lnSpc>
                <a:spcPct val="130000"/>
              </a:lnSpc>
              <a:buClr>
                <a:srgbClr val="FF0000"/>
              </a:buClr>
              <a:buFont typeface="Wingdings" pitchFamily="2" charset="2"/>
              <a:buChar char="ü"/>
            </a:pPr>
            <a:r>
              <a:rPr lang="es-ES_tradnl" sz="2200" dirty="0">
                <a:latin typeface="Arial" charset="0"/>
              </a:rPr>
              <a:t>informar a la dirección del funcionamiento del SGC y de las mejoras necesarias</a:t>
            </a:r>
          </a:p>
          <a:p>
            <a:pPr marL="762000" lvl="1" indent="-381000">
              <a:lnSpc>
                <a:spcPct val="130000"/>
              </a:lnSpc>
              <a:buClr>
                <a:srgbClr val="FF0000"/>
              </a:buClr>
              <a:buFont typeface="Wingdings" pitchFamily="2" charset="2"/>
              <a:buChar char="ü"/>
            </a:pPr>
            <a:r>
              <a:rPr lang="es-ES_tradnl" sz="2200" dirty="0">
                <a:latin typeface="Arial" charset="0"/>
              </a:rPr>
              <a:t>promover que los requisitos del cliente son conocidos en toda la organización. </a:t>
            </a:r>
          </a:p>
        </p:txBody>
      </p:sp>
      <p:sp>
        <p:nvSpPr>
          <p:cNvPr id="61444" name="Text Box 4"/>
          <p:cNvSpPr txBox="1">
            <a:spLocks noChangeArrowheads="1"/>
          </p:cNvSpPr>
          <p:nvPr/>
        </p:nvSpPr>
        <p:spPr bwMode="auto">
          <a:xfrm>
            <a:off x="1314182" y="180124"/>
            <a:ext cx="5472396" cy="677108"/>
          </a:xfrm>
          <a:prstGeom prst="rect">
            <a:avLst/>
          </a:prstGeom>
          <a:noFill/>
          <a:ln w="9525">
            <a:noFill/>
            <a:miter lim="800000"/>
            <a:headEnd/>
            <a:tailEnd/>
          </a:ln>
          <a:effectLst/>
        </p:spPr>
        <p:txBody>
          <a:bodyPr wrap="none">
            <a:spAutoFit/>
          </a:bodyPr>
          <a:lstStyle/>
          <a:p>
            <a:pPr algn="ctr"/>
            <a:r>
              <a:rPr lang="es-ES_tradnl" b="1">
                <a:latin typeface="Arial" charset="0"/>
              </a:rPr>
              <a:t>5.5 Responsabilidad, Autoridad y Comunicación</a:t>
            </a:r>
          </a:p>
          <a:p>
            <a:pPr algn="ctr"/>
            <a:r>
              <a:rPr lang="es-ES_tradnl" sz="2000" b="1">
                <a:latin typeface="Arial" charset="0"/>
              </a:rPr>
              <a:t>5.5.2 Representante de la Dirección</a:t>
            </a:r>
          </a:p>
        </p:txBody>
      </p:sp>
      <p:sp>
        <p:nvSpPr>
          <p:cNvPr id="7" name="1 Marcador de pie de página"/>
          <p:cNvSpPr txBox="1">
            <a:spLocks/>
          </p:cNvSpPr>
          <p:nvPr/>
        </p:nvSpPr>
        <p:spPr>
          <a:xfrm>
            <a:off x="360000" y="6350023"/>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Control y Gestión de la Calidad - Ana Rosa Fajardo</a:t>
            </a:r>
            <a:endParaRPr lang="es-ES" dirty="0"/>
          </a:p>
        </p:txBody>
      </p:sp>
      <p:pic>
        <p:nvPicPr>
          <p:cNvPr id="8" name="7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6093296"/>
            <a:ext cx="2627050" cy="619386"/>
          </a:xfrm>
          <a:prstGeom prst="rect">
            <a:avLst/>
          </a:prstGeom>
        </p:spPr>
      </p:pic>
      <p:sp>
        <p:nvSpPr>
          <p:cNvPr id="9" name="CuadroTexto 8"/>
          <p:cNvSpPr txBox="1"/>
          <p:nvPr/>
        </p:nvSpPr>
        <p:spPr>
          <a:xfrm rot="20170789">
            <a:off x="184598" y="2433669"/>
            <a:ext cx="8291591" cy="1323439"/>
          </a:xfrm>
          <a:prstGeom prst="rect">
            <a:avLst/>
          </a:prstGeom>
          <a:noFill/>
        </p:spPr>
        <p:txBody>
          <a:bodyPr wrap="square" rtlCol="0">
            <a:spAutoFit/>
          </a:bodyPr>
          <a:lstStyle/>
          <a:p>
            <a:pPr algn="ctr"/>
            <a:r>
              <a:rPr lang="es-CO" sz="8000" dirty="0" smtClean="0">
                <a:gradFill flip="none" rotWithShape="1">
                  <a:gsLst>
                    <a:gs pos="0">
                      <a:schemeClr val="accent1">
                        <a:lumMod val="5000"/>
                        <a:lumOff val="95000"/>
                      </a:schemeClr>
                    </a:gs>
                    <a:gs pos="81000">
                      <a:schemeClr val="bg1">
                        <a:lumMod val="75000"/>
                      </a:schemeClr>
                    </a:gs>
                    <a:gs pos="83000">
                      <a:schemeClr val="accent1">
                        <a:lumMod val="45000"/>
                        <a:lumOff val="55000"/>
                      </a:schemeClr>
                    </a:gs>
                    <a:gs pos="100000">
                      <a:schemeClr val="bg1">
                        <a:alpha val="12000"/>
                        <a:lumMod val="30000"/>
                      </a:schemeClr>
                    </a:gs>
                  </a:gsLst>
                  <a:lin ang="5400000" scaled="1"/>
                  <a:tileRect/>
                </a:gradFill>
                <a:latin typeface="Arial Black" panose="020B0A04020102020204" pitchFamily="34" charset="0"/>
              </a:rPr>
              <a:t>DEROGADO</a:t>
            </a:r>
            <a:endParaRPr lang="es-CO" sz="8000" dirty="0">
              <a:gradFill flip="none" rotWithShape="1">
                <a:gsLst>
                  <a:gs pos="0">
                    <a:schemeClr val="accent1">
                      <a:lumMod val="5000"/>
                      <a:lumOff val="95000"/>
                    </a:schemeClr>
                  </a:gs>
                  <a:gs pos="81000">
                    <a:schemeClr val="bg1">
                      <a:lumMod val="75000"/>
                    </a:schemeClr>
                  </a:gs>
                  <a:gs pos="83000">
                    <a:schemeClr val="accent1">
                      <a:lumMod val="45000"/>
                      <a:lumOff val="55000"/>
                    </a:schemeClr>
                  </a:gs>
                  <a:gs pos="100000">
                    <a:schemeClr val="bg1">
                      <a:alpha val="12000"/>
                      <a:lumMod val="30000"/>
                    </a:schemeClr>
                  </a:gs>
                </a:gsLst>
                <a:lin ang="5400000" scaled="1"/>
                <a:tileRect/>
              </a:gradFill>
              <a:latin typeface="Arial Black" panose="020B0A040201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AutoShape 4"/>
          <p:cNvSpPr>
            <a:spLocks noChangeArrowheads="1"/>
          </p:cNvSpPr>
          <p:nvPr/>
        </p:nvSpPr>
        <p:spPr bwMode="auto">
          <a:xfrm>
            <a:off x="7033846" y="500042"/>
            <a:ext cx="1894743" cy="990600"/>
          </a:xfrm>
          <a:prstGeom prst="flowChartDocument">
            <a:avLst/>
          </a:prstGeom>
          <a:solidFill>
            <a:schemeClr val="bg1"/>
          </a:solidFill>
          <a:ln w="12700">
            <a:solidFill>
              <a:schemeClr val="tx2"/>
            </a:solidFill>
            <a:miter lim="800000"/>
            <a:headEnd/>
            <a:tailEnd/>
          </a:ln>
          <a:effectLst>
            <a:outerShdw dist="107763" dir="18900000" algn="ctr" rotWithShape="0">
              <a:schemeClr val="accent1"/>
            </a:outerShdw>
          </a:effectLst>
        </p:spPr>
        <p:txBody>
          <a:bodyPr lIns="57600" tIns="46038" rIns="57600" bIns="46038" anchor="ctr"/>
          <a:lstStyle/>
          <a:p>
            <a:pPr indent="-285750" algn="ctr"/>
            <a:r>
              <a:rPr lang="es-ES_tradnl" sz="1600" b="1" dirty="0">
                <a:latin typeface="Arial" charset="0"/>
              </a:rPr>
              <a:t>5. Responsabilidad de la Dirección</a:t>
            </a:r>
          </a:p>
        </p:txBody>
      </p:sp>
      <p:sp>
        <p:nvSpPr>
          <p:cNvPr id="56325" name="Text Box 5"/>
          <p:cNvSpPr txBox="1">
            <a:spLocks noChangeArrowheads="1"/>
          </p:cNvSpPr>
          <p:nvPr/>
        </p:nvSpPr>
        <p:spPr bwMode="auto">
          <a:xfrm>
            <a:off x="351692" y="1146176"/>
            <a:ext cx="8581292" cy="1754326"/>
          </a:xfrm>
          <a:prstGeom prst="rect">
            <a:avLst/>
          </a:prstGeom>
          <a:noFill/>
          <a:ln w="9525">
            <a:noFill/>
            <a:miter lim="800000"/>
            <a:headEnd/>
            <a:tailEnd/>
          </a:ln>
          <a:effectLst/>
        </p:spPr>
        <p:txBody>
          <a:bodyPr lIns="54000" rIns="54000">
            <a:spAutoFit/>
          </a:bodyPr>
          <a:lstStyle/>
          <a:p>
            <a:pPr marL="190500" indent="-190500">
              <a:lnSpc>
                <a:spcPct val="120000"/>
              </a:lnSpc>
              <a:buFont typeface="Wingdings" pitchFamily="2" charset="2"/>
              <a:buChar char=""/>
            </a:pPr>
            <a:r>
              <a:rPr lang="es-ES_tradnl" u="sng" dirty="0">
                <a:latin typeface="Arial" charset="0"/>
              </a:rPr>
              <a:t>Alta Dirección</a:t>
            </a:r>
            <a:r>
              <a:rPr lang="es-ES_tradnl" dirty="0">
                <a:latin typeface="Arial" charset="0"/>
              </a:rPr>
              <a:t> debe asegurarse de que:</a:t>
            </a:r>
          </a:p>
          <a:p>
            <a:pPr marL="762000" lvl="1" indent="-381000">
              <a:lnSpc>
                <a:spcPct val="120000"/>
              </a:lnSpc>
              <a:buClr>
                <a:srgbClr val="FF0000"/>
              </a:buClr>
              <a:buFont typeface="Wingdings" pitchFamily="2" charset="2"/>
              <a:buChar char="ü"/>
            </a:pPr>
            <a:r>
              <a:rPr lang="es-ES_tradnl" dirty="0">
                <a:latin typeface="Arial" charset="0"/>
              </a:rPr>
              <a:t>se establecen los procesos de comunicación apropiados dentro de la organización (entre funciones y niveles</a:t>
            </a:r>
          </a:p>
          <a:p>
            <a:pPr marL="762000" lvl="1" indent="-381000">
              <a:lnSpc>
                <a:spcPct val="120000"/>
              </a:lnSpc>
              <a:buClr>
                <a:srgbClr val="FF0000"/>
              </a:buClr>
              <a:buFont typeface="Wingdings" pitchFamily="2" charset="2"/>
              <a:buChar char="ü"/>
            </a:pPr>
            <a:r>
              <a:rPr lang="es-ES_tradnl" dirty="0">
                <a:latin typeface="Arial" charset="0"/>
              </a:rPr>
              <a:t>se efectúa comunicación relativa a la eficacia del Sistema de Gestión de la Calidad. </a:t>
            </a:r>
          </a:p>
        </p:txBody>
      </p:sp>
      <p:sp>
        <p:nvSpPr>
          <p:cNvPr id="56326" name="Text Box 6"/>
          <p:cNvSpPr txBox="1">
            <a:spLocks noChangeArrowheads="1"/>
          </p:cNvSpPr>
          <p:nvPr/>
        </p:nvSpPr>
        <p:spPr bwMode="auto">
          <a:xfrm>
            <a:off x="1314182" y="180124"/>
            <a:ext cx="5472396" cy="677108"/>
          </a:xfrm>
          <a:prstGeom prst="rect">
            <a:avLst/>
          </a:prstGeom>
          <a:noFill/>
          <a:ln w="9525">
            <a:noFill/>
            <a:miter lim="800000"/>
            <a:headEnd/>
            <a:tailEnd/>
          </a:ln>
          <a:effectLst/>
        </p:spPr>
        <p:txBody>
          <a:bodyPr wrap="none">
            <a:spAutoFit/>
          </a:bodyPr>
          <a:lstStyle/>
          <a:p>
            <a:pPr algn="ctr"/>
            <a:r>
              <a:rPr lang="es-ES_tradnl" b="1" dirty="0">
                <a:latin typeface="Arial" charset="0"/>
              </a:rPr>
              <a:t>5.5 Responsabilidad, Autoridad y Comunicación</a:t>
            </a:r>
          </a:p>
          <a:p>
            <a:pPr algn="ctr"/>
            <a:r>
              <a:rPr lang="es-ES_tradnl" sz="2000" b="1" dirty="0">
                <a:latin typeface="Arial" charset="0"/>
              </a:rPr>
              <a:t>5.5.3 Comunicación Interna</a:t>
            </a:r>
            <a:endParaRPr lang="es-ES_tradnl" b="1" dirty="0">
              <a:latin typeface="Arial" charset="0"/>
            </a:endParaRPr>
          </a:p>
        </p:txBody>
      </p:sp>
      <p:pic>
        <p:nvPicPr>
          <p:cNvPr id="56327" name="Picture 7" descr="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954215" y="3429000"/>
            <a:ext cx="5908431" cy="2755900"/>
          </a:xfrm>
          <a:prstGeom prst="rect">
            <a:avLst/>
          </a:prstGeom>
          <a:noFill/>
        </p:spPr>
      </p:pic>
      <p:graphicFrame>
        <p:nvGraphicFramePr>
          <p:cNvPr id="56328" name="Object 8"/>
          <p:cNvGraphicFramePr>
            <a:graphicFrameLocks noChangeAspect="1"/>
          </p:cNvGraphicFramePr>
          <p:nvPr/>
        </p:nvGraphicFramePr>
        <p:xfrm>
          <a:off x="211015" y="3724276"/>
          <a:ext cx="2602523" cy="1660525"/>
        </p:xfrm>
        <a:graphic>
          <a:graphicData uri="http://schemas.openxmlformats.org/presentationml/2006/ole">
            <mc:AlternateContent xmlns:mc="http://schemas.openxmlformats.org/markup-compatibility/2006">
              <mc:Choice xmlns:v="urn:schemas-microsoft-com:vml" Requires="v">
                <p:oleObj spid="_x0000_s42056" name="Imagen" r:id="rId5" imgW="4962600" imgH="2923920" progId="">
                  <p:embed/>
                </p:oleObj>
              </mc:Choice>
              <mc:Fallback>
                <p:oleObj name="Imagen" r:id="rId5" imgW="4962600" imgH="292392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015" y="3724276"/>
                        <a:ext cx="2602523" cy="16605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8" name="1 Marcador de pie de página"/>
          <p:cNvSpPr txBox="1">
            <a:spLocks/>
          </p:cNvSpPr>
          <p:nvPr/>
        </p:nvSpPr>
        <p:spPr>
          <a:xfrm>
            <a:off x="360000" y="6350023"/>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Control y Gestión de la Calidad - Ana Rosa Fajardo</a:t>
            </a:r>
            <a:endParaRPr lang="es-ES" dirty="0"/>
          </a:p>
        </p:txBody>
      </p:sp>
      <p:pic>
        <p:nvPicPr>
          <p:cNvPr id="9" name="8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72200" y="6093296"/>
            <a:ext cx="2627050" cy="61938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2"/>
          <p:cNvSpPr>
            <a:spLocks noChangeArrowheads="1"/>
          </p:cNvSpPr>
          <p:nvPr/>
        </p:nvSpPr>
        <p:spPr bwMode="auto">
          <a:xfrm>
            <a:off x="7033846" y="228600"/>
            <a:ext cx="1894743" cy="990600"/>
          </a:xfrm>
          <a:prstGeom prst="flowChartDocument">
            <a:avLst/>
          </a:prstGeom>
          <a:solidFill>
            <a:schemeClr val="bg1"/>
          </a:solidFill>
          <a:ln w="12700">
            <a:solidFill>
              <a:schemeClr val="tx2"/>
            </a:solidFill>
            <a:miter lim="800000"/>
            <a:headEnd/>
            <a:tailEnd/>
          </a:ln>
          <a:effectLst>
            <a:outerShdw dist="107763" dir="18900000" algn="ctr" rotWithShape="0">
              <a:schemeClr val="accent1"/>
            </a:outerShdw>
          </a:effectLst>
        </p:spPr>
        <p:txBody>
          <a:bodyPr lIns="57600" tIns="46038" rIns="57600" bIns="46038" anchor="ctr"/>
          <a:lstStyle/>
          <a:p>
            <a:pPr indent="-285750" algn="ctr"/>
            <a:r>
              <a:rPr lang="es-ES_tradnl" sz="1600" b="1" dirty="0">
                <a:latin typeface="Arial" charset="0"/>
              </a:rPr>
              <a:t>5. Responsabilidad de la Dirección</a:t>
            </a:r>
          </a:p>
        </p:txBody>
      </p:sp>
      <p:sp>
        <p:nvSpPr>
          <p:cNvPr id="63492" name="Text Box 4"/>
          <p:cNvSpPr txBox="1">
            <a:spLocks noChangeArrowheads="1"/>
          </p:cNvSpPr>
          <p:nvPr/>
        </p:nvSpPr>
        <p:spPr bwMode="auto">
          <a:xfrm>
            <a:off x="2732822" y="180124"/>
            <a:ext cx="3339376" cy="677108"/>
          </a:xfrm>
          <a:prstGeom prst="rect">
            <a:avLst/>
          </a:prstGeom>
          <a:noFill/>
          <a:ln w="9525">
            <a:noFill/>
            <a:miter lim="800000"/>
            <a:headEnd/>
            <a:tailEnd/>
          </a:ln>
          <a:effectLst/>
        </p:spPr>
        <p:txBody>
          <a:bodyPr wrap="none">
            <a:spAutoFit/>
          </a:bodyPr>
          <a:lstStyle/>
          <a:p>
            <a:pPr algn="ctr"/>
            <a:r>
              <a:rPr lang="es-ES_tradnl" b="1" dirty="0">
                <a:latin typeface="Arial" charset="0"/>
              </a:rPr>
              <a:t>5.6 Revisión por la Dirección</a:t>
            </a:r>
          </a:p>
          <a:p>
            <a:pPr algn="ctr"/>
            <a:r>
              <a:rPr lang="es-ES_tradnl" sz="2000" b="1" dirty="0">
                <a:latin typeface="Arial" charset="0"/>
              </a:rPr>
              <a:t>5.6.1 Generalidades</a:t>
            </a:r>
            <a:endParaRPr lang="es-ES_tradnl" b="1" dirty="0">
              <a:latin typeface="Arial" charset="0"/>
            </a:endParaRPr>
          </a:p>
        </p:txBody>
      </p:sp>
      <p:pic>
        <p:nvPicPr>
          <p:cNvPr id="63508" name="Picture 20" descr="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984738" y="1676400"/>
            <a:ext cx="7455877" cy="3843338"/>
          </a:xfrm>
          <a:prstGeom prst="rect">
            <a:avLst/>
          </a:prstGeom>
          <a:noFill/>
        </p:spPr>
      </p:pic>
      <p:sp>
        <p:nvSpPr>
          <p:cNvPr id="63509" name="AutoShape 21"/>
          <p:cNvSpPr>
            <a:spLocks noChangeArrowheads="1"/>
          </p:cNvSpPr>
          <p:nvPr/>
        </p:nvSpPr>
        <p:spPr bwMode="auto">
          <a:xfrm>
            <a:off x="562708" y="1066800"/>
            <a:ext cx="2110154" cy="1219200"/>
          </a:xfrm>
          <a:prstGeom prst="wedgeRoundRectCallout">
            <a:avLst>
              <a:gd name="adj1" fmla="val 128750"/>
              <a:gd name="adj2" fmla="val 168491"/>
              <a:gd name="adj3" fmla="val 16667"/>
            </a:avLst>
          </a:prstGeom>
          <a:solidFill>
            <a:schemeClr val="bg1"/>
          </a:solidFill>
          <a:ln w="9525">
            <a:solidFill>
              <a:schemeClr val="tx1"/>
            </a:solidFill>
            <a:miter lim="800000"/>
            <a:headEnd/>
            <a:tailEnd/>
          </a:ln>
          <a:effectLst/>
        </p:spPr>
        <p:txBody>
          <a:bodyPr lIns="54000" rIns="54000" anchor="ctr"/>
          <a:lstStyle/>
          <a:p>
            <a:pPr algn="ctr">
              <a:lnSpc>
                <a:spcPct val="70000"/>
              </a:lnSpc>
              <a:buFont typeface="Wingdings" pitchFamily="2" charset="2"/>
              <a:buNone/>
            </a:pPr>
            <a:r>
              <a:rPr lang="es-ES_tradnl" dirty="0">
                <a:latin typeface="Arial" charset="0"/>
              </a:rPr>
              <a:t>Revisar a intervalos planificados</a:t>
            </a:r>
          </a:p>
        </p:txBody>
      </p:sp>
      <p:sp>
        <p:nvSpPr>
          <p:cNvPr id="63510" name="Text Box 22"/>
          <p:cNvSpPr txBox="1">
            <a:spLocks noChangeArrowheads="1"/>
          </p:cNvSpPr>
          <p:nvPr/>
        </p:nvSpPr>
        <p:spPr bwMode="auto">
          <a:xfrm>
            <a:off x="285720" y="4017530"/>
            <a:ext cx="3305908" cy="840230"/>
          </a:xfrm>
          <a:prstGeom prst="rect">
            <a:avLst/>
          </a:prstGeom>
          <a:solidFill>
            <a:schemeClr val="bg1"/>
          </a:solidFill>
          <a:ln w="9525">
            <a:solidFill>
              <a:schemeClr val="tx1"/>
            </a:solidFill>
            <a:miter lim="800000"/>
            <a:headEnd/>
            <a:tailEnd/>
          </a:ln>
          <a:effectLst/>
        </p:spPr>
        <p:txBody>
          <a:bodyPr wrap="square" lIns="54000" rIns="54000">
            <a:spAutoFit/>
          </a:bodyPr>
          <a:lstStyle/>
          <a:p>
            <a:pPr marL="190500" indent="-190500">
              <a:lnSpc>
                <a:spcPct val="90000"/>
              </a:lnSpc>
              <a:buFont typeface="Wingdings" pitchFamily="2" charset="2"/>
              <a:buNone/>
            </a:pPr>
            <a:r>
              <a:rPr lang="es-ES_tradnl">
                <a:latin typeface="Arial" charset="0"/>
              </a:rPr>
              <a:t>¿Es necesario realizar cambios en el sistema, en la política y en los objetivos?</a:t>
            </a:r>
          </a:p>
        </p:txBody>
      </p:sp>
      <p:sp>
        <p:nvSpPr>
          <p:cNvPr id="63507" name="Text Box 19"/>
          <p:cNvSpPr txBox="1">
            <a:spLocks noChangeArrowheads="1"/>
          </p:cNvSpPr>
          <p:nvPr/>
        </p:nvSpPr>
        <p:spPr bwMode="auto">
          <a:xfrm>
            <a:off x="5838092" y="2133600"/>
            <a:ext cx="3165231" cy="923330"/>
          </a:xfrm>
          <a:prstGeom prst="rect">
            <a:avLst/>
          </a:prstGeom>
          <a:solidFill>
            <a:schemeClr val="bg1"/>
          </a:solidFill>
          <a:ln w="9525">
            <a:solidFill>
              <a:srgbClr val="000099"/>
            </a:solidFill>
            <a:miter lim="800000"/>
            <a:headEnd/>
            <a:tailEnd/>
          </a:ln>
          <a:effectLst/>
        </p:spPr>
        <p:txBody>
          <a:bodyPr lIns="54000" rIns="54000">
            <a:spAutoFit/>
          </a:bodyPr>
          <a:lstStyle/>
          <a:p>
            <a:pPr marL="190500" indent="-190500">
              <a:buFont typeface="Wingdings" pitchFamily="2" charset="2"/>
              <a:buNone/>
            </a:pPr>
            <a:r>
              <a:rPr lang="es-ES_tradnl">
                <a:latin typeface="Arial" charset="0"/>
              </a:rPr>
              <a:t>¿Sigue manteniendo su conveniencia, adecuación y eficacia?</a:t>
            </a:r>
          </a:p>
        </p:txBody>
      </p:sp>
      <p:sp>
        <p:nvSpPr>
          <p:cNvPr id="63511" name="Text Box 23"/>
          <p:cNvSpPr txBox="1">
            <a:spLocks noChangeArrowheads="1"/>
          </p:cNvSpPr>
          <p:nvPr/>
        </p:nvSpPr>
        <p:spPr bwMode="auto">
          <a:xfrm>
            <a:off x="3071802" y="5552713"/>
            <a:ext cx="3305908" cy="590931"/>
          </a:xfrm>
          <a:prstGeom prst="rect">
            <a:avLst/>
          </a:prstGeom>
          <a:solidFill>
            <a:schemeClr val="bg1"/>
          </a:solidFill>
          <a:ln w="9525">
            <a:solidFill>
              <a:schemeClr val="tx1"/>
            </a:solidFill>
            <a:miter lim="800000"/>
            <a:headEnd/>
            <a:tailEnd/>
          </a:ln>
          <a:effectLst/>
        </p:spPr>
        <p:txBody>
          <a:bodyPr lIns="54000" rIns="54000">
            <a:spAutoFit/>
          </a:bodyPr>
          <a:lstStyle/>
          <a:p>
            <a:pPr marL="190500" indent="-190500">
              <a:lnSpc>
                <a:spcPct val="90000"/>
              </a:lnSpc>
              <a:buFont typeface="Wingdings" pitchFamily="2" charset="2"/>
              <a:buNone/>
            </a:pPr>
            <a:r>
              <a:rPr lang="es-ES_tradnl" dirty="0">
                <a:latin typeface="Arial" charset="0"/>
              </a:rPr>
              <a:t>¿Se han evaluado las oportunidades de mejora?</a:t>
            </a:r>
          </a:p>
        </p:txBody>
      </p:sp>
      <p:sp>
        <p:nvSpPr>
          <p:cNvPr id="10" name="1 Marcador de pie de página"/>
          <p:cNvSpPr txBox="1">
            <a:spLocks/>
          </p:cNvSpPr>
          <p:nvPr/>
        </p:nvSpPr>
        <p:spPr>
          <a:xfrm>
            <a:off x="360000" y="6350023"/>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Control y Gestión de la Calidad - Ana Rosa Fajardo</a:t>
            </a:r>
            <a:endParaRPr lang="es-ES" dirty="0"/>
          </a:p>
        </p:txBody>
      </p:sp>
      <p:pic>
        <p:nvPicPr>
          <p:cNvPr id="11" name="10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200" y="6093296"/>
            <a:ext cx="2627050" cy="61938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2"/>
          <p:cNvSpPr>
            <a:spLocks noChangeArrowheads="1"/>
          </p:cNvSpPr>
          <p:nvPr/>
        </p:nvSpPr>
        <p:spPr bwMode="auto">
          <a:xfrm>
            <a:off x="7033846" y="228600"/>
            <a:ext cx="1894743" cy="990600"/>
          </a:xfrm>
          <a:prstGeom prst="flowChartDocument">
            <a:avLst/>
          </a:prstGeom>
          <a:solidFill>
            <a:schemeClr val="bg1"/>
          </a:solidFill>
          <a:ln w="12700">
            <a:solidFill>
              <a:schemeClr val="tx2"/>
            </a:solidFill>
            <a:miter lim="800000"/>
            <a:headEnd/>
            <a:tailEnd/>
          </a:ln>
          <a:effectLst>
            <a:outerShdw dist="107763" dir="18900000" algn="ctr" rotWithShape="0">
              <a:schemeClr val="accent1"/>
            </a:outerShdw>
          </a:effectLst>
        </p:spPr>
        <p:txBody>
          <a:bodyPr lIns="57600" tIns="46038" rIns="57600" bIns="46038" anchor="ctr"/>
          <a:lstStyle/>
          <a:p>
            <a:pPr indent="-285750" algn="ctr"/>
            <a:r>
              <a:rPr lang="es-ES_tradnl" sz="1600" b="1" dirty="0">
                <a:latin typeface="Arial" charset="0"/>
              </a:rPr>
              <a:t>5. Responsabilidad de la Dirección</a:t>
            </a:r>
          </a:p>
        </p:txBody>
      </p:sp>
      <p:sp>
        <p:nvSpPr>
          <p:cNvPr id="64515" name="Text Box 3"/>
          <p:cNvSpPr txBox="1">
            <a:spLocks noChangeArrowheads="1"/>
          </p:cNvSpPr>
          <p:nvPr/>
        </p:nvSpPr>
        <p:spPr bwMode="auto">
          <a:xfrm>
            <a:off x="2357422" y="300975"/>
            <a:ext cx="4326827" cy="984885"/>
          </a:xfrm>
          <a:prstGeom prst="rect">
            <a:avLst/>
          </a:prstGeom>
          <a:noFill/>
          <a:ln w="9525">
            <a:noFill/>
            <a:miter lim="800000"/>
            <a:headEnd/>
            <a:tailEnd/>
          </a:ln>
          <a:effectLst/>
        </p:spPr>
        <p:txBody>
          <a:bodyPr wrap="none">
            <a:spAutoFit/>
          </a:bodyPr>
          <a:lstStyle/>
          <a:p>
            <a:pPr algn="ctr"/>
            <a:r>
              <a:rPr lang="es-ES_tradnl" b="1" dirty="0">
                <a:latin typeface="Arial" charset="0"/>
              </a:rPr>
              <a:t>5.6 Revisión por la Dirección</a:t>
            </a:r>
          </a:p>
          <a:p>
            <a:pPr algn="ctr"/>
            <a:r>
              <a:rPr lang="es-ES_tradnl" sz="2000" b="1" dirty="0">
                <a:latin typeface="Arial" charset="0"/>
              </a:rPr>
              <a:t>5.6.2 Información para la Revisión</a:t>
            </a:r>
          </a:p>
          <a:p>
            <a:pPr algn="ctr"/>
            <a:r>
              <a:rPr lang="es-ES_tradnl" sz="2000" b="1" dirty="0">
                <a:latin typeface="Arial" charset="0"/>
              </a:rPr>
              <a:t>5.6.3 Resultados de la Revisión</a:t>
            </a:r>
            <a:endParaRPr lang="es-ES_tradnl" b="1" dirty="0">
              <a:latin typeface="Arial" charset="0"/>
            </a:endParaRPr>
          </a:p>
        </p:txBody>
      </p:sp>
      <p:pic>
        <p:nvPicPr>
          <p:cNvPr id="64521" name="Picture 9" descr="4"/>
          <p:cNvPicPr>
            <a:picLocks noChangeAspect="1" noChangeArrowheads="1"/>
          </p:cNvPicPr>
          <p:nvPr/>
        </p:nvPicPr>
        <p:blipFill>
          <a:blip r:embed="rId3">
            <a:clrChange>
              <a:clrFrom>
                <a:srgbClr val="FFFFFF"/>
              </a:clrFrom>
              <a:clrTo>
                <a:srgbClr val="FFFFFF">
                  <a:alpha val="0"/>
                </a:srgbClr>
              </a:clrTo>
            </a:clrChange>
          </a:blip>
          <a:srcRect l="20000" t="30396" r="20000" b="31610"/>
          <a:stretch>
            <a:fillRect/>
          </a:stretch>
        </p:blipFill>
        <p:spPr bwMode="auto">
          <a:xfrm>
            <a:off x="3024554" y="2895600"/>
            <a:ext cx="2954215" cy="889000"/>
          </a:xfrm>
          <a:prstGeom prst="rect">
            <a:avLst/>
          </a:prstGeom>
          <a:noFill/>
        </p:spPr>
      </p:pic>
      <p:sp>
        <p:nvSpPr>
          <p:cNvPr id="64522" name="Text Box 10"/>
          <p:cNvSpPr txBox="1">
            <a:spLocks noChangeArrowheads="1"/>
          </p:cNvSpPr>
          <p:nvPr/>
        </p:nvSpPr>
        <p:spPr bwMode="auto">
          <a:xfrm>
            <a:off x="351692" y="1518412"/>
            <a:ext cx="3094892" cy="4696670"/>
          </a:xfrm>
          <a:prstGeom prst="rect">
            <a:avLst/>
          </a:prstGeom>
          <a:noFill/>
          <a:ln w="9525">
            <a:noFill/>
            <a:miter lim="800000"/>
            <a:headEnd/>
            <a:tailEnd/>
          </a:ln>
          <a:effectLst/>
        </p:spPr>
        <p:txBody>
          <a:bodyPr>
            <a:spAutoFit/>
          </a:bodyPr>
          <a:lstStyle/>
          <a:p>
            <a:pPr marL="476250" indent="-476250">
              <a:lnSpc>
                <a:spcPct val="80000"/>
              </a:lnSpc>
              <a:buClr>
                <a:schemeClr val="accent2"/>
              </a:buClr>
              <a:buFont typeface="Wingdings" pitchFamily="2" charset="2"/>
              <a:buChar char="Ø"/>
            </a:pPr>
            <a:r>
              <a:rPr lang="es-ES_tradnl" sz="2200" dirty="0">
                <a:latin typeface="Arial Narrow" pitchFamily="34" charset="0"/>
              </a:rPr>
              <a:t>Informes auditorías</a:t>
            </a:r>
          </a:p>
          <a:p>
            <a:pPr marL="476250" indent="-476250">
              <a:lnSpc>
                <a:spcPct val="80000"/>
              </a:lnSpc>
              <a:buClr>
                <a:schemeClr val="accent2"/>
              </a:buClr>
              <a:buFont typeface="Wingdings" pitchFamily="2" charset="2"/>
              <a:buChar char="Ø"/>
            </a:pPr>
            <a:r>
              <a:rPr lang="es-ES_tradnl" sz="2200" dirty="0">
                <a:latin typeface="Arial Narrow" pitchFamily="34" charset="0"/>
              </a:rPr>
              <a:t>datos e información del cliente</a:t>
            </a:r>
          </a:p>
          <a:p>
            <a:pPr marL="476250" indent="-476250">
              <a:lnSpc>
                <a:spcPct val="80000"/>
              </a:lnSpc>
              <a:buClr>
                <a:schemeClr val="accent2"/>
              </a:buClr>
              <a:buFont typeface="Wingdings" pitchFamily="2" charset="2"/>
              <a:buChar char="Ø"/>
            </a:pPr>
            <a:r>
              <a:rPr lang="es-ES_tradnl" sz="2200" dirty="0">
                <a:latin typeface="Arial Narrow" pitchFamily="34" charset="0"/>
              </a:rPr>
              <a:t>informes </a:t>
            </a:r>
            <a:r>
              <a:rPr lang="es-ES_tradnl" sz="2200" dirty="0" smtClean="0">
                <a:latin typeface="Arial Narrow" pitchFamily="34" charset="0"/>
              </a:rPr>
              <a:t>conformidad </a:t>
            </a:r>
            <a:r>
              <a:rPr lang="es-ES_tradnl" sz="2200" dirty="0">
                <a:latin typeface="Arial Narrow" pitchFamily="34" charset="0"/>
              </a:rPr>
              <a:t>de procesos</a:t>
            </a:r>
          </a:p>
          <a:p>
            <a:pPr marL="476250" indent="-476250">
              <a:lnSpc>
                <a:spcPct val="80000"/>
              </a:lnSpc>
              <a:buClr>
                <a:schemeClr val="accent2"/>
              </a:buClr>
              <a:buFont typeface="Wingdings" pitchFamily="2" charset="2"/>
              <a:buChar char="Ø"/>
            </a:pPr>
            <a:r>
              <a:rPr lang="es-ES_tradnl" sz="2200" dirty="0">
                <a:latin typeface="Arial Narrow" pitchFamily="34" charset="0"/>
              </a:rPr>
              <a:t>informes conformidad de producto</a:t>
            </a:r>
          </a:p>
          <a:p>
            <a:pPr marL="476250" indent="-476250">
              <a:lnSpc>
                <a:spcPct val="80000"/>
              </a:lnSpc>
              <a:buClr>
                <a:schemeClr val="accent2"/>
              </a:buClr>
              <a:buFont typeface="Wingdings" pitchFamily="2" charset="2"/>
              <a:buChar char="Ø"/>
            </a:pPr>
            <a:r>
              <a:rPr lang="es-ES_tradnl" sz="2200" dirty="0">
                <a:latin typeface="Arial Narrow" pitchFamily="34" charset="0"/>
              </a:rPr>
              <a:t>estado de acciones correctoras y preventivas</a:t>
            </a:r>
          </a:p>
          <a:p>
            <a:pPr marL="476250" indent="-476250">
              <a:lnSpc>
                <a:spcPct val="80000"/>
              </a:lnSpc>
              <a:buClr>
                <a:schemeClr val="accent2"/>
              </a:buClr>
              <a:buFont typeface="Wingdings" pitchFamily="2" charset="2"/>
              <a:buChar char="Ø"/>
            </a:pPr>
            <a:r>
              <a:rPr lang="es-ES_tradnl" sz="2200" dirty="0">
                <a:latin typeface="Arial Narrow" pitchFamily="34" charset="0"/>
              </a:rPr>
              <a:t>seguimiento acciones revisiones previas</a:t>
            </a:r>
          </a:p>
          <a:p>
            <a:pPr marL="476250" indent="-476250">
              <a:lnSpc>
                <a:spcPct val="80000"/>
              </a:lnSpc>
              <a:buClr>
                <a:schemeClr val="accent2"/>
              </a:buClr>
              <a:buFont typeface="Wingdings" pitchFamily="2" charset="2"/>
              <a:buChar char="Ø"/>
            </a:pPr>
            <a:r>
              <a:rPr lang="es-ES_tradnl" sz="2200" dirty="0">
                <a:latin typeface="Arial Narrow" pitchFamily="34" charset="0"/>
              </a:rPr>
              <a:t>cambios planificados que pueden repercutir en el sistema</a:t>
            </a:r>
          </a:p>
          <a:p>
            <a:pPr marL="476250" indent="-476250">
              <a:lnSpc>
                <a:spcPct val="80000"/>
              </a:lnSpc>
              <a:buClr>
                <a:schemeClr val="accent2"/>
              </a:buClr>
              <a:buFont typeface="Wingdings" pitchFamily="2" charset="2"/>
              <a:buChar char="Ø"/>
            </a:pPr>
            <a:r>
              <a:rPr lang="es-ES_tradnl" sz="2200" dirty="0">
                <a:latin typeface="Arial Narrow" pitchFamily="34" charset="0"/>
              </a:rPr>
              <a:t>recomendaciones para la mejora</a:t>
            </a:r>
          </a:p>
        </p:txBody>
      </p:sp>
      <p:sp>
        <p:nvSpPr>
          <p:cNvPr id="64524" name="WordArt 12"/>
          <p:cNvSpPr>
            <a:spLocks noChangeArrowheads="1" noChangeShapeType="1" noTextEdit="1"/>
          </p:cNvSpPr>
          <p:nvPr/>
        </p:nvSpPr>
        <p:spPr bwMode="auto">
          <a:xfrm>
            <a:off x="3886200" y="3581401"/>
            <a:ext cx="1529862" cy="428625"/>
          </a:xfrm>
          <a:prstGeom prst="rect">
            <a:avLst/>
          </a:prstGeom>
        </p:spPr>
        <p:txBody>
          <a:bodyPr wrap="none" fromWordArt="1">
            <a:prstTxWarp prst="textPlain">
              <a:avLst>
                <a:gd name="adj" fmla="val 50000"/>
              </a:avLst>
            </a:prstTxWarp>
          </a:bodyPr>
          <a:lstStyle/>
          <a:p>
            <a:pPr algn="ctr"/>
            <a:r>
              <a:rPr lang="es-CO" kern="10">
                <a:ln w="9525">
                  <a:solidFill>
                    <a:srgbClr val="000000"/>
                  </a:solidFill>
                  <a:round/>
                  <a:headEnd/>
                  <a:tailEnd/>
                </a:ln>
                <a:solidFill>
                  <a:srgbClr val="FFFFFF"/>
                </a:solidFill>
                <a:latin typeface="Arial Black"/>
              </a:rPr>
              <a:t>REVISIÓN</a:t>
            </a:r>
          </a:p>
        </p:txBody>
      </p:sp>
      <p:sp>
        <p:nvSpPr>
          <p:cNvPr id="64526" name="Text Box 14"/>
          <p:cNvSpPr txBox="1">
            <a:spLocks noChangeArrowheads="1"/>
          </p:cNvSpPr>
          <p:nvPr/>
        </p:nvSpPr>
        <p:spPr bwMode="auto">
          <a:xfrm>
            <a:off x="5857884" y="2000464"/>
            <a:ext cx="3145439" cy="3071610"/>
          </a:xfrm>
          <a:prstGeom prst="rect">
            <a:avLst/>
          </a:prstGeom>
          <a:noFill/>
          <a:ln w="9525">
            <a:noFill/>
            <a:miter lim="800000"/>
            <a:headEnd/>
            <a:tailEnd/>
          </a:ln>
          <a:effectLst/>
        </p:spPr>
        <p:txBody>
          <a:bodyPr wrap="square">
            <a:spAutoFit/>
          </a:bodyPr>
          <a:lstStyle/>
          <a:p>
            <a:pPr marL="476250" indent="-476250" algn="ctr">
              <a:lnSpc>
                <a:spcPct val="80000"/>
              </a:lnSpc>
              <a:buClr>
                <a:schemeClr val="accent2"/>
              </a:buClr>
            </a:pPr>
            <a:r>
              <a:rPr lang="es-ES_tradnl" sz="2200" dirty="0">
                <a:latin typeface="Arial Narrow" pitchFamily="34" charset="0"/>
              </a:rPr>
              <a:t>DECISIONES Y ACCIONES RELACIONADAS CON</a:t>
            </a:r>
            <a:r>
              <a:rPr lang="es-ES_tradnl" sz="2200" dirty="0" smtClean="0">
                <a:latin typeface="Arial Narrow" pitchFamily="34" charset="0"/>
              </a:rPr>
              <a:t>:</a:t>
            </a:r>
          </a:p>
          <a:p>
            <a:pPr marL="476250" indent="-476250" algn="ctr">
              <a:lnSpc>
                <a:spcPct val="80000"/>
              </a:lnSpc>
              <a:buClr>
                <a:schemeClr val="accent2"/>
              </a:buClr>
            </a:pPr>
            <a:endParaRPr lang="es-ES_tradnl" sz="2200" dirty="0">
              <a:latin typeface="Arial Narrow" pitchFamily="34" charset="0"/>
            </a:endParaRPr>
          </a:p>
          <a:p>
            <a:pPr marL="476250" indent="-476250">
              <a:lnSpc>
                <a:spcPct val="80000"/>
              </a:lnSpc>
              <a:buClr>
                <a:schemeClr val="accent2"/>
              </a:buClr>
              <a:buFont typeface="Wingdings" pitchFamily="2" charset="2"/>
              <a:buChar char="ü"/>
            </a:pPr>
            <a:r>
              <a:rPr lang="es-ES_tradnl" sz="2200" dirty="0">
                <a:latin typeface="Arial Narrow" pitchFamily="34" charset="0"/>
              </a:rPr>
              <a:t>la mejora de la eficacia del SGC y de sus procesos</a:t>
            </a:r>
          </a:p>
          <a:p>
            <a:pPr marL="476250" indent="-476250">
              <a:lnSpc>
                <a:spcPct val="80000"/>
              </a:lnSpc>
              <a:buClr>
                <a:schemeClr val="accent2"/>
              </a:buClr>
              <a:buFont typeface="Wingdings" pitchFamily="2" charset="2"/>
              <a:buChar char="ü"/>
            </a:pPr>
            <a:r>
              <a:rPr lang="es-ES_tradnl" sz="2200" dirty="0">
                <a:latin typeface="Arial Narrow" pitchFamily="34" charset="0"/>
              </a:rPr>
              <a:t>la mejora del producto en relación con los requisitos del cliente</a:t>
            </a:r>
          </a:p>
          <a:p>
            <a:pPr marL="476250" indent="-476250">
              <a:lnSpc>
                <a:spcPct val="80000"/>
              </a:lnSpc>
              <a:buClr>
                <a:schemeClr val="accent2"/>
              </a:buClr>
              <a:buFont typeface="Wingdings" pitchFamily="2" charset="2"/>
              <a:buChar char="ü"/>
            </a:pPr>
            <a:r>
              <a:rPr lang="es-ES_tradnl" sz="2200" dirty="0">
                <a:latin typeface="Arial Narrow" pitchFamily="34" charset="0"/>
              </a:rPr>
              <a:t>las necesidades de recursos</a:t>
            </a:r>
          </a:p>
        </p:txBody>
      </p:sp>
      <p:sp>
        <p:nvSpPr>
          <p:cNvPr id="9" name="1 Marcador de pie de página"/>
          <p:cNvSpPr txBox="1">
            <a:spLocks/>
          </p:cNvSpPr>
          <p:nvPr/>
        </p:nvSpPr>
        <p:spPr>
          <a:xfrm>
            <a:off x="360000" y="6350023"/>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Control y Gestión de la Calidad - Ana Rosa Fajardo</a:t>
            </a:r>
            <a:endParaRPr lang="es-ES" dirty="0"/>
          </a:p>
        </p:txBody>
      </p:sp>
      <p:pic>
        <p:nvPicPr>
          <p:cNvPr id="10" name="9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200" y="6093296"/>
            <a:ext cx="2627050" cy="61938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583" name="Text Box 103"/>
          <p:cNvSpPr txBox="1">
            <a:spLocks noChangeArrowheads="1"/>
          </p:cNvSpPr>
          <p:nvPr/>
        </p:nvSpPr>
        <p:spPr bwMode="auto">
          <a:xfrm>
            <a:off x="1641882" y="620688"/>
            <a:ext cx="5730031"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accent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sz="3200" b="1" dirty="0" smtClean="0"/>
              <a:t>EVOLUCION HISTORICA ISO 9001</a:t>
            </a:r>
            <a:endParaRPr lang="es-ES_tradnl" sz="3200" b="1" dirty="0"/>
          </a:p>
        </p:txBody>
      </p:sp>
      <p:graphicFrame>
        <p:nvGraphicFramePr>
          <p:cNvPr id="2" name="Diagrama 1"/>
          <p:cNvGraphicFramePr/>
          <p:nvPr>
            <p:extLst/>
          </p:nvPr>
        </p:nvGraphicFramePr>
        <p:xfrm>
          <a:off x="395536" y="1413254"/>
          <a:ext cx="8244448" cy="4968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1 Marcador de pie de página"/>
          <p:cNvSpPr txBox="1">
            <a:spLocks/>
          </p:cNvSpPr>
          <p:nvPr/>
        </p:nvSpPr>
        <p:spPr>
          <a:xfrm>
            <a:off x="360000" y="6350023"/>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Control y Gestión de la Calidad - Ana Rosa Fajardo</a:t>
            </a:r>
            <a:endParaRPr lang="es-ES" dirty="0"/>
          </a:p>
        </p:txBody>
      </p:sp>
      <p:pic>
        <p:nvPicPr>
          <p:cNvPr id="8" name="6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72200" y="6093296"/>
            <a:ext cx="2627050" cy="619386"/>
          </a:xfrm>
          <a:prstGeom prst="rect">
            <a:avLst/>
          </a:prstGeom>
        </p:spPr>
      </p:pic>
      <p:pic>
        <p:nvPicPr>
          <p:cNvPr id="51202" name="Picture 2" descr="Resultado de imagen para evolucion del hombr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8648" y="1504578"/>
            <a:ext cx="3581400" cy="127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9178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2"/>
          <p:cNvSpPr>
            <a:spLocks noChangeArrowheads="1"/>
          </p:cNvSpPr>
          <p:nvPr/>
        </p:nvSpPr>
        <p:spPr bwMode="auto">
          <a:xfrm>
            <a:off x="7033846" y="228600"/>
            <a:ext cx="1894743" cy="838200"/>
          </a:xfrm>
          <a:prstGeom prst="flowChartDocument">
            <a:avLst/>
          </a:prstGeom>
          <a:solidFill>
            <a:schemeClr val="bg1"/>
          </a:solidFill>
          <a:ln w="12700">
            <a:solidFill>
              <a:schemeClr val="tx2"/>
            </a:solidFill>
            <a:miter lim="800000"/>
            <a:headEnd/>
            <a:tailEnd/>
          </a:ln>
          <a:effectLst>
            <a:outerShdw dist="107763" dir="18900000" algn="ctr" rotWithShape="0">
              <a:schemeClr val="accent1"/>
            </a:outerShdw>
          </a:effectLst>
        </p:spPr>
        <p:txBody>
          <a:bodyPr lIns="57600" tIns="46038" rIns="57600" bIns="46038" anchor="ctr"/>
          <a:lstStyle/>
          <a:p>
            <a:pPr indent="-285750" algn="ctr"/>
            <a:r>
              <a:rPr lang="es-ES_tradnl" sz="1600" b="1" dirty="0">
                <a:latin typeface="Arial" charset="0"/>
              </a:rPr>
              <a:t>6. Gestión de los Recursos</a:t>
            </a:r>
          </a:p>
        </p:txBody>
      </p:sp>
      <p:sp>
        <p:nvSpPr>
          <p:cNvPr id="66563" name="Text Box 3"/>
          <p:cNvSpPr txBox="1">
            <a:spLocks noChangeArrowheads="1"/>
          </p:cNvSpPr>
          <p:nvPr/>
        </p:nvSpPr>
        <p:spPr bwMode="auto">
          <a:xfrm>
            <a:off x="2930689" y="273586"/>
            <a:ext cx="3070071" cy="369332"/>
          </a:xfrm>
          <a:prstGeom prst="rect">
            <a:avLst/>
          </a:prstGeom>
          <a:noFill/>
          <a:ln w="9525">
            <a:noFill/>
            <a:miter lim="800000"/>
            <a:headEnd/>
            <a:tailEnd/>
          </a:ln>
          <a:effectLst/>
        </p:spPr>
        <p:txBody>
          <a:bodyPr wrap="none">
            <a:spAutoFit/>
          </a:bodyPr>
          <a:lstStyle/>
          <a:p>
            <a:pPr algn="ctr"/>
            <a:r>
              <a:rPr lang="es-ES_tradnl" b="1" dirty="0">
                <a:latin typeface="Arial" charset="0"/>
              </a:rPr>
              <a:t>6.1 Provisión de Recursos</a:t>
            </a:r>
          </a:p>
        </p:txBody>
      </p:sp>
      <p:graphicFrame>
        <p:nvGraphicFramePr>
          <p:cNvPr id="66568" name="Object 8"/>
          <p:cNvGraphicFramePr>
            <a:graphicFrameLocks noChangeAspect="1"/>
          </p:cNvGraphicFramePr>
          <p:nvPr/>
        </p:nvGraphicFramePr>
        <p:xfrm>
          <a:off x="4643438" y="3000372"/>
          <a:ext cx="1617785" cy="1660525"/>
        </p:xfrm>
        <a:graphic>
          <a:graphicData uri="http://schemas.openxmlformats.org/presentationml/2006/ole">
            <mc:AlternateContent xmlns:mc="http://schemas.openxmlformats.org/markup-compatibility/2006">
              <mc:Choice xmlns:v="urn:schemas-microsoft-com:vml" Requires="v">
                <p:oleObj spid="_x0000_s43391" name="Imagen" r:id="rId4" imgW="2504520" imgH="2371320" progId="">
                  <p:embed/>
                </p:oleObj>
              </mc:Choice>
              <mc:Fallback>
                <p:oleObj name="Imagen" r:id="rId4" imgW="2504520" imgH="237132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3000372"/>
                        <a:ext cx="1617785" cy="16605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66569" name="Object 9"/>
          <p:cNvGraphicFramePr>
            <a:graphicFrameLocks noChangeAspect="1"/>
          </p:cNvGraphicFramePr>
          <p:nvPr/>
        </p:nvGraphicFramePr>
        <p:xfrm>
          <a:off x="2883877" y="4800600"/>
          <a:ext cx="2039815" cy="1301750"/>
        </p:xfrm>
        <a:graphic>
          <a:graphicData uri="http://schemas.openxmlformats.org/presentationml/2006/ole">
            <mc:AlternateContent xmlns:mc="http://schemas.openxmlformats.org/markup-compatibility/2006">
              <mc:Choice xmlns:v="urn:schemas-microsoft-com:vml" Requires="v">
                <p:oleObj spid="_x0000_s43392" name="Imagen" r:id="rId6" imgW="4962600" imgH="2923920" progId="">
                  <p:embed/>
                </p:oleObj>
              </mc:Choice>
              <mc:Fallback>
                <p:oleObj name="Imagen" r:id="rId6" imgW="4962600" imgH="2923920"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83877" y="4800600"/>
                        <a:ext cx="2039815" cy="130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66570" name="Object 10"/>
          <p:cNvGraphicFramePr>
            <a:graphicFrameLocks noChangeAspect="1"/>
          </p:cNvGraphicFramePr>
          <p:nvPr/>
        </p:nvGraphicFramePr>
        <p:xfrm>
          <a:off x="6963508" y="3886200"/>
          <a:ext cx="1162050" cy="1136650"/>
        </p:xfrm>
        <a:graphic>
          <a:graphicData uri="http://schemas.openxmlformats.org/presentationml/2006/ole">
            <mc:AlternateContent xmlns:mc="http://schemas.openxmlformats.org/markup-compatibility/2006">
              <mc:Choice xmlns:v="urn:schemas-microsoft-com:vml" Requires="v">
                <p:oleObj spid="_x0000_s43393" name="Imagen" r:id="rId8" imgW="1259640" imgH="1137240" progId="">
                  <p:embed/>
                </p:oleObj>
              </mc:Choice>
              <mc:Fallback>
                <p:oleObj name="Imagen" r:id="rId8" imgW="1259640" imgH="1137240" progId="">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63508" y="3886200"/>
                        <a:ext cx="1162050" cy="11366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66573" name="Object 13"/>
          <p:cNvGraphicFramePr>
            <a:graphicFrameLocks noChangeAspect="1"/>
          </p:cNvGraphicFramePr>
          <p:nvPr/>
        </p:nvGraphicFramePr>
        <p:xfrm>
          <a:off x="5205046" y="4648201"/>
          <a:ext cx="1477108" cy="1516063"/>
        </p:xfrm>
        <a:graphic>
          <a:graphicData uri="http://schemas.openxmlformats.org/presentationml/2006/ole">
            <mc:AlternateContent xmlns:mc="http://schemas.openxmlformats.org/markup-compatibility/2006">
              <mc:Choice xmlns:v="urn:schemas-microsoft-com:vml" Requires="v">
                <p:oleObj spid="_x0000_s43394" name="Imagen" r:id="rId10" imgW="3528720" imgH="3344400" progId="">
                  <p:embed/>
                </p:oleObj>
              </mc:Choice>
              <mc:Fallback>
                <p:oleObj name="Imagen" r:id="rId10" imgW="3528720" imgH="3344400" progId="">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05046" y="4648201"/>
                        <a:ext cx="1477108" cy="15160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66574" name="Object 14"/>
          <p:cNvGraphicFramePr>
            <a:graphicFrameLocks noChangeAspect="1"/>
          </p:cNvGraphicFramePr>
          <p:nvPr/>
        </p:nvGraphicFramePr>
        <p:xfrm>
          <a:off x="7807570" y="4876800"/>
          <a:ext cx="1041889" cy="1150938"/>
        </p:xfrm>
        <a:graphic>
          <a:graphicData uri="http://schemas.openxmlformats.org/presentationml/2006/ole">
            <mc:AlternateContent xmlns:mc="http://schemas.openxmlformats.org/markup-compatibility/2006">
              <mc:Choice xmlns:v="urn:schemas-microsoft-com:vml" Requires="v">
                <p:oleObj spid="_x0000_s43395" name="Imagen" r:id="rId12" imgW="1129680" imgH="1151640" progId="">
                  <p:embed/>
                </p:oleObj>
              </mc:Choice>
              <mc:Fallback>
                <p:oleObj name="Imagen" r:id="rId12" imgW="1129680" imgH="1151640" progId="">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07570" y="4876800"/>
                        <a:ext cx="1041889" cy="11509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66576" name="Picture 16" descr="4"/>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0" y="4724401"/>
            <a:ext cx="2743200" cy="1279525"/>
          </a:xfrm>
          <a:prstGeom prst="rect">
            <a:avLst/>
          </a:prstGeom>
          <a:noFill/>
        </p:spPr>
      </p:pic>
      <p:graphicFrame>
        <p:nvGraphicFramePr>
          <p:cNvPr id="66577" name="Object 17"/>
          <p:cNvGraphicFramePr>
            <a:graphicFrameLocks noChangeAspect="1"/>
          </p:cNvGraphicFramePr>
          <p:nvPr/>
        </p:nvGraphicFramePr>
        <p:xfrm>
          <a:off x="3714744" y="4000504"/>
          <a:ext cx="703385" cy="779463"/>
        </p:xfrm>
        <a:graphic>
          <a:graphicData uri="http://schemas.openxmlformats.org/presentationml/2006/ole">
            <mc:AlternateContent xmlns:mc="http://schemas.openxmlformats.org/markup-compatibility/2006">
              <mc:Choice xmlns:v="urn:schemas-microsoft-com:vml" Requires="v">
                <p:oleObj spid="_x0000_s43396" name="Imagen" r:id="rId15" imgW="630000" imgH="643680" progId="">
                  <p:embed/>
                </p:oleObj>
              </mc:Choice>
              <mc:Fallback>
                <p:oleObj name="Imagen" r:id="rId15" imgW="630000" imgH="643680" progId="">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14744" y="4000504"/>
                        <a:ext cx="703385" cy="7794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6579" name="Text Box 19"/>
          <p:cNvSpPr txBox="1">
            <a:spLocks noChangeArrowheads="1"/>
          </p:cNvSpPr>
          <p:nvPr/>
        </p:nvSpPr>
        <p:spPr bwMode="auto">
          <a:xfrm>
            <a:off x="211016" y="947738"/>
            <a:ext cx="8581292" cy="2529923"/>
          </a:xfrm>
          <a:prstGeom prst="rect">
            <a:avLst/>
          </a:prstGeom>
          <a:noFill/>
          <a:ln w="9525">
            <a:noFill/>
            <a:miter lim="800000"/>
            <a:headEnd/>
            <a:tailEnd/>
          </a:ln>
          <a:effectLst/>
        </p:spPr>
        <p:txBody>
          <a:bodyPr lIns="54000" rIns="54000">
            <a:spAutoFit/>
          </a:bodyPr>
          <a:lstStyle/>
          <a:p>
            <a:pPr marL="190500" indent="-190500">
              <a:lnSpc>
                <a:spcPct val="120000"/>
              </a:lnSpc>
              <a:buFont typeface="Wingdings" pitchFamily="2" charset="2"/>
              <a:buChar char=""/>
            </a:pPr>
            <a:r>
              <a:rPr lang="es-ES_tradnl" sz="2200" dirty="0">
                <a:latin typeface="Arial" charset="0"/>
              </a:rPr>
              <a:t>La organización debe determinar y proporcionar los recursos necesarios para:</a:t>
            </a:r>
          </a:p>
          <a:p>
            <a:pPr marL="762000" lvl="1" indent="-381000">
              <a:lnSpc>
                <a:spcPct val="120000"/>
              </a:lnSpc>
              <a:buClr>
                <a:srgbClr val="FF0000"/>
              </a:buClr>
              <a:buFont typeface="Wingdings" pitchFamily="2" charset="2"/>
              <a:buChar char="ü"/>
            </a:pPr>
            <a:r>
              <a:rPr lang="es-ES_tradnl" sz="2200" dirty="0">
                <a:latin typeface="Arial" charset="0"/>
              </a:rPr>
              <a:t>implementar y mantener el SGC</a:t>
            </a:r>
          </a:p>
          <a:p>
            <a:pPr marL="762000" lvl="1" indent="-381000">
              <a:lnSpc>
                <a:spcPct val="120000"/>
              </a:lnSpc>
              <a:buClr>
                <a:srgbClr val="FF0000"/>
              </a:buClr>
              <a:buFont typeface="Wingdings" pitchFamily="2" charset="2"/>
              <a:buChar char="ü"/>
            </a:pPr>
            <a:r>
              <a:rPr lang="es-ES_tradnl" sz="2200" dirty="0">
                <a:latin typeface="Arial" charset="0"/>
              </a:rPr>
              <a:t>mejorar continuamente la eficacia del SGC</a:t>
            </a:r>
          </a:p>
          <a:p>
            <a:pPr marL="762000" lvl="1" indent="-381000">
              <a:lnSpc>
                <a:spcPct val="120000"/>
              </a:lnSpc>
              <a:buClr>
                <a:srgbClr val="FF0000"/>
              </a:buClr>
              <a:buFont typeface="Wingdings" pitchFamily="2" charset="2"/>
              <a:buChar char="ü"/>
            </a:pPr>
            <a:r>
              <a:rPr lang="es-ES_tradnl" sz="2200" dirty="0">
                <a:latin typeface="Arial" charset="0"/>
              </a:rPr>
              <a:t>incrementar la satisfacción del cliente satisfaciendo sus requisitos</a:t>
            </a:r>
          </a:p>
        </p:txBody>
      </p:sp>
      <p:sp>
        <p:nvSpPr>
          <p:cNvPr id="14" name="1 Marcador de pie de página"/>
          <p:cNvSpPr txBox="1">
            <a:spLocks/>
          </p:cNvSpPr>
          <p:nvPr/>
        </p:nvSpPr>
        <p:spPr>
          <a:xfrm>
            <a:off x="360000" y="6350023"/>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Control y Gestión de la Calidad - Ana Rosa Fajardo</a:t>
            </a:r>
            <a:endParaRPr lang="es-ES" dirty="0"/>
          </a:p>
        </p:txBody>
      </p:sp>
      <p:pic>
        <p:nvPicPr>
          <p:cNvPr id="15" name="14 Imagen"/>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372200" y="6093296"/>
            <a:ext cx="2627050" cy="619386"/>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2"/>
          <p:cNvSpPr>
            <a:spLocks noChangeArrowheads="1"/>
          </p:cNvSpPr>
          <p:nvPr/>
        </p:nvSpPr>
        <p:spPr bwMode="auto">
          <a:xfrm>
            <a:off x="7033846" y="228600"/>
            <a:ext cx="1894743" cy="838200"/>
          </a:xfrm>
          <a:prstGeom prst="flowChartDocument">
            <a:avLst/>
          </a:prstGeom>
          <a:solidFill>
            <a:schemeClr val="bg1"/>
          </a:solidFill>
          <a:ln w="12700">
            <a:solidFill>
              <a:schemeClr val="tx2"/>
            </a:solidFill>
            <a:miter lim="800000"/>
            <a:headEnd/>
            <a:tailEnd/>
          </a:ln>
          <a:effectLst>
            <a:outerShdw dist="107763" dir="18900000" algn="ctr" rotWithShape="0">
              <a:schemeClr val="accent1"/>
            </a:outerShdw>
          </a:effectLst>
        </p:spPr>
        <p:txBody>
          <a:bodyPr lIns="57600" tIns="46038" rIns="57600" bIns="46038" anchor="ctr"/>
          <a:lstStyle/>
          <a:p>
            <a:pPr indent="-285750" algn="ctr"/>
            <a:r>
              <a:rPr lang="es-ES_tradnl" sz="1600" b="1" dirty="0">
                <a:latin typeface="Arial" charset="0"/>
              </a:rPr>
              <a:t>6. Gestión de los Recursos</a:t>
            </a:r>
          </a:p>
        </p:txBody>
      </p:sp>
      <p:sp>
        <p:nvSpPr>
          <p:cNvPr id="67587" name="Text Box 3"/>
          <p:cNvSpPr txBox="1">
            <a:spLocks noChangeArrowheads="1"/>
          </p:cNvSpPr>
          <p:nvPr/>
        </p:nvSpPr>
        <p:spPr bwMode="auto">
          <a:xfrm>
            <a:off x="2933700" y="251562"/>
            <a:ext cx="2736647" cy="677108"/>
          </a:xfrm>
          <a:prstGeom prst="rect">
            <a:avLst/>
          </a:prstGeom>
          <a:noFill/>
          <a:ln w="9525">
            <a:noFill/>
            <a:miter lim="800000"/>
            <a:headEnd/>
            <a:tailEnd/>
          </a:ln>
          <a:effectLst/>
        </p:spPr>
        <p:txBody>
          <a:bodyPr wrap="none">
            <a:spAutoFit/>
          </a:bodyPr>
          <a:lstStyle/>
          <a:p>
            <a:pPr algn="ctr"/>
            <a:r>
              <a:rPr lang="es-ES_tradnl" b="1" dirty="0">
                <a:latin typeface="Arial" charset="0"/>
              </a:rPr>
              <a:t>6.2 Recursos Humanos</a:t>
            </a:r>
          </a:p>
          <a:p>
            <a:pPr algn="ctr"/>
            <a:r>
              <a:rPr lang="es-ES_tradnl" sz="2000" b="1" dirty="0">
                <a:latin typeface="Arial" charset="0"/>
              </a:rPr>
              <a:t>6.2.1 Generalidades</a:t>
            </a:r>
            <a:endParaRPr lang="es-ES_tradnl" b="1" dirty="0">
              <a:latin typeface="Arial" charset="0"/>
            </a:endParaRPr>
          </a:p>
        </p:txBody>
      </p:sp>
      <p:sp>
        <p:nvSpPr>
          <p:cNvPr id="67596" name="Text Box 12"/>
          <p:cNvSpPr txBox="1">
            <a:spLocks noChangeArrowheads="1"/>
          </p:cNvSpPr>
          <p:nvPr/>
        </p:nvSpPr>
        <p:spPr bwMode="auto">
          <a:xfrm>
            <a:off x="281354" y="1371601"/>
            <a:ext cx="8581292" cy="2936188"/>
          </a:xfrm>
          <a:prstGeom prst="rect">
            <a:avLst/>
          </a:prstGeom>
          <a:noFill/>
          <a:ln w="9525">
            <a:noFill/>
            <a:miter lim="800000"/>
            <a:headEnd/>
            <a:tailEnd/>
          </a:ln>
          <a:effectLst/>
        </p:spPr>
        <p:txBody>
          <a:bodyPr lIns="54000" rIns="54000">
            <a:spAutoFit/>
          </a:bodyPr>
          <a:lstStyle/>
          <a:p>
            <a:pPr marL="190500" indent="-190500">
              <a:lnSpc>
                <a:spcPct val="120000"/>
              </a:lnSpc>
              <a:buFont typeface="Wingdings" pitchFamily="2" charset="2"/>
              <a:buChar char=""/>
            </a:pPr>
            <a:r>
              <a:rPr lang="es-ES_tradnl" sz="2200" dirty="0">
                <a:latin typeface="Arial" charset="0"/>
              </a:rPr>
              <a:t>La personas que desempeñan tareas que afectan a la calidad del producto han de tener una competencia profesional adquirida mediante una(s):</a:t>
            </a:r>
          </a:p>
          <a:p>
            <a:pPr marL="381000" lvl="1">
              <a:lnSpc>
                <a:spcPct val="120000"/>
              </a:lnSpc>
              <a:buClr>
                <a:srgbClr val="FF0000"/>
              </a:buClr>
            </a:pPr>
            <a:endParaRPr lang="es-ES_tradnl" sz="2200" dirty="0">
              <a:latin typeface="Arial" charset="0"/>
            </a:endParaRPr>
          </a:p>
          <a:p>
            <a:pPr marL="762000" lvl="1" indent="-381000">
              <a:lnSpc>
                <a:spcPct val="120000"/>
              </a:lnSpc>
              <a:buClr>
                <a:srgbClr val="FF0000"/>
              </a:buClr>
              <a:buFont typeface="Wingdings" pitchFamily="2" charset="2"/>
              <a:buChar char="ü"/>
            </a:pPr>
            <a:r>
              <a:rPr lang="es-ES_tradnl" sz="2200" dirty="0">
                <a:latin typeface="Arial" charset="0"/>
              </a:rPr>
              <a:t>F</a:t>
            </a:r>
            <a:r>
              <a:rPr lang="es-ES_tradnl" sz="2200" dirty="0" smtClean="0">
                <a:latin typeface="Arial" charset="0"/>
              </a:rPr>
              <a:t>ormación</a:t>
            </a:r>
            <a:endParaRPr lang="es-ES_tradnl" sz="2200" dirty="0">
              <a:latin typeface="Arial" charset="0"/>
            </a:endParaRPr>
          </a:p>
          <a:p>
            <a:pPr marL="762000" lvl="1" indent="-381000">
              <a:lnSpc>
                <a:spcPct val="120000"/>
              </a:lnSpc>
              <a:buClr>
                <a:srgbClr val="FF0000"/>
              </a:buClr>
              <a:buFont typeface="Wingdings" pitchFamily="2" charset="2"/>
              <a:buChar char="ü"/>
            </a:pPr>
            <a:r>
              <a:rPr lang="es-ES_tradnl" sz="2200" dirty="0">
                <a:latin typeface="Arial" charset="0"/>
              </a:rPr>
              <a:t>H</a:t>
            </a:r>
            <a:r>
              <a:rPr lang="es-ES_tradnl" sz="2200" dirty="0" smtClean="0">
                <a:latin typeface="Arial" charset="0"/>
              </a:rPr>
              <a:t>abilidades</a:t>
            </a:r>
            <a:endParaRPr lang="es-ES_tradnl" sz="2200" dirty="0">
              <a:latin typeface="Arial" charset="0"/>
            </a:endParaRPr>
          </a:p>
          <a:p>
            <a:pPr marL="762000" lvl="1" indent="-381000">
              <a:lnSpc>
                <a:spcPct val="120000"/>
              </a:lnSpc>
              <a:buClr>
                <a:srgbClr val="FF0000"/>
              </a:buClr>
              <a:buFont typeface="Wingdings" pitchFamily="2" charset="2"/>
              <a:buChar char="ü"/>
            </a:pPr>
            <a:r>
              <a:rPr lang="es-ES_tradnl" sz="2200" dirty="0" smtClean="0">
                <a:latin typeface="Arial" charset="0"/>
              </a:rPr>
              <a:t>Experiencia adecuadas</a:t>
            </a:r>
            <a:endParaRPr lang="es-ES_tradnl" sz="2200" dirty="0">
              <a:latin typeface="Arial" charset="0"/>
            </a:endParaRPr>
          </a:p>
        </p:txBody>
      </p:sp>
      <p:sp>
        <p:nvSpPr>
          <p:cNvPr id="9" name="1 Marcador de pie de página"/>
          <p:cNvSpPr txBox="1">
            <a:spLocks/>
          </p:cNvSpPr>
          <p:nvPr/>
        </p:nvSpPr>
        <p:spPr>
          <a:xfrm>
            <a:off x="360000" y="6350023"/>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Control y Gestión de la Calidad - Ana Rosa Fajardo</a:t>
            </a:r>
            <a:endParaRPr lang="es-ES" dirty="0"/>
          </a:p>
        </p:txBody>
      </p:sp>
      <p:pic>
        <p:nvPicPr>
          <p:cNvPr id="10" name="9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6093296"/>
            <a:ext cx="2627050" cy="619386"/>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ChangeArrowheads="1"/>
          </p:cNvSpPr>
          <p:nvPr/>
        </p:nvSpPr>
        <p:spPr bwMode="auto">
          <a:xfrm>
            <a:off x="7033846" y="804850"/>
            <a:ext cx="1894743" cy="838200"/>
          </a:xfrm>
          <a:prstGeom prst="flowChartDocument">
            <a:avLst/>
          </a:prstGeom>
          <a:solidFill>
            <a:schemeClr val="bg1"/>
          </a:solidFill>
          <a:ln w="12700">
            <a:solidFill>
              <a:schemeClr val="tx2"/>
            </a:solidFill>
            <a:miter lim="800000"/>
            <a:headEnd/>
            <a:tailEnd/>
          </a:ln>
          <a:effectLst>
            <a:outerShdw dist="107763" dir="18900000" algn="ctr" rotWithShape="0">
              <a:schemeClr val="accent1"/>
            </a:outerShdw>
          </a:effectLst>
        </p:spPr>
        <p:txBody>
          <a:bodyPr lIns="57600" tIns="46038" rIns="57600" bIns="46038" anchor="ctr"/>
          <a:lstStyle/>
          <a:p>
            <a:pPr indent="-285750" algn="ctr"/>
            <a:r>
              <a:rPr lang="es-ES_tradnl" sz="1600" b="1" dirty="0">
                <a:latin typeface="Arial" charset="0"/>
              </a:rPr>
              <a:t>6. Gestión de los Recursos</a:t>
            </a:r>
          </a:p>
        </p:txBody>
      </p:sp>
      <p:sp>
        <p:nvSpPr>
          <p:cNvPr id="68611" name="Text Box 3"/>
          <p:cNvSpPr txBox="1">
            <a:spLocks noChangeArrowheads="1"/>
          </p:cNvSpPr>
          <p:nvPr/>
        </p:nvSpPr>
        <p:spPr bwMode="auto">
          <a:xfrm>
            <a:off x="1531327" y="108686"/>
            <a:ext cx="6646564" cy="677108"/>
          </a:xfrm>
          <a:prstGeom prst="rect">
            <a:avLst/>
          </a:prstGeom>
          <a:noFill/>
          <a:ln w="9525">
            <a:noFill/>
            <a:miter lim="800000"/>
            <a:headEnd/>
            <a:tailEnd/>
          </a:ln>
          <a:effectLst/>
        </p:spPr>
        <p:txBody>
          <a:bodyPr wrap="none">
            <a:spAutoFit/>
          </a:bodyPr>
          <a:lstStyle/>
          <a:p>
            <a:pPr algn="ctr"/>
            <a:r>
              <a:rPr lang="es-ES_tradnl" b="1" dirty="0">
                <a:latin typeface="Arial" charset="0"/>
              </a:rPr>
              <a:t>6.2 Recursos Humanos</a:t>
            </a:r>
          </a:p>
          <a:p>
            <a:pPr algn="ctr"/>
            <a:r>
              <a:rPr lang="es-ES_tradnl" sz="2000" b="1" dirty="0">
                <a:latin typeface="Arial" charset="0"/>
              </a:rPr>
              <a:t>6.2.2 Competencia, Toma de Conciencia y Formación</a:t>
            </a:r>
            <a:endParaRPr lang="es-ES_tradnl" b="1" dirty="0">
              <a:latin typeface="Arial" charset="0"/>
            </a:endParaRPr>
          </a:p>
        </p:txBody>
      </p:sp>
      <p:sp>
        <p:nvSpPr>
          <p:cNvPr id="68625" name="Text Box 17"/>
          <p:cNvSpPr txBox="1">
            <a:spLocks noChangeArrowheads="1"/>
          </p:cNvSpPr>
          <p:nvPr/>
        </p:nvSpPr>
        <p:spPr bwMode="auto">
          <a:xfrm>
            <a:off x="285720" y="1071546"/>
            <a:ext cx="5556738" cy="1107996"/>
          </a:xfrm>
          <a:prstGeom prst="rect">
            <a:avLst/>
          </a:prstGeom>
          <a:noFill/>
          <a:ln w="9525">
            <a:noFill/>
            <a:miter lim="800000"/>
            <a:headEnd/>
            <a:tailEnd/>
          </a:ln>
          <a:effectLst/>
        </p:spPr>
        <p:txBody>
          <a:bodyPr>
            <a:spAutoFit/>
          </a:bodyPr>
          <a:lstStyle/>
          <a:p>
            <a:r>
              <a:rPr lang="es-ES_tradnl" sz="2200" dirty="0">
                <a:latin typeface="Arial Narrow" pitchFamily="34" charset="0"/>
              </a:rPr>
              <a:t>Determinar competencias necesarias para personal que desempeña reas que afectan a la calidad del producto</a:t>
            </a:r>
          </a:p>
        </p:txBody>
      </p:sp>
      <p:sp>
        <p:nvSpPr>
          <p:cNvPr id="68626" name="Text Box 18"/>
          <p:cNvSpPr txBox="1">
            <a:spLocks noChangeArrowheads="1"/>
          </p:cNvSpPr>
          <p:nvPr/>
        </p:nvSpPr>
        <p:spPr bwMode="auto">
          <a:xfrm>
            <a:off x="4495096" y="3214686"/>
            <a:ext cx="4220308" cy="427038"/>
          </a:xfrm>
          <a:prstGeom prst="rect">
            <a:avLst/>
          </a:prstGeom>
          <a:noFill/>
          <a:ln w="9525">
            <a:noFill/>
            <a:miter lim="800000"/>
            <a:headEnd/>
            <a:tailEnd/>
          </a:ln>
          <a:effectLst/>
        </p:spPr>
        <p:txBody>
          <a:bodyPr>
            <a:spAutoFit/>
          </a:bodyPr>
          <a:lstStyle/>
          <a:p>
            <a:r>
              <a:rPr lang="es-ES_tradnl" sz="2200" dirty="0">
                <a:latin typeface="Arial Narrow" pitchFamily="34" charset="0"/>
              </a:rPr>
              <a:t>Evaluar eficacia de acciones tomadas</a:t>
            </a:r>
          </a:p>
        </p:txBody>
      </p:sp>
      <p:sp>
        <p:nvSpPr>
          <p:cNvPr id="68652" name="Text Box 44"/>
          <p:cNvSpPr txBox="1">
            <a:spLocks noChangeArrowheads="1"/>
          </p:cNvSpPr>
          <p:nvPr/>
        </p:nvSpPr>
        <p:spPr bwMode="auto">
          <a:xfrm>
            <a:off x="308842" y="2362200"/>
            <a:ext cx="6049108" cy="762000"/>
          </a:xfrm>
          <a:prstGeom prst="rect">
            <a:avLst/>
          </a:prstGeom>
          <a:noFill/>
          <a:ln w="9525">
            <a:noFill/>
            <a:miter lim="800000"/>
            <a:headEnd/>
            <a:tailEnd/>
          </a:ln>
          <a:effectLst/>
        </p:spPr>
        <p:txBody>
          <a:bodyPr>
            <a:spAutoFit/>
          </a:bodyPr>
          <a:lstStyle/>
          <a:p>
            <a:r>
              <a:rPr lang="es-ES_tradnl" sz="2200" dirty="0">
                <a:latin typeface="Arial Narrow" pitchFamily="34" charset="0"/>
              </a:rPr>
              <a:t>Proporcionar formación o tomar otras acciones para satisfacer dichas necesidades</a:t>
            </a:r>
          </a:p>
        </p:txBody>
      </p:sp>
      <p:sp>
        <p:nvSpPr>
          <p:cNvPr id="68705" name="Text Box 97"/>
          <p:cNvSpPr txBox="1">
            <a:spLocks noChangeArrowheads="1"/>
          </p:cNvSpPr>
          <p:nvPr/>
        </p:nvSpPr>
        <p:spPr bwMode="auto">
          <a:xfrm>
            <a:off x="3376278" y="3821202"/>
            <a:ext cx="5767754" cy="1107996"/>
          </a:xfrm>
          <a:prstGeom prst="rect">
            <a:avLst/>
          </a:prstGeom>
          <a:noFill/>
          <a:ln w="9525">
            <a:noFill/>
            <a:miter lim="800000"/>
            <a:headEnd/>
            <a:tailEnd/>
          </a:ln>
          <a:effectLst/>
        </p:spPr>
        <p:txBody>
          <a:bodyPr>
            <a:spAutoFit/>
          </a:bodyPr>
          <a:lstStyle/>
          <a:p>
            <a:r>
              <a:rPr lang="es-ES_tradnl" sz="2200" dirty="0">
                <a:latin typeface="Arial Narrow" pitchFamily="34" charset="0"/>
              </a:rPr>
              <a:t>Asegurar que el personal conoce y se da cuenta de que su actividad es importante y contribuye a que se cumplan los objetivos de la calidad</a:t>
            </a:r>
          </a:p>
        </p:txBody>
      </p:sp>
      <p:sp>
        <p:nvSpPr>
          <p:cNvPr id="68720" name="Text Box 112"/>
          <p:cNvSpPr txBox="1">
            <a:spLocks noChangeArrowheads="1"/>
          </p:cNvSpPr>
          <p:nvPr/>
        </p:nvSpPr>
        <p:spPr bwMode="auto">
          <a:xfrm>
            <a:off x="3376246" y="5167330"/>
            <a:ext cx="5767754" cy="762000"/>
          </a:xfrm>
          <a:prstGeom prst="rect">
            <a:avLst/>
          </a:prstGeom>
          <a:noFill/>
          <a:ln w="9525">
            <a:noFill/>
            <a:miter lim="800000"/>
            <a:headEnd/>
            <a:tailEnd/>
          </a:ln>
          <a:effectLst/>
        </p:spPr>
        <p:txBody>
          <a:bodyPr>
            <a:spAutoFit/>
          </a:bodyPr>
          <a:lstStyle/>
          <a:p>
            <a:r>
              <a:rPr lang="es-ES_tradnl" sz="2200" dirty="0">
                <a:latin typeface="Arial Narrow" pitchFamily="34" charset="0"/>
              </a:rPr>
              <a:t>Mantener registros adecuados: educación, formación, habilidades y experiencia</a:t>
            </a:r>
          </a:p>
        </p:txBody>
      </p:sp>
      <p:sp>
        <p:nvSpPr>
          <p:cNvPr id="92" name="1 Marcador de pie de página"/>
          <p:cNvSpPr txBox="1">
            <a:spLocks/>
          </p:cNvSpPr>
          <p:nvPr/>
        </p:nvSpPr>
        <p:spPr>
          <a:xfrm>
            <a:off x="360000" y="6350023"/>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Control y Gestión de la Calidad - Ana Rosa Fajardo</a:t>
            </a:r>
            <a:endParaRPr lang="es-ES" dirty="0"/>
          </a:p>
        </p:txBody>
      </p:sp>
      <p:pic>
        <p:nvPicPr>
          <p:cNvPr id="93" name="9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6093296"/>
            <a:ext cx="2627050" cy="619386"/>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AutoShape 2"/>
          <p:cNvSpPr>
            <a:spLocks noChangeArrowheads="1"/>
          </p:cNvSpPr>
          <p:nvPr/>
        </p:nvSpPr>
        <p:spPr bwMode="auto">
          <a:xfrm>
            <a:off x="7033846" y="228600"/>
            <a:ext cx="1894743" cy="838200"/>
          </a:xfrm>
          <a:prstGeom prst="flowChartDocument">
            <a:avLst/>
          </a:prstGeom>
          <a:solidFill>
            <a:schemeClr val="bg1"/>
          </a:solidFill>
          <a:ln w="12700">
            <a:solidFill>
              <a:schemeClr val="tx2"/>
            </a:solidFill>
            <a:miter lim="800000"/>
            <a:headEnd/>
            <a:tailEnd/>
          </a:ln>
          <a:effectLst>
            <a:outerShdw dist="107763" dir="18900000" algn="ctr" rotWithShape="0">
              <a:schemeClr val="accent1"/>
            </a:outerShdw>
          </a:effectLst>
        </p:spPr>
        <p:txBody>
          <a:bodyPr lIns="57600" tIns="46038" rIns="57600" bIns="46038" anchor="ctr"/>
          <a:lstStyle/>
          <a:p>
            <a:pPr indent="-285750" algn="ctr"/>
            <a:r>
              <a:rPr lang="es-ES_tradnl" sz="1600" b="1" dirty="0">
                <a:latin typeface="Arial" charset="0"/>
              </a:rPr>
              <a:t>6. Gestión de los Recursos</a:t>
            </a:r>
          </a:p>
        </p:txBody>
      </p:sp>
      <p:sp>
        <p:nvSpPr>
          <p:cNvPr id="69635" name="Text Box 3"/>
          <p:cNvSpPr txBox="1">
            <a:spLocks noChangeArrowheads="1"/>
          </p:cNvSpPr>
          <p:nvPr/>
        </p:nvSpPr>
        <p:spPr bwMode="auto">
          <a:xfrm>
            <a:off x="3253154" y="202148"/>
            <a:ext cx="2198038" cy="369332"/>
          </a:xfrm>
          <a:prstGeom prst="rect">
            <a:avLst/>
          </a:prstGeom>
          <a:noFill/>
          <a:ln w="9525">
            <a:noFill/>
            <a:miter lim="800000"/>
            <a:headEnd/>
            <a:tailEnd/>
          </a:ln>
          <a:effectLst/>
        </p:spPr>
        <p:txBody>
          <a:bodyPr wrap="none">
            <a:spAutoFit/>
          </a:bodyPr>
          <a:lstStyle/>
          <a:p>
            <a:pPr algn="ctr"/>
            <a:r>
              <a:rPr lang="es-ES_tradnl" b="1" dirty="0">
                <a:latin typeface="Arial" charset="0"/>
              </a:rPr>
              <a:t>6.3 Infraestructura</a:t>
            </a:r>
          </a:p>
        </p:txBody>
      </p:sp>
      <p:sp>
        <p:nvSpPr>
          <p:cNvPr id="69723" name="Text Box 91"/>
          <p:cNvSpPr txBox="1">
            <a:spLocks noChangeArrowheads="1"/>
          </p:cNvSpPr>
          <p:nvPr/>
        </p:nvSpPr>
        <p:spPr bwMode="auto">
          <a:xfrm>
            <a:off x="281354" y="1371601"/>
            <a:ext cx="8581292" cy="2419124"/>
          </a:xfrm>
          <a:prstGeom prst="rect">
            <a:avLst/>
          </a:prstGeom>
          <a:noFill/>
          <a:ln w="9525">
            <a:noFill/>
            <a:miter lim="800000"/>
            <a:headEnd/>
            <a:tailEnd/>
          </a:ln>
          <a:effectLst/>
        </p:spPr>
        <p:txBody>
          <a:bodyPr lIns="54000" rIns="54000">
            <a:spAutoFit/>
          </a:bodyPr>
          <a:lstStyle/>
          <a:p>
            <a:pPr marL="190500" indent="-190500">
              <a:lnSpc>
                <a:spcPct val="120000"/>
              </a:lnSpc>
              <a:buFont typeface="Wingdings" pitchFamily="2" charset="2"/>
              <a:buChar char=""/>
            </a:pPr>
            <a:r>
              <a:rPr lang="es-ES_tradnl" dirty="0">
                <a:latin typeface="Arial" charset="0"/>
              </a:rPr>
              <a:t>La organización debe determinar, proporcionar y mantener la infraestructura necesaria para lograr la conformidad con los requisitos del producto. La infraestructura incluye, cuando sea aplicable</a:t>
            </a:r>
            <a:r>
              <a:rPr lang="es-ES_tradnl" dirty="0" smtClean="0">
                <a:latin typeface="Arial" charset="0"/>
              </a:rPr>
              <a:t>:</a:t>
            </a:r>
          </a:p>
          <a:p>
            <a:pPr>
              <a:lnSpc>
                <a:spcPct val="120000"/>
              </a:lnSpc>
            </a:pPr>
            <a:endParaRPr lang="es-ES_tradnl" dirty="0">
              <a:latin typeface="Arial" charset="0"/>
            </a:endParaRPr>
          </a:p>
          <a:p>
            <a:pPr marL="762000" lvl="1" indent="-381000">
              <a:lnSpc>
                <a:spcPct val="120000"/>
              </a:lnSpc>
              <a:buClr>
                <a:srgbClr val="FF0000"/>
              </a:buClr>
              <a:buFont typeface="Wingdings" pitchFamily="2" charset="2"/>
              <a:buChar char="ü"/>
            </a:pPr>
            <a:r>
              <a:rPr lang="es-ES_tradnl" dirty="0">
                <a:latin typeface="Arial" charset="0"/>
              </a:rPr>
              <a:t>E</a:t>
            </a:r>
            <a:r>
              <a:rPr lang="es-ES_tradnl" dirty="0" smtClean="0">
                <a:latin typeface="Arial" charset="0"/>
              </a:rPr>
              <a:t>dificios</a:t>
            </a:r>
            <a:r>
              <a:rPr lang="es-ES_tradnl" dirty="0">
                <a:latin typeface="Arial" charset="0"/>
              </a:rPr>
              <a:t>, espacios de trabajo y servicios asociados</a:t>
            </a:r>
          </a:p>
          <a:p>
            <a:pPr marL="762000" lvl="1" indent="-381000">
              <a:lnSpc>
                <a:spcPct val="120000"/>
              </a:lnSpc>
              <a:buClr>
                <a:srgbClr val="FF0000"/>
              </a:buClr>
              <a:buFont typeface="Wingdings" pitchFamily="2" charset="2"/>
              <a:buChar char="ü"/>
            </a:pPr>
            <a:r>
              <a:rPr lang="es-ES_tradnl" dirty="0">
                <a:latin typeface="Arial" charset="0"/>
              </a:rPr>
              <a:t>E</a:t>
            </a:r>
            <a:r>
              <a:rPr lang="es-ES_tradnl" dirty="0" smtClean="0">
                <a:latin typeface="Arial" charset="0"/>
              </a:rPr>
              <a:t>quipo </a:t>
            </a:r>
            <a:r>
              <a:rPr lang="es-ES_tradnl" dirty="0">
                <a:latin typeface="Arial" charset="0"/>
              </a:rPr>
              <a:t>para los procesos (tanto hardware como software)</a:t>
            </a:r>
          </a:p>
          <a:p>
            <a:pPr marL="762000" lvl="1" indent="-381000">
              <a:lnSpc>
                <a:spcPct val="120000"/>
              </a:lnSpc>
              <a:buClr>
                <a:srgbClr val="FF0000"/>
              </a:buClr>
              <a:buFont typeface="Wingdings" pitchFamily="2" charset="2"/>
              <a:buChar char="ü"/>
            </a:pPr>
            <a:r>
              <a:rPr lang="es-ES_tradnl" dirty="0">
                <a:latin typeface="Arial" charset="0"/>
              </a:rPr>
              <a:t>S</a:t>
            </a:r>
            <a:r>
              <a:rPr lang="es-ES_tradnl" dirty="0" smtClean="0">
                <a:latin typeface="Arial" charset="0"/>
              </a:rPr>
              <a:t>ervicios </a:t>
            </a:r>
            <a:r>
              <a:rPr lang="es-ES_tradnl" dirty="0">
                <a:latin typeface="Arial" charset="0"/>
              </a:rPr>
              <a:t>de apoyo (comunicación, transporte, …)</a:t>
            </a:r>
          </a:p>
        </p:txBody>
      </p:sp>
      <p:sp>
        <p:nvSpPr>
          <p:cNvPr id="6" name="1 Marcador de pie de página"/>
          <p:cNvSpPr txBox="1">
            <a:spLocks/>
          </p:cNvSpPr>
          <p:nvPr/>
        </p:nvSpPr>
        <p:spPr>
          <a:xfrm>
            <a:off x="360000" y="6400371"/>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Control y Gestión de la Calidad - Ana Rosa Fajardo</a:t>
            </a:r>
            <a:endParaRPr lang="es-ES" dirty="0"/>
          </a:p>
        </p:txBody>
      </p:sp>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6143644"/>
            <a:ext cx="2627050" cy="61938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2"/>
          <p:cNvSpPr>
            <a:spLocks noChangeArrowheads="1"/>
          </p:cNvSpPr>
          <p:nvPr/>
        </p:nvSpPr>
        <p:spPr bwMode="auto">
          <a:xfrm>
            <a:off x="7033846" y="228600"/>
            <a:ext cx="1894743" cy="838200"/>
          </a:xfrm>
          <a:prstGeom prst="flowChartDocument">
            <a:avLst/>
          </a:prstGeom>
          <a:solidFill>
            <a:schemeClr val="bg1"/>
          </a:solidFill>
          <a:ln w="12700">
            <a:solidFill>
              <a:schemeClr val="tx2"/>
            </a:solidFill>
            <a:miter lim="800000"/>
            <a:headEnd/>
            <a:tailEnd/>
          </a:ln>
          <a:effectLst>
            <a:outerShdw dist="107763" dir="18900000" algn="ctr" rotWithShape="0">
              <a:schemeClr val="accent1"/>
            </a:outerShdw>
          </a:effectLst>
        </p:spPr>
        <p:txBody>
          <a:bodyPr lIns="57600" tIns="46038" rIns="57600" bIns="46038" anchor="ctr"/>
          <a:lstStyle/>
          <a:p>
            <a:pPr indent="-285750" algn="ctr"/>
            <a:r>
              <a:rPr lang="es-ES_tradnl" sz="1600" b="1" dirty="0">
                <a:latin typeface="Arial" charset="0"/>
              </a:rPr>
              <a:t>6. Gestión de los Recursos</a:t>
            </a:r>
          </a:p>
        </p:txBody>
      </p:sp>
      <p:sp>
        <p:nvSpPr>
          <p:cNvPr id="70659" name="Text Box 3"/>
          <p:cNvSpPr txBox="1">
            <a:spLocks noChangeArrowheads="1"/>
          </p:cNvSpPr>
          <p:nvPr/>
        </p:nvSpPr>
        <p:spPr bwMode="auto">
          <a:xfrm>
            <a:off x="3214678" y="214290"/>
            <a:ext cx="2830711" cy="369332"/>
          </a:xfrm>
          <a:prstGeom prst="rect">
            <a:avLst/>
          </a:prstGeom>
          <a:noFill/>
          <a:ln w="9525">
            <a:noFill/>
            <a:miter lim="800000"/>
            <a:headEnd/>
            <a:tailEnd/>
          </a:ln>
          <a:effectLst/>
        </p:spPr>
        <p:txBody>
          <a:bodyPr wrap="none">
            <a:spAutoFit/>
          </a:bodyPr>
          <a:lstStyle/>
          <a:p>
            <a:pPr algn="ctr"/>
            <a:r>
              <a:rPr lang="es-ES_tradnl" b="1" dirty="0">
                <a:latin typeface="Arial" charset="0"/>
              </a:rPr>
              <a:t>6.4 Ambiente de Trabajo</a:t>
            </a:r>
          </a:p>
        </p:txBody>
      </p:sp>
      <p:sp>
        <p:nvSpPr>
          <p:cNvPr id="70660" name="Text Box 4"/>
          <p:cNvSpPr txBox="1">
            <a:spLocks noChangeArrowheads="1"/>
          </p:cNvSpPr>
          <p:nvPr/>
        </p:nvSpPr>
        <p:spPr bwMode="auto">
          <a:xfrm>
            <a:off x="281354" y="1142984"/>
            <a:ext cx="8581292" cy="726609"/>
          </a:xfrm>
          <a:prstGeom prst="rect">
            <a:avLst/>
          </a:prstGeom>
          <a:noFill/>
          <a:ln w="9525">
            <a:noFill/>
            <a:miter lim="800000"/>
            <a:headEnd/>
            <a:tailEnd/>
          </a:ln>
          <a:effectLst/>
        </p:spPr>
        <p:txBody>
          <a:bodyPr lIns="54000" rIns="54000">
            <a:spAutoFit/>
          </a:bodyPr>
          <a:lstStyle/>
          <a:p>
            <a:pPr marL="190500" indent="-190500">
              <a:lnSpc>
                <a:spcPct val="120000"/>
              </a:lnSpc>
              <a:buFont typeface="Wingdings" pitchFamily="2" charset="2"/>
              <a:buChar char=""/>
            </a:pPr>
            <a:r>
              <a:rPr lang="es-ES_tradnl" dirty="0">
                <a:latin typeface="Arial" charset="0"/>
              </a:rPr>
              <a:t>La organización debe determinar y gestionar el ambiente de trabajo necesario para lograr la conformidad con los requisitos del producto. </a:t>
            </a:r>
          </a:p>
        </p:txBody>
      </p:sp>
      <p:sp>
        <p:nvSpPr>
          <p:cNvPr id="70662" name="Text Box 6"/>
          <p:cNvSpPr txBox="1">
            <a:spLocks noChangeArrowheads="1"/>
          </p:cNvSpPr>
          <p:nvPr/>
        </p:nvSpPr>
        <p:spPr bwMode="auto">
          <a:xfrm>
            <a:off x="1428728" y="4648200"/>
            <a:ext cx="2236510" cy="1200329"/>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spAutoFit/>
          </a:bodyPr>
          <a:lstStyle/>
          <a:p>
            <a:r>
              <a:rPr lang="es-ES_tradnl" sz="1800" b="1">
                <a:solidFill>
                  <a:schemeClr val="bg1"/>
                </a:solidFill>
                <a:latin typeface="Arial" charset="0"/>
              </a:rPr>
              <a:t>Factores humanos</a:t>
            </a:r>
          </a:p>
          <a:p>
            <a:r>
              <a:rPr lang="es-ES_tradnl" sz="1800" b="1">
                <a:solidFill>
                  <a:schemeClr val="bg1"/>
                </a:solidFill>
                <a:latin typeface="Arial" charset="0"/>
              </a:rPr>
              <a:t>- ergonomía</a:t>
            </a:r>
          </a:p>
          <a:p>
            <a:r>
              <a:rPr lang="es-ES_tradnl" sz="1800" b="1">
                <a:solidFill>
                  <a:schemeClr val="bg1"/>
                </a:solidFill>
                <a:latin typeface="Arial" charset="0"/>
              </a:rPr>
              <a:t>- carga de trabajo</a:t>
            </a:r>
          </a:p>
          <a:p>
            <a:r>
              <a:rPr lang="es-ES_tradnl" sz="1800" b="1">
                <a:solidFill>
                  <a:schemeClr val="bg1"/>
                </a:solidFill>
                <a:latin typeface="Arial" charset="0"/>
              </a:rPr>
              <a:t>- métodos</a:t>
            </a:r>
          </a:p>
        </p:txBody>
      </p:sp>
      <p:sp>
        <p:nvSpPr>
          <p:cNvPr id="70663" name="Text Box 7"/>
          <p:cNvSpPr txBox="1">
            <a:spLocks noChangeArrowheads="1"/>
          </p:cNvSpPr>
          <p:nvPr/>
        </p:nvSpPr>
        <p:spPr bwMode="auto">
          <a:xfrm>
            <a:off x="422031" y="3200401"/>
            <a:ext cx="8440615" cy="925513"/>
          </a:xfrm>
          <a:prstGeom prst="rect">
            <a:avLst/>
          </a:prstGeom>
          <a:solidFill>
            <a:schemeClr val="bg1"/>
          </a:solidFill>
          <a:ln w="9525">
            <a:solidFill>
              <a:srgbClr val="000099"/>
            </a:solidFill>
            <a:miter lim="800000"/>
            <a:headEnd/>
            <a:tailEnd/>
          </a:ln>
          <a:effectLst/>
        </p:spPr>
        <p:txBody>
          <a:bodyPr>
            <a:spAutoFit/>
          </a:bodyPr>
          <a:lstStyle/>
          <a:p>
            <a:pPr algn="ctr"/>
            <a:r>
              <a:rPr lang="es-ES_tradnl" sz="1800" b="1">
                <a:solidFill>
                  <a:srgbClr val="009999"/>
                </a:solidFill>
                <a:latin typeface="Arial" charset="0"/>
              </a:rPr>
              <a:t>“La norma </a:t>
            </a:r>
            <a:r>
              <a:rPr lang="es-ES_tradnl" sz="1800" b="1" u="sng">
                <a:solidFill>
                  <a:srgbClr val="009999"/>
                </a:solidFill>
                <a:latin typeface="Arial" charset="0"/>
              </a:rPr>
              <a:t>no</a:t>
            </a:r>
            <a:r>
              <a:rPr lang="es-ES_tradnl" sz="1800" b="1">
                <a:solidFill>
                  <a:srgbClr val="009999"/>
                </a:solidFill>
                <a:latin typeface="Arial" charset="0"/>
              </a:rPr>
              <a:t> incluye requisitos categóricos de otros sistemas de gestión tales como aquellos particulares para la gestión medioambiental, la gestión de la higiene y la seguridad en el trabajo o la gestión financiera”</a:t>
            </a:r>
          </a:p>
        </p:txBody>
      </p:sp>
      <p:sp>
        <p:nvSpPr>
          <p:cNvPr id="70664" name="Text Box 8"/>
          <p:cNvSpPr txBox="1">
            <a:spLocks noChangeArrowheads="1"/>
          </p:cNvSpPr>
          <p:nvPr/>
        </p:nvSpPr>
        <p:spPr bwMode="auto">
          <a:xfrm>
            <a:off x="2954216" y="2514600"/>
            <a:ext cx="2685351" cy="369332"/>
          </a:xfrm>
          <a:prstGeom prst="rect">
            <a:avLst/>
          </a:prstGeom>
          <a:noFill/>
          <a:ln w="9525">
            <a:noFill/>
            <a:miter lim="800000"/>
            <a:headEnd/>
            <a:tailEnd/>
          </a:ln>
          <a:effectLst/>
        </p:spPr>
        <p:txBody>
          <a:bodyPr wrap="none">
            <a:spAutoFit/>
          </a:bodyPr>
          <a:lstStyle/>
          <a:p>
            <a:r>
              <a:rPr lang="es-ES_tradnl" b="1" u="sng" dirty="0">
                <a:latin typeface="Arial" charset="0"/>
              </a:rPr>
              <a:t>¿Seguridad e Higiene?</a:t>
            </a:r>
          </a:p>
        </p:txBody>
      </p:sp>
      <p:sp>
        <p:nvSpPr>
          <p:cNvPr id="70665" name="AutoShape 9"/>
          <p:cNvSpPr>
            <a:spLocks noChangeArrowheads="1"/>
          </p:cNvSpPr>
          <p:nvPr/>
        </p:nvSpPr>
        <p:spPr bwMode="auto">
          <a:xfrm>
            <a:off x="3929058" y="4343400"/>
            <a:ext cx="3657600" cy="1905000"/>
          </a:xfrm>
          <a:prstGeom prst="foldedCorner">
            <a:avLst>
              <a:gd name="adj" fmla="val 12500"/>
            </a:avLst>
          </a:prstGeom>
          <a:ln>
            <a:headEnd/>
            <a:tailEnd/>
          </a:ln>
        </p:spPr>
        <p:style>
          <a:lnRef idx="1">
            <a:schemeClr val="accent2"/>
          </a:lnRef>
          <a:fillRef idx="2">
            <a:schemeClr val="accent2"/>
          </a:fillRef>
          <a:effectRef idx="1">
            <a:schemeClr val="accent2"/>
          </a:effectRef>
          <a:fontRef idx="minor">
            <a:schemeClr val="dk1"/>
          </a:fontRef>
        </p:style>
        <p:txBody>
          <a:bodyPr lIns="54000" rIns="54000" anchor="ctr"/>
          <a:lstStyle/>
          <a:p>
            <a:pPr algn="ctr"/>
            <a:r>
              <a:rPr lang="es-ES_tradnl" sz="2200" b="1" u="sng">
                <a:solidFill>
                  <a:schemeClr val="tx1"/>
                </a:solidFill>
                <a:latin typeface="Arial Narrow" pitchFamily="34" charset="0"/>
              </a:rPr>
              <a:t>Ambiente de Trabajo</a:t>
            </a:r>
            <a:endParaRPr lang="es-ES_tradnl" sz="2200">
              <a:solidFill>
                <a:schemeClr val="tx1"/>
              </a:solidFill>
              <a:latin typeface="Arial Narrow" pitchFamily="34" charset="0"/>
            </a:endParaRPr>
          </a:p>
          <a:p>
            <a:pPr algn="ctr"/>
            <a:r>
              <a:rPr lang="es-ES_tradnl" sz="2200">
                <a:solidFill>
                  <a:schemeClr val="tx1"/>
                </a:solidFill>
                <a:latin typeface="Arial Narrow" pitchFamily="34" charset="0"/>
              </a:rPr>
              <a:t>Aspectos físicos, sociales, psicológicos y medioambientales que afectan a la realización de las actividades de una organización</a:t>
            </a:r>
          </a:p>
        </p:txBody>
      </p:sp>
      <p:sp>
        <p:nvSpPr>
          <p:cNvPr id="13" name="1 Marcador de pie de página"/>
          <p:cNvSpPr txBox="1">
            <a:spLocks/>
          </p:cNvSpPr>
          <p:nvPr/>
        </p:nvSpPr>
        <p:spPr>
          <a:xfrm>
            <a:off x="360000" y="6350023"/>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Control y Gestión de la Calidad - Ana Rosa Fajardo</a:t>
            </a:r>
            <a:endParaRPr lang="es-ES" dirty="0"/>
          </a:p>
        </p:txBody>
      </p:sp>
      <p:pic>
        <p:nvPicPr>
          <p:cNvPr id="14" name="1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6093296"/>
            <a:ext cx="2627050" cy="619386"/>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AutoShape 2"/>
          <p:cNvSpPr>
            <a:spLocks noChangeArrowheads="1"/>
          </p:cNvSpPr>
          <p:nvPr/>
        </p:nvSpPr>
        <p:spPr bwMode="auto">
          <a:xfrm>
            <a:off x="7033846" y="228600"/>
            <a:ext cx="1894743" cy="838200"/>
          </a:xfrm>
          <a:prstGeom prst="flowChartDocument">
            <a:avLst/>
          </a:prstGeom>
          <a:solidFill>
            <a:schemeClr val="bg1"/>
          </a:solidFill>
          <a:ln w="12700">
            <a:solidFill>
              <a:schemeClr val="tx2"/>
            </a:solidFill>
            <a:miter lim="800000"/>
            <a:headEnd/>
            <a:tailEnd/>
          </a:ln>
          <a:effectLst>
            <a:outerShdw dist="107763" dir="18900000" algn="ctr" rotWithShape="0">
              <a:schemeClr val="accent1"/>
            </a:outerShdw>
          </a:effectLst>
        </p:spPr>
        <p:txBody>
          <a:bodyPr lIns="57600" tIns="46038" rIns="57600" bIns="46038" anchor="ctr"/>
          <a:lstStyle/>
          <a:p>
            <a:pPr indent="-285750" algn="ctr"/>
            <a:r>
              <a:rPr lang="es-ES_tradnl" sz="1600" b="1" dirty="0">
                <a:latin typeface="Arial" charset="0"/>
              </a:rPr>
              <a:t>7. Realización del Producto</a:t>
            </a:r>
          </a:p>
        </p:txBody>
      </p:sp>
      <p:sp>
        <p:nvSpPr>
          <p:cNvPr id="71683" name="Text Box 3"/>
          <p:cNvSpPr txBox="1">
            <a:spLocks noChangeArrowheads="1"/>
          </p:cNvSpPr>
          <p:nvPr/>
        </p:nvSpPr>
        <p:spPr bwMode="auto">
          <a:xfrm>
            <a:off x="2571736" y="139463"/>
            <a:ext cx="3980577" cy="646331"/>
          </a:xfrm>
          <a:prstGeom prst="rect">
            <a:avLst/>
          </a:prstGeom>
          <a:noFill/>
          <a:ln w="9525">
            <a:noFill/>
            <a:miter lim="800000"/>
            <a:headEnd/>
            <a:tailEnd/>
          </a:ln>
          <a:effectLst/>
        </p:spPr>
        <p:txBody>
          <a:bodyPr wrap="none">
            <a:spAutoFit/>
          </a:bodyPr>
          <a:lstStyle/>
          <a:p>
            <a:pPr algn="ctr"/>
            <a:r>
              <a:rPr lang="es-ES_tradnl" b="1" dirty="0">
                <a:latin typeface="Arial" charset="0"/>
              </a:rPr>
              <a:t>7.1 Planificación de la Realización </a:t>
            </a:r>
          </a:p>
          <a:p>
            <a:pPr algn="ctr"/>
            <a:r>
              <a:rPr lang="es-ES_tradnl" b="1" dirty="0">
                <a:latin typeface="Arial" charset="0"/>
              </a:rPr>
              <a:t>del Producto</a:t>
            </a:r>
          </a:p>
        </p:txBody>
      </p:sp>
      <p:pic>
        <p:nvPicPr>
          <p:cNvPr id="71689" name="Picture 9" descr="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92369" y="838200"/>
            <a:ext cx="3938954" cy="3632200"/>
          </a:xfrm>
          <a:prstGeom prst="rect">
            <a:avLst/>
          </a:prstGeom>
          <a:noFill/>
        </p:spPr>
      </p:pic>
      <p:sp>
        <p:nvSpPr>
          <p:cNvPr id="71690" name="Text Box 10"/>
          <p:cNvSpPr txBox="1">
            <a:spLocks noChangeArrowheads="1"/>
          </p:cNvSpPr>
          <p:nvPr/>
        </p:nvSpPr>
        <p:spPr bwMode="auto">
          <a:xfrm>
            <a:off x="4498395" y="1764464"/>
            <a:ext cx="4431323" cy="4093428"/>
          </a:xfrm>
          <a:prstGeom prst="rect">
            <a:avLst/>
          </a:prstGeom>
          <a:noFill/>
          <a:ln w="9525">
            <a:noFill/>
            <a:miter lim="800000"/>
            <a:headEnd/>
            <a:tailEnd/>
          </a:ln>
          <a:effectLst/>
        </p:spPr>
        <p:txBody>
          <a:bodyPr lIns="54000" rIns="54000">
            <a:spAutoFit/>
          </a:bodyPr>
          <a:lstStyle/>
          <a:p>
            <a:pPr marL="190500" indent="-190500">
              <a:buFont typeface="Wingdings" pitchFamily="2" charset="2"/>
              <a:buChar char=""/>
            </a:pPr>
            <a:r>
              <a:rPr lang="es-ES_tradnl" sz="2000" dirty="0">
                <a:latin typeface="Arial" charset="0"/>
              </a:rPr>
              <a:t>Planificar la secuencia de procesos necesarios para obtener el producto, teniendo en cuenta, según corresponda:</a:t>
            </a:r>
          </a:p>
          <a:p>
            <a:pPr marL="762000" lvl="1" indent="-381000">
              <a:buClr>
                <a:srgbClr val="FF0000"/>
              </a:buClr>
              <a:buFont typeface="Wingdings" pitchFamily="2" charset="2"/>
              <a:buChar char="ü"/>
            </a:pPr>
            <a:r>
              <a:rPr lang="es-ES_tradnl" sz="2000" dirty="0">
                <a:latin typeface="Arial" charset="0"/>
              </a:rPr>
              <a:t>los objetivos de calidad y los requisitos del producto</a:t>
            </a:r>
          </a:p>
          <a:p>
            <a:pPr marL="762000" lvl="1" indent="-381000">
              <a:buClr>
                <a:srgbClr val="FF0000"/>
              </a:buClr>
              <a:buFont typeface="Wingdings" pitchFamily="2" charset="2"/>
              <a:buChar char="ü"/>
            </a:pPr>
            <a:r>
              <a:rPr lang="es-ES_tradnl" sz="2000" dirty="0">
                <a:latin typeface="Arial" charset="0"/>
              </a:rPr>
              <a:t>las necesidades de documentación y de recursos</a:t>
            </a:r>
          </a:p>
          <a:p>
            <a:pPr marL="762000" lvl="1" indent="-381000">
              <a:buClr>
                <a:srgbClr val="FF0000"/>
              </a:buClr>
              <a:buFont typeface="Wingdings" pitchFamily="2" charset="2"/>
              <a:buChar char="ü"/>
            </a:pPr>
            <a:r>
              <a:rPr lang="es-ES_tradnl" sz="2000" dirty="0">
                <a:latin typeface="Arial" charset="0"/>
              </a:rPr>
              <a:t>las inspecciones y criterios de aceptación</a:t>
            </a:r>
          </a:p>
          <a:p>
            <a:pPr marL="762000" lvl="1" indent="-381000">
              <a:buClr>
                <a:srgbClr val="FF0000"/>
              </a:buClr>
              <a:buFont typeface="Wingdings" pitchFamily="2" charset="2"/>
              <a:buChar char="ü"/>
            </a:pPr>
            <a:r>
              <a:rPr lang="es-ES_tradnl" sz="2000" dirty="0">
                <a:latin typeface="Arial" charset="0"/>
              </a:rPr>
              <a:t>los registros que demuestren conformidad de procesos y </a:t>
            </a:r>
            <a:r>
              <a:rPr lang="es-ES_tradnl" sz="2000" dirty="0" smtClean="0">
                <a:latin typeface="Arial" charset="0"/>
              </a:rPr>
              <a:t>productos</a:t>
            </a:r>
            <a:endParaRPr lang="es-ES_tradnl" sz="2000" dirty="0">
              <a:latin typeface="Arial" charset="0"/>
            </a:endParaRPr>
          </a:p>
        </p:txBody>
      </p:sp>
      <p:sp>
        <p:nvSpPr>
          <p:cNvPr id="71691" name="Text Box 11"/>
          <p:cNvSpPr txBox="1">
            <a:spLocks noChangeArrowheads="1"/>
          </p:cNvSpPr>
          <p:nvPr/>
        </p:nvSpPr>
        <p:spPr bwMode="auto">
          <a:xfrm>
            <a:off x="211015" y="4800600"/>
            <a:ext cx="4079631" cy="120015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spAutoFit/>
          </a:bodyPr>
          <a:lstStyle/>
          <a:p>
            <a:r>
              <a:rPr lang="es-ES_tradnl" sz="1800" b="1" dirty="0">
                <a:solidFill>
                  <a:schemeClr val="bg1"/>
                </a:solidFill>
                <a:latin typeface="Arial" charset="0"/>
              </a:rPr>
              <a:t>La planificación para la realización del producto debe ser coherente con el resto del SGC y debe quedar documentada (Plan de Calidad)</a:t>
            </a:r>
          </a:p>
        </p:txBody>
      </p:sp>
      <p:sp>
        <p:nvSpPr>
          <p:cNvPr id="8" name="1 Marcador de pie de página"/>
          <p:cNvSpPr txBox="1">
            <a:spLocks/>
          </p:cNvSpPr>
          <p:nvPr/>
        </p:nvSpPr>
        <p:spPr>
          <a:xfrm>
            <a:off x="360000" y="6350023"/>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Control y Gestión de la Calidad - Ana Rosa Fajardo</a:t>
            </a:r>
            <a:endParaRPr lang="es-ES" dirty="0"/>
          </a:p>
        </p:txBody>
      </p:sp>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200" y="6093296"/>
            <a:ext cx="2627050" cy="619386"/>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AutoShape 2"/>
          <p:cNvSpPr>
            <a:spLocks noChangeArrowheads="1"/>
          </p:cNvSpPr>
          <p:nvPr/>
        </p:nvSpPr>
        <p:spPr bwMode="auto">
          <a:xfrm>
            <a:off x="7033846" y="357166"/>
            <a:ext cx="1894743" cy="838200"/>
          </a:xfrm>
          <a:prstGeom prst="flowChartDocument">
            <a:avLst/>
          </a:prstGeom>
          <a:solidFill>
            <a:schemeClr val="bg1"/>
          </a:solidFill>
          <a:ln w="12700">
            <a:solidFill>
              <a:schemeClr val="tx2"/>
            </a:solidFill>
            <a:miter lim="800000"/>
            <a:headEnd/>
            <a:tailEnd/>
          </a:ln>
          <a:effectLst>
            <a:outerShdw dist="107763" dir="18900000" algn="ctr" rotWithShape="0">
              <a:schemeClr val="accent1"/>
            </a:outerShdw>
          </a:effectLst>
        </p:spPr>
        <p:txBody>
          <a:bodyPr lIns="57600" tIns="46038" rIns="57600" bIns="46038" anchor="ctr"/>
          <a:lstStyle/>
          <a:p>
            <a:pPr indent="-285750" algn="ctr"/>
            <a:r>
              <a:rPr lang="es-ES_tradnl" sz="1600" b="1" dirty="0">
                <a:latin typeface="Arial" charset="0"/>
              </a:rPr>
              <a:t>7. Realización del Producto</a:t>
            </a:r>
          </a:p>
        </p:txBody>
      </p:sp>
      <p:sp>
        <p:nvSpPr>
          <p:cNvPr id="72707" name="Text Box 3"/>
          <p:cNvSpPr txBox="1">
            <a:spLocks noChangeArrowheads="1"/>
          </p:cNvSpPr>
          <p:nvPr/>
        </p:nvSpPr>
        <p:spPr bwMode="auto">
          <a:xfrm>
            <a:off x="2061719" y="158099"/>
            <a:ext cx="4939173" cy="984885"/>
          </a:xfrm>
          <a:prstGeom prst="rect">
            <a:avLst/>
          </a:prstGeom>
          <a:noFill/>
          <a:ln w="9525">
            <a:noFill/>
            <a:miter lim="800000"/>
            <a:headEnd/>
            <a:tailEnd/>
          </a:ln>
          <a:effectLst/>
        </p:spPr>
        <p:txBody>
          <a:bodyPr wrap="none">
            <a:spAutoFit/>
          </a:bodyPr>
          <a:lstStyle/>
          <a:p>
            <a:pPr algn="ctr"/>
            <a:r>
              <a:rPr lang="es-ES_tradnl" b="1" dirty="0">
                <a:latin typeface="Arial" charset="0"/>
              </a:rPr>
              <a:t>7.2 Procesos Relacionados con el Cliente</a:t>
            </a:r>
          </a:p>
          <a:p>
            <a:pPr algn="ctr"/>
            <a:r>
              <a:rPr lang="es-ES_tradnl" sz="2000" b="1" dirty="0">
                <a:latin typeface="Arial" charset="0"/>
              </a:rPr>
              <a:t>7.2.1. Determinación de los Requisitos </a:t>
            </a:r>
          </a:p>
          <a:p>
            <a:pPr algn="ctr"/>
            <a:r>
              <a:rPr lang="es-ES_tradnl" sz="2000" b="1" dirty="0">
                <a:latin typeface="Arial" charset="0"/>
              </a:rPr>
              <a:t>Relacionados con el Producto</a:t>
            </a:r>
            <a:endParaRPr lang="es-ES_tradnl" b="1" dirty="0">
              <a:latin typeface="Arial" charset="0"/>
            </a:endParaRPr>
          </a:p>
        </p:txBody>
      </p:sp>
      <p:grpSp>
        <p:nvGrpSpPr>
          <p:cNvPr id="2" name="Group 9"/>
          <p:cNvGrpSpPr>
            <a:grpSpLocks/>
          </p:cNvGrpSpPr>
          <p:nvPr/>
        </p:nvGrpSpPr>
        <p:grpSpPr bwMode="auto">
          <a:xfrm>
            <a:off x="342901" y="2438400"/>
            <a:ext cx="1228704" cy="1704980"/>
            <a:chOff x="378" y="2686"/>
            <a:chExt cx="964" cy="1345"/>
          </a:xfrm>
        </p:grpSpPr>
        <p:grpSp>
          <p:nvGrpSpPr>
            <p:cNvPr id="3" name="Group 10"/>
            <p:cNvGrpSpPr>
              <a:grpSpLocks/>
            </p:cNvGrpSpPr>
            <p:nvPr/>
          </p:nvGrpSpPr>
          <p:grpSpPr bwMode="auto">
            <a:xfrm>
              <a:off x="398" y="3040"/>
              <a:ext cx="896" cy="570"/>
              <a:chOff x="398" y="3040"/>
              <a:chExt cx="896" cy="570"/>
            </a:xfrm>
          </p:grpSpPr>
          <p:grpSp>
            <p:nvGrpSpPr>
              <p:cNvPr id="4" name="Group 11"/>
              <p:cNvGrpSpPr>
                <a:grpSpLocks/>
              </p:cNvGrpSpPr>
              <p:nvPr/>
            </p:nvGrpSpPr>
            <p:grpSpPr bwMode="auto">
              <a:xfrm>
                <a:off x="398" y="3040"/>
                <a:ext cx="896" cy="570"/>
                <a:chOff x="398" y="3040"/>
                <a:chExt cx="896" cy="570"/>
              </a:xfrm>
            </p:grpSpPr>
            <p:sp>
              <p:nvSpPr>
                <p:cNvPr id="72716" name="Freeform 12"/>
                <p:cNvSpPr>
                  <a:spLocks/>
                </p:cNvSpPr>
                <p:nvPr/>
              </p:nvSpPr>
              <p:spPr bwMode="auto">
                <a:xfrm>
                  <a:off x="398" y="3040"/>
                  <a:ext cx="896" cy="570"/>
                </a:xfrm>
                <a:custGeom>
                  <a:avLst/>
                  <a:gdLst/>
                  <a:ahLst/>
                  <a:cxnLst>
                    <a:cxn ang="0">
                      <a:pos x="155" y="28"/>
                    </a:cxn>
                    <a:cxn ang="0">
                      <a:pos x="93" y="58"/>
                    </a:cxn>
                    <a:cxn ang="0">
                      <a:pos x="69" y="88"/>
                    </a:cxn>
                    <a:cxn ang="0">
                      <a:pos x="43" y="133"/>
                    </a:cxn>
                    <a:cxn ang="0">
                      <a:pos x="23" y="184"/>
                    </a:cxn>
                    <a:cxn ang="0">
                      <a:pos x="15" y="229"/>
                    </a:cxn>
                    <a:cxn ang="0">
                      <a:pos x="0" y="294"/>
                    </a:cxn>
                    <a:cxn ang="0">
                      <a:pos x="4" y="346"/>
                    </a:cxn>
                    <a:cxn ang="0">
                      <a:pos x="15" y="406"/>
                    </a:cxn>
                    <a:cxn ang="0">
                      <a:pos x="30" y="444"/>
                    </a:cxn>
                    <a:cxn ang="0">
                      <a:pos x="45" y="464"/>
                    </a:cxn>
                    <a:cxn ang="0">
                      <a:pos x="71" y="487"/>
                    </a:cxn>
                    <a:cxn ang="0">
                      <a:pos x="93" y="492"/>
                    </a:cxn>
                    <a:cxn ang="0">
                      <a:pos x="114" y="492"/>
                    </a:cxn>
                    <a:cxn ang="0">
                      <a:pos x="143" y="487"/>
                    </a:cxn>
                    <a:cxn ang="0">
                      <a:pos x="153" y="470"/>
                    </a:cxn>
                    <a:cxn ang="0">
                      <a:pos x="173" y="455"/>
                    </a:cxn>
                    <a:cxn ang="0">
                      <a:pos x="184" y="421"/>
                    </a:cxn>
                    <a:cxn ang="0">
                      <a:pos x="188" y="446"/>
                    </a:cxn>
                    <a:cxn ang="0">
                      <a:pos x="216" y="474"/>
                    </a:cxn>
                    <a:cxn ang="0">
                      <a:pos x="256" y="519"/>
                    </a:cxn>
                    <a:cxn ang="0">
                      <a:pos x="294" y="552"/>
                    </a:cxn>
                    <a:cxn ang="0">
                      <a:pos x="396" y="569"/>
                    </a:cxn>
                    <a:cxn ang="0">
                      <a:pos x="579" y="549"/>
                    </a:cxn>
                    <a:cxn ang="0">
                      <a:pos x="606" y="534"/>
                    </a:cxn>
                    <a:cxn ang="0">
                      <a:pos x="643" y="511"/>
                    </a:cxn>
                    <a:cxn ang="0">
                      <a:pos x="665" y="489"/>
                    </a:cxn>
                    <a:cxn ang="0">
                      <a:pos x="680" y="459"/>
                    </a:cxn>
                    <a:cxn ang="0">
                      <a:pos x="702" y="412"/>
                    </a:cxn>
                    <a:cxn ang="0">
                      <a:pos x="704" y="353"/>
                    </a:cxn>
                    <a:cxn ang="0">
                      <a:pos x="689" y="281"/>
                    </a:cxn>
                    <a:cxn ang="0">
                      <a:pos x="724" y="389"/>
                    </a:cxn>
                    <a:cxn ang="0">
                      <a:pos x="747" y="435"/>
                    </a:cxn>
                    <a:cxn ang="0">
                      <a:pos x="793" y="462"/>
                    </a:cxn>
                    <a:cxn ang="0">
                      <a:pos x="830" y="462"/>
                    </a:cxn>
                    <a:cxn ang="0">
                      <a:pos x="853" y="455"/>
                    </a:cxn>
                    <a:cxn ang="0">
                      <a:pos x="882" y="452"/>
                    </a:cxn>
                    <a:cxn ang="0">
                      <a:pos x="895" y="417"/>
                    </a:cxn>
                    <a:cxn ang="0">
                      <a:pos x="886" y="325"/>
                    </a:cxn>
                    <a:cxn ang="0">
                      <a:pos x="849" y="284"/>
                    </a:cxn>
                    <a:cxn ang="0">
                      <a:pos x="795" y="255"/>
                    </a:cxn>
                    <a:cxn ang="0">
                      <a:pos x="761" y="218"/>
                    </a:cxn>
                    <a:cxn ang="0">
                      <a:pos x="724" y="155"/>
                    </a:cxn>
                    <a:cxn ang="0">
                      <a:pos x="687" y="88"/>
                    </a:cxn>
                    <a:cxn ang="0">
                      <a:pos x="658" y="58"/>
                    </a:cxn>
                    <a:cxn ang="0">
                      <a:pos x="643" y="47"/>
                    </a:cxn>
                    <a:cxn ang="0">
                      <a:pos x="617" y="36"/>
                    </a:cxn>
                    <a:cxn ang="0">
                      <a:pos x="583" y="24"/>
                    </a:cxn>
                    <a:cxn ang="0">
                      <a:pos x="541" y="10"/>
                    </a:cxn>
                    <a:cxn ang="0">
                      <a:pos x="450" y="0"/>
                    </a:cxn>
                    <a:cxn ang="0">
                      <a:pos x="344" y="2"/>
                    </a:cxn>
                    <a:cxn ang="0">
                      <a:pos x="221" y="4"/>
                    </a:cxn>
                    <a:cxn ang="0">
                      <a:pos x="155" y="28"/>
                    </a:cxn>
                  </a:cxnLst>
                  <a:rect l="0" t="0" r="r" b="b"/>
                  <a:pathLst>
                    <a:path w="896" h="570">
                      <a:moveTo>
                        <a:pt x="155" y="28"/>
                      </a:moveTo>
                      <a:lnTo>
                        <a:pt x="93" y="58"/>
                      </a:lnTo>
                      <a:lnTo>
                        <a:pt x="69" y="88"/>
                      </a:lnTo>
                      <a:lnTo>
                        <a:pt x="43" y="133"/>
                      </a:lnTo>
                      <a:lnTo>
                        <a:pt x="23" y="184"/>
                      </a:lnTo>
                      <a:lnTo>
                        <a:pt x="15" y="229"/>
                      </a:lnTo>
                      <a:lnTo>
                        <a:pt x="0" y="294"/>
                      </a:lnTo>
                      <a:lnTo>
                        <a:pt x="4" y="346"/>
                      </a:lnTo>
                      <a:lnTo>
                        <a:pt x="15" y="406"/>
                      </a:lnTo>
                      <a:lnTo>
                        <a:pt x="30" y="444"/>
                      </a:lnTo>
                      <a:lnTo>
                        <a:pt x="45" y="464"/>
                      </a:lnTo>
                      <a:lnTo>
                        <a:pt x="71" y="487"/>
                      </a:lnTo>
                      <a:lnTo>
                        <a:pt x="93" y="492"/>
                      </a:lnTo>
                      <a:lnTo>
                        <a:pt x="114" y="492"/>
                      </a:lnTo>
                      <a:lnTo>
                        <a:pt x="143" y="487"/>
                      </a:lnTo>
                      <a:lnTo>
                        <a:pt x="153" y="470"/>
                      </a:lnTo>
                      <a:lnTo>
                        <a:pt x="173" y="455"/>
                      </a:lnTo>
                      <a:lnTo>
                        <a:pt x="184" y="421"/>
                      </a:lnTo>
                      <a:lnTo>
                        <a:pt x="188" y="446"/>
                      </a:lnTo>
                      <a:lnTo>
                        <a:pt x="216" y="474"/>
                      </a:lnTo>
                      <a:lnTo>
                        <a:pt x="256" y="519"/>
                      </a:lnTo>
                      <a:lnTo>
                        <a:pt x="294" y="552"/>
                      </a:lnTo>
                      <a:lnTo>
                        <a:pt x="396" y="569"/>
                      </a:lnTo>
                      <a:lnTo>
                        <a:pt x="579" y="549"/>
                      </a:lnTo>
                      <a:lnTo>
                        <a:pt x="606" y="534"/>
                      </a:lnTo>
                      <a:lnTo>
                        <a:pt x="643" y="511"/>
                      </a:lnTo>
                      <a:lnTo>
                        <a:pt x="665" y="489"/>
                      </a:lnTo>
                      <a:lnTo>
                        <a:pt x="680" y="459"/>
                      </a:lnTo>
                      <a:lnTo>
                        <a:pt x="702" y="412"/>
                      </a:lnTo>
                      <a:lnTo>
                        <a:pt x="704" y="353"/>
                      </a:lnTo>
                      <a:lnTo>
                        <a:pt x="689" y="281"/>
                      </a:lnTo>
                      <a:lnTo>
                        <a:pt x="724" y="389"/>
                      </a:lnTo>
                      <a:lnTo>
                        <a:pt x="747" y="435"/>
                      </a:lnTo>
                      <a:lnTo>
                        <a:pt x="793" y="462"/>
                      </a:lnTo>
                      <a:lnTo>
                        <a:pt x="830" y="462"/>
                      </a:lnTo>
                      <a:lnTo>
                        <a:pt x="853" y="455"/>
                      </a:lnTo>
                      <a:lnTo>
                        <a:pt x="882" y="452"/>
                      </a:lnTo>
                      <a:lnTo>
                        <a:pt x="895" y="417"/>
                      </a:lnTo>
                      <a:lnTo>
                        <a:pt x="886" y="325"/>
                      </a:lnTo>
                      <a:lnTo>
                        <a:pt x="849" y="284"/>
                      </a:lnTo>
                      <a:lnTo>
                        <a:pt x="795" y="255"/>
                      </a:lnTo>
                      <a:lnTo>
                        <a:pt x="761" y="218"/>
                      </a:lnTo>
                      <a:lnTo>
                        <a:pt x="724" y="155"/>
                      </a:lnTo>
                      <a:lnTo>
                        <a:pt x="687" y="88"/>
                      </a:lnTo>
                      <a:lnTo>
                        <a:pt x="658" y="58"/>
                      </a:lnTo>
                      <a:lnTo>
                        <a:pt x="643" y="47"/>
                      </a:lnTo>
                      <a:lnTo>
                        <a:pt x="617" y="36"/>
                      </a:lnTo>
                      <a:lnTo>
                        <a:pt x="583" y="24"/>
                      </a:lnTo>
                      <a:lnTo>
                        <a:pt x="541" y="10"/>
                      </a:lnTo>
                      <a:lnTo>
                        <a:pt x="450" y="0"/>
                      </a:lnTo>
                      <a:lnTo>
                        <a:pt x="344" y="2"/>
                      </a:lnTo>
                      <a:lnTo>
                        <a:pt x="221" y="4"/>
                      </a:lnTo>
                      <a:lnTo>
                        <a:pt x="155" y="28"/>
                      </a:lnTo>
                    </a:path>
                  </a:pathLst>
                </a:custGeom>
                <a:solidFill>
                  <a:srgbClr val="FFE0C0"/>
                </a:solidFill>
                <a:ln w="12700" cap="rnd" cmpd="sng">
                  <a:solidFill>
                    <a:srgbClr val="000000"/>
                  </a:solidFill>
                  <a:prstDash val="solid"/>
                  <a:round/>
                  <a:headEnd type="none" w="med" len="med"/>
                  <a:tailEnd type="none" w="med" len="med"/>
                </a:ln>
                <a:effectLst/>
              </p:spPr>
              <p:txBody>
                <a:bodyPr/>
                <a:lstStyle/>
                <a:p>
                  <a:endParaRPr lang="es-CO"/>
                </a:p>
              </p:txBody>
            </p:sp>
            <p:grpSp>
              <p:nvGrpSpPr>
                <p:cNvPr id="5" name="Group 13"/>
                <p:cNvGrpSpPr>
                  <a:grpSpLocks/>
                </p:cNvGrpSpPr>
                <p:nvPr/>
              </p:nvGrpSpPr>
              <p:grpSpPr bwMode="auto">
                <a:xfrm>
                  <a:off x="426" y="3371"/>
                  <a:ext cx="107" cy="22"/>
                  <a:chOff x="426" y="3371"/>
                  <a:chExt cx="107" cy="22"/>
                </a:xfrm>
              </p:grpSpPr>
              <p:sp>
                <p:nvSpPr>
                  <p:cNvPr id="72718" name="Freeform 14"/>
                  <p:cNvSpPr>
                    <a:spLocks/>
                  </p:cNvSpPr>
                  <p:nvPr/>
                </p:nvSpPr>
                <p:spPr bwMode="auto">
                  <a:xfrm>
                    <a:off x="426" y="3373"/>
                    <a:ext cx="107" cy="8"/>
                  </a:xfrm>
                  <a:custGeom>
                    <a:avLst/>
                    <a:gdLst/>
                    <a:ahLst/>
                    <a:cxnLst>
                      <a:cxn ang="0">
                        <a:pos x="0" y="1"/>
                      </a:cxn>
                      <a:cxn ang="0">
                        <a:pos x="26" y="0"/>
                      </a:cxn>
                      <a:cxn ang="0">
                        <a:pos x="59" y="1"/>
                      </a:cxn>
                      <a:cxn ang="0">
                        <a:pos x="91" y="4"/>
                      </a:cxn>
                      <a:cxn ang="0">
                        <a:pos x="106" y="7"/>
                      </a:cxn>
                    </a:cxnLst>
                    <a:rect l="0" t="0" r="r" b="b"/>
                    <a:pathLst>
                      <a:path w="107" h="8">
                        <a:moveTo>
                          <a:pt x="0" y="1"/>
                        </a:moveTo>
                        <a:lnTo>
                          <a:pt x="26" y="0"/>
                        </a:lnTo>
                        <a:lnTo>
                          <a:pt x="59" y="1"/>
                        </a:lnTo>
                        <a:lnTo>
                          <a:pt x="91" y="4"/>
                        </a:lnTo>
                        <a:lnTo>
                          <a:pt x="106" y="7"/>
                        </a:lnTo>
                      </a:path>
                    </a:pathLst>
                  </a:custGeom>
                  <a:noFill/>
                  <a:ln w="12700" cap="rnd" cmpd="sng">
                    <a:solidFill>
                      <a:srgbClr val="000000"/>
                    </a:solidFill>
                    <a:prstDash val="solid"/>
                    <a:round/>
                    <a:headEnd type="none" w="med" len="med"/>
                    <a:tailEnd type="none" w="med" len="med"/>
                  </a:ln>
                  <a:effectLst/>
                </p:spPr>
                <p:txBody>
                  <a:bodyPr/>
                  <a:lstStyle/>
                  <a:p>
                    <a:endParaRPr lang="es-CO"/>
                  </a:p>
                </p:txBody>
              </p:sp>
              <p:sp>
                <p:nvSpPr>
                  <p:cNvPr id="72719" name="Line 15"/>
                  <p:cNvSpPr>
                    <a:spLocks noChangeShapeType="1"/>
                  </p:cNvSpPr>
                  <p:nvPr/>
                </p:nvSpPr>
                <p:spPr bwMode="auto">
                  <a:xfrm flipV="1">
                    <a:off x="448" y="3371"/>
                    <a:ext cx="32" cy="22"/>
                  </a:xfrm>
                  <a:prstGeom prst="line">
                    <a:avLst/>
                  </a:prstGeom>
                  <a:noFill/>
                  <a:ln w="12700">
                    <a:solidFill>
                      <a:srgbClr val="000000"/>
                    </a:solidFill>
                    <a:round/>
                    <a:headEnd/>
                    <a:tailEnd/>
                  </a:ln>
                  <a:effectLst/>
                </p:spPr>
                <p:txBody>
                  <a:bodyPr wrap="none" anchor="ctr"/>
                  <a:lstStyle/>
                  <a:p>
                    <a:endParaRPr lang="es-CO"/>
                  </a:p>
                </p:txBody>
              </p:sp>
            </p:grpSp>
            <p:sp>
              <p:nvSpPr>
                <p:cNvPr id="72720" name="Freeform 16"/>
                <p:cNvSpPr>
                  <a:spLocks/>
                </p:cNvSpPr>
                <p:nvPr/>
              </p:nvSpPr>
              <p:spPr bwMode="auto">
                <a:xfrm>
                  <a:off x="907" y="3485"/>
                  <a:ext cx="20" cy="22"/>
                </a:xfrm>
                <a:custGeom>
                  <a:avLst/>
                  <a:gdLst/>
                  <a:ahLst/>
                  <a:cxnLst>
                    <a:cxn ang="0">
                      <a:pos x="17" y="7"/>
                    </a:cxn>
                    <a:cxn ang="0">
                      <a:pos x="14" y="1"/>
                    </a:cxn>
                    <a:cxn ang="0">
                      <a:pos x="9" y="0"/>
                    </a:cxn>
                    <a:cxn ang="0">
                      <a:pos x="3" y="1"/>
                    </a:cxn>
                    <a:cxn ang="0">
                      <a:pos x="0" y="7"/>
                    </a:cxn>
                    <a:cxn ang="0">
                      <a:pos x="2" y="15"/>
                    </a:cxn>
                    <a:cxn ang="0">
                      <a:pos x="6" y="20"/>
                    </a:cxn>
                    <a:cxn ang="0">
                      <a:pos x="10" y="21"/>
                    </a:cxn>
                    <a:cxn ang="0">
                      <a:pos x="15" y="21"/>
                    </a:cxn>
                    <a:cxn ang="0">
                      <a:pos x="19" y="15"/>
                    </a:cxn>
                    <a:cxn ang="0">
                      <a:pos x="17" y="7"/>
                    </a:cxn>
                  </a:cxnLst>
                  <a:rect l="0" t="0" r="r" b="b"/>
                  <a:pathLst>
                    <a:path w="20" h="22">
                      <a:moveTo>
                        <a:pt x="17" y="7"/>
                      </a:moveTo>
                      <a:lnTo>
                        <a:pt x="14" y="1"/>
                      </a:lnTo>
                      <a:lnTo>
                        <a:pt x="9" y="0"/>
                      </a:lnTo>
                      <a:lnTo>
                        <a:pt x="3" y="1"/>
                      </a:lnTo>
                      <a:lnTo>
                        <a:pt x="0" y="7"/>
                      </a:lnTo>
                      <a:lnTo>
                        <a:pt x="2" y="15"/>
                      </a:lnTo>
                      <a:lnTo>
                        <a:pt x="6" y="20"/>
                      </a:lnTo>
                      <a:lnTo>
                        <a:pt x="10" y="21"/>
                      </a:lnTo>
                      <a:lnTo>
                        <a:pt x="15" y="21"/>
                      </a:lnTo>
                      <a:lnTo>
                        <a:pt x="19" y="15"/>
                      </a:lnTo>
                      <a:lnTo>
                        <a:pt x="17" y="7"/>
                      </a:lnTo>
                    </a:path>
                  </a:pathLst>
                </a:custGeom>
                <a:solidFill>
                  <a:srgbClr val="FFC080"/>
                </a:solidFill>
                <a:ln w="12700" cap="rnd" cmpd="sng">
                  <a:solidFill>
                    <a:srgbClr val="000000"/>
                  </a:solidFill>
                  <a:prstDash val="solid"/>
                  <a:round/>
                  <a:headEnd type="none" w="med" len="med"/>
                  <a:tailEnd type="none" w="med" len="med"/>
                </a:ln>
                <a:effectLst/>
              </p:spPr>
              <p:txBody>
                <a:bodyPr/>
                <a:lstStyle/>
                <a:p>
                  <a:endParaRPr lang="es-CO"/>
                </a:p>
              </p:txBody>
            </p:sp>
          </p:grpSp>
          <p:sp>
            <p:nvSpPr>
              <p:cNvPr id="72721" name="Freeform 17"/>
              <p:cNvSpPr>
                <a:spLocks/>
              </p:cNvSpPr>
              <p:nvPr/>
            </p:nvSpPr>
            <p:spPr bwMode="auto">
              <a:xfrm>
                <a:off x="579" y="3253"/>
                <a:ext cx="6" cy="80"/>
              </a:xfrm>
              <a:custGeom>
                <a:avLst/>
                <a:gdLst/>
                <a:ahLst/>
                <a:cxnLst>
                  <a:cxn ang="0">
                    <a:pos x="0" y="0"/>
                  </a:cxn>
                  <a:cxn ang="0">
                    <a:pos x="5" y="37"/>
                  </a:cxn>
                  <a:cxn ang="0">
                    <a:pos x="5" y="64"/>
                  </a:cxn>
                  <a:cxn ang="0">
                    <a:pos x="0" y="79"/>
                  </a:cxn>
                </a:cxnLst>
                <a:rect l="0" t="0" r="r" b="b"/>
                <a:pathLst>
                  <a:path w="6" h="80">
                    <a:moveTo>
                      <a:pt x="0" y="0"/>
                    </a:moveTo>
                    <a:lnTo>
                      <a:pt x="5" y="37"/>
                    </a:lnTo>
                    <a:lnTo>
                      <a:pt x="5" y="64"/>
                    </a:lnTo>
                    <a:lnTo>
                      <a:pt x="0" y="79"/>
                    </a:lnTo>
                  </a:path>
                </a:pathLst>
              </a:custGeom>
              <a:noFill/>
              <a:ln w="12700" cap="rnd" cmpd="sng">
                <a:solidFill>
                  <a:srgbClr val="000000"/>
                </a:solidFill>
                <a:prstDash val="solid"/>
                <a:round/>
                <a:headEnd type="none" w="med" len="med"/>
                <a:tailEnd type="none" w="med" len="med"/>
              </a:ln>
              <a:effectLst/>
            </p:spPr>
            <p:txBody>
              <a:bodyPr/>
              <a:lstStyle/>
              <a:p>
                <a:endParaRPr lang="es-CO"/>
              </a:p>
            </p:txBody>
          </p:sp>
        </p:grpSp>
        <p:grpSp>
          <p:nvGrpSpPr>
            <p:cNvPr id="6" name="Group 18"/>
            <p:cNvGrpSpPr>
              <a:grpSpLocks/>
            </p:cNvGrpSpPr>
            <p:nvPr/>
          </p:nvGrpSpPr>
          <p:grpSpPr bwMode="auto">
            <a:xfrm>
              <a:off x="396" y="2686"/>
              <a:ext cx="677" cy="578"/>
              <a:chOff x="396" y="2686"/>
              <a:chExt cx="677" cy="578"/>
            </a:xfrm>
          </p:grpSpPr>
          <p:sp>
            <p:nvSpPr>
              <p:cNvPr id="72723" name="Freeform 19"/>
              <p:cNvSpPr>
                <a:spLocks/>
              </p:cNvSpPr>
              <p:nvPr/>
            </p:nvSpPr>
            <p:spPr bwMode="auto">
              <a:xfrm>
                <a:off x="396" y="2686"/>
                <a:ext cx="677" cy="578"/>
              </a:xfrm>
              <a:custGeom>
                <a:avLst/>
                <a:gdLst/>
                <a:ahLst/>
                <a:cxnLst>
                  <a:cxn ang="0">
                    <a:pos x="255" y="39"/>
                  </a:cxn>
                  <a:cxn ang="0">
                    <a:pos x="179" y="34"/>
                  </a:cxn>
                  <a:cxn ang="0">
                    <a:pos x="231" y="50"/>
                  </a:cxn>
                  <a:cxn ang="0">
                    <a:pos x="168" y="47"/>
                  </a:cxn>
                  <a:cxn ang="0">
                    <a:pos x="101" y="48"/>
                  </a:cxn>
                  <a:cxn ang="0">
                    <a:pos x="58" y="86"/>
                  </a:cxn>
                  <a:cxn ang="0">
                    <a:pos x="92" y="84"/>
                  </a:cxn>
                  <a:cxn ang="0">
                    <a:pos x="134" y="75"/>
                  </a:cxn>
                  <a:cxn ang="0">
                    <a:pos x="87" y="111"/>
                  </a:cxn>
                  <a:cxn ang="0">
                    <a:pos x="19" y="192"/>
                  </a:cxn>
                  <a:cxn ang="0">
                    <a:pos x="42" y="201"/>
                  </a:cxn>
                  <a:cxn ang="0">
                    <a:pos x="80" y="205"/>
                  </a:cxn>
                  <a:cxn ang="0">
                    <a:pos x="40" y="245"/>
                  </a:cxn>
                  <a:cxn ang="0">
                    <a:pos x="48" y="267"/>
                  </a:cxn>
                  <a:cxn ang="0">
                    <a:pos x="70" y="274"/>
                  </a:cxn>
                  <a:cxn ang="0">
                    <a:pos x="30" y="375"/>
                  </a:cxn>
                  <a:cxn ang="0">
                    <a:pos x="95" y="312"/>
                  </a:cxn>
                  <a:cxn ang="0">
                    <a:pos x="93" y="374"/>
                  </a:cxn>
                  <a:cxn ang="0">
                    <a:pos x="130" y="459"/>
                  </a:cxn>
                  <a:cxn ang="0">
                    <a:pos x="155" y="384"/>
                  </a:cxn>
                  <a:cxn ang="0">
                    <a:pos x="150" y="479"/>
                  </a:cxn>
                  <a:cxn ang="0">
                    <a:pos x="203" y="557"/>
                  </a:cxn>
                  <a:cxn ang="0">
                    <a:pos x="229" y="555"/>
                  </a:cxn>
                  <a:cxn ang="0">
                    <a:pos x="281" y="570"/>
                  </a:cxn>
                  <a:cxn ang="0">
                    <a:pos x="383" y="530"/>
                  </a:cxn>
                  <a:cxn ang="0">
                    <a:pos x="496" y="577"/>
                  </a:cxn>
                  <a:cxn ang="0">
                    <a:pos x="578" y="507"/>
                  </a:cxn>
                  <a:cxn ang="0">
                    <a:pos x="650" y="491"/>
                  </a:cxn>
                  <a:cxn ang="0">
                    <a:pos x="593" y="358"/>
                  </a:cxn>
                  <a:cxn ang="0">
                    <a:pos x="630" y="343"/>
                  </a:cxn>
                  <a:cxn ang="0">
                    <a:pos x="612" y="300"/>
                  </a:cxn>
                  <a:cxn ang="0">
                    <a:pos x="604" y="277"/>
                  </a:cxn>
                  <a:cxn ang="0">
                    <a:pos x="669" y="336"/>
                  </a:cxn>
                  <a:cxn ang="0">
                    <a:pos x="602" y="249"/>
                  </a:cxn>
                  <a:cxn ang="0">
                    <a:pos x="624" y="246"/>
                  </a:cxn>
                  <a:cxn ang="0">
                    <a:pos x="634" y="221"/>
                  </a:cxn>
                  <a:cxn ang="0">
                    <a:pos x="624" y="193"/>
                  </a:cxn>
                  <a:cxn ang="0">
                    <a:pos x="600" y="152"/>
                  </a:cxn>
                  <a:cxn ang="0">
                    <a:pos x="568" y="134"/>
                  </a:cxn>
                  <a:cxn ang="0">
                    <a:pos x="565" y="115"/>
                  </a:cxn>
                  <a:cxn ang="0">
                    <a:pos x="526" y="97"/>
                  </a:cxn>
                  <a:cxn ang="0">
                    <a:pos x="548" y="76"/>
                  </a:cxn>
                  <a:cxn ang="0">
                    <a:pos x="481" y="60"/>
                  </a:cxn>
                  <a:cxn ang="0">
                    <a:pos x="548" y="26"/>
                  </a:cxn>
                  <a:cxn ang="0">
                    <a:pos x="424" y="32"/>
                  </a:cxn>
                  <a:cxn ang="0">
                    <a:pos x="386" y="22"/>
                  </a:cxn>
                  <a:cxn ang="0">
                    <a:pos x="311" y="58"/>
                  </a:cxn>
                </a:cxnLst>
                <a:rect l="0" t="0" r="r" b="b"/>
                <a:pathLst>
                  <a:path w="677" h="578">
                    <a:moveTo>
                      <a:pt x="299" y="71"/>
                    </a:moveTo>
                    <a:lnTo>
                      <a:pt x="275" y="50"/>
                    </a:lnTo>
                    <a:lnTo>
                      <a:pt x="255" y="39"/>
                    </a:lnTo>
                    <a:lnTo>
                      <a:pt x="227" y="32"/>
                    </a:lnTo>
                    <a:lnTo>
                      <a:pt x="205" y="32"/>
                    </a:lnTo>
                    <a:lnTo>
                      <a:pt x="179" y="34"/>
                    </a:lnTo>
                    <a:lnTo>
                      <a:pt x="166" y="39"/>
                    </a:lnTo>
                    <a:lnTo>
                      <a:pt x="205" y="45"/>
                    </a:lnTo>
                    <a:lnTo>
                      <a:pt x="231" y="50"/>
                    </a:lnTo>
                    <a:lnTo>
                      <a:pt x="258" y="75"/>
                    </a:lnTo>
                    <a:lnTo>
                      <a:pt x="203" y="52"/>
                    </a:lnTo>
                    <a:lnTo>
                      <a:pt x="168" y="47"/>
                    </a:lnTo>
                    <a:lnTo>
                      <a:pt x="147" y="45"/>
                    </a:lnTo>
                    <a:lnTo>
                      <a:pt x="123" y="45"/>
                    </a:lnTo>
                    <a:lnTo>
                      <a:pt x="101" y="48"/>
                    </a:lnTo>
                    <a:lnTo>
                      <a:pt x="86" y="55"/>
                    </a:lnTo>
                    <a:lnTo>
                      <a:pt x="71" y="65"/>
                    </a:lnTo>
                    <a:lnTo>
                      <a:pt x="58" y="86"/>
                    </a:lnTo>
                    <a:lnTo>
                      <a:pt x="51" y="119"/>
                    </a:lnTo>
                    <a:lnTo>
                      <a:pt x="75" y="95"/>
                    </a:lnTo>
                    <a:lnTo>
                      <a:pt x="92" y="84"/>
                    </a:lnTo>
                    <a:lnTo>
                      <a:pt x="104" y="76"/>
                    </a:lnTo>
                    <a:lnTo>
                      <a:pt x="120" y="73"/>
                    </a:lnTo>
                    <a:lnTo>
                      <a:pt x="134" y="75"/>
                    </a:lnTo>
                    <a:lnTo>
                      <a:pt x="142" y="75"/>
                    </a:lnTo>
                    <a:lnTo>
                      <a:pt x="113" y="94"/>
                    </a:lnTo>
                    <a:lnTo>
                      <a:pt x="87" y="111"/>
                    </a:lnTo>
                    <a:lnTo>
                      <a:pt x="58" y="138"/>
                    </a:lnTo>
                    <a:lnTo>
                      <a:pt x="35" y="167"/>
                    </a:lnTo>
                    <a:lnTo>
                      <a:pt x="19" y="192"/>
                    </a:lnTo>
                    <a:lnTo>
                      <a:pt x="0" y="231"/>
                    </a:lnTo>
                    <a:lnTo>
                      <a:pt x="29" y="207"/>
                    </a:lnTo>
                    <a:lnTo>
                      <a:pt x="42" y="201"/>
                    </a:lnTo>
                    <a:lnTo>
                      <a:pt x="58" y="197"/>
                    </a:lnTo>
                    <a:lnTo>
                      <a:pt x="69" y="198"/>
                    </a:lnTo>
                    <a:lnTo>
                      <a:pt x="80" y="205"/>
                    </a:lnTo>
                    <a:lnTo>
                      <a:pt x="66" y="216"/>
                    </a:lnTo>
                    <a:lnTo>
                      <a:pt x="54" y="230"/>
                    </a:lnTo>
                    <a:lnTo>
                      <a:pt x="40" y="245"/>
                    </a:lnTo>
                    <a:lnTo>
                      <a:pt x="28" y="260"/>
                    </a:lnTo>
                    <a:lnTo>
                      <a:pt x="16" y="284"/>
                    </a:lnTo>
                    <a:lnTo>
                      <a:pt x="48" y="267"/>
                    </a:lnTo>
                    <a:lnTo>
                      <a:pt x="65" y="260"/>
                    </a:lnTo>
                    <a:lnTo>
                      <a:pt x="84" y="260"/>
                    </a:lnTo>
                    <a:lnTo>
                      <a:pt x="70" y="274"/>
                    </a:lnTo>
                    <a:lnTo>
                      <a:pt x="56" y="297"/>
                    </a:lnTo>
                    <a:lnTo>
                      <a:pt x="43" y="322"/>
                    </a:lnTo>
                    <a:lnTo>
                      <a:pt x="30" y="375"/>
                    </a:lnTo>
                    <a:lnTo>
                      <a:pt x="51" y="347"/>
                    </a:lnTo>
                    <a:lnTo>
                      <a:pt x="71" y="325"/>
                    </a:lnTo>
                    <a:lnTo>
                      <a:pt x="95" y="312"/>
                    </a:lnTo>
                    <a:lnTo>
                      <a:pt x="106" y="312"/>
                    </a:lnTo>
                    <a:lnTo>
                      <a:pt x="95" y="340"/>
                    </a:lnTo>
                    <a:lnTo>
                      <a:pt x="93" y="374"/>
                    </a:lnTo>
                    <a:lnTo>
                      <a:pt x="95" y="396"/>
                    </a:lnTo>
                    <a:lnTo>
                      <a:pt x="108" y="427"/>
                    </a:lnTo>
                    <a:lnTo>
                      <a:pt x="130" y="459"/>
                    </a:lnTo>
                    <a:lnTo>
                      <a:pt x="130" y="420"/>
                    </a:lnTo>
                    <a:lnTo>
                      <a:pt x="142" y="394"/>
                    </a:lnTo>
                    <a:lnTo>
                      <a:pt x="155" y="384"/>
                    </a:lnTo>
                    <a:lnTo>
                      <a:pt x="150" y="425"/>
                    </a:lnTo>
                    <a:lnTo>
                      <a:pt x="150" y="455"/>
                    </a:lnTo>
                    <a:lnTo>
                      <a:pt x="150" y="479"/>
                    </a:lnTo>
                    <a:lnTo>
                      <a:pt x="155" y="504"/>
                    </a:lnTo>
                    <a:lnTo>
                      <a:pt x="177" y="534"/>
                    </a:lnTo>
                    <a:lnTo>
                      <a:pt x="203" y="557"/>
                    </a:lnTo>
                    <a:lnTo>
                      <a:pt x="207" y="522"/>
                    </a:lnTo>
                    <a:lnTo>
                      <a:pt x="207" y="481"/>
                    </a:lnTo>
                    <a:lnTo>
                      <a:pt x="229" y="555"/>
                    </a:lnTo>
                    <a:lnTo>
                      <a:pt x="244" y="575"/>
                    </a:lnTo>
                    <a:lnTo>
                      <a:pt x="258" y="524"/>
                    </a:lnTo>
                    <a:lnTo>
                      <a:pt x="281" y="570"/>
                    </a:lnTo>
                    <a:lnTo>
                      <a:pt x="325" y="520"/>
                    </a:lnTo>
                    <a:lnTo>
                      <a:pt x="365" y="566"/>
                    </a:lnTo>
                    <a:lnTo>
                      <a:pt x="383" y="530"/>
                    </a:lnTo>
                    <a:lnTo>
                      <a:pt x="431" y="572"/>
                    </a:lnTo>
                    <a:lnTo>
                      <a:pt x="448" y="517"/>
                    </a:lnTo>
                    <a:lnTo>
                      <a:pt x="496" y="577"/>
                    </a:lnTo>
                    <a:lnTo>
                      <a:pt x="530" y="519"/>
                    </a:lnTo>
                    <a:lnTo>
                      <a:pt x="583" y="557"/>
                    </a:lnTo>
                    <a:lnTo>
                      <a:pt x="578" y="507"/>
                    </a:lnTo>
                    <a:lnTo>
                      <a:pt x="637" y="530"/>
                    </a:lnTo>
                    <a:lnTo>
                      <a:pt x="611" y="463"/>
                    </a:lnTo>
                    <a:lnTo>
                      <a:pt x="650" y="491"/>
                    </a:lnTo>
                    <a:lnTo>
                      <a:pt x="615" y="412"/>
                    </a:lnTo>
                    <a:lnTo>
                      <a:pt x="669" y="463"/>
                    </a:lnTo>
                    <a:lnTo>
                      <a:pt x="593" y="358"/>
                    </a:lnTo>
                    <a:lnTo>
                      <a:pt x="656" y="401"/>
                    </a:lnTo>
                    <a:lnTo>
                      <a:pt x="593" y="331"/>
                    </a:lnTo>
                    <a:lnTo>
                      <a:pt x="630" y="343"/>
                    </a:lnTo>
                    <a:lnTo>
                      <a:pt x="656" y="360"/>
                    </a:lnTo>
                    <a:lnTo>
                      <a:pt x="639" y="329"/>
                    </a:lnTo>
                    <a:lnTo>
                      <a:pt x="612" y="300"/>
                    </a:lnTo>
                    <a:lnTo>
                      <a:pt x="593" y="281"/>
                    </a:lnTo>
                    <a:lnTo>
                      <a:pt x="581" y="267"/>
                    </a:lnTo>
                    <a:lnTo>
                      <a:pt x="604" y="277"/>
                    </a:lnTo>
                    <a:lnTo>
                      <a:pt x="626" y="297"/>
                    </a:lnTo>
                    <a:lnTo>
                      <a:pt x="654" y="323"/>
                    </a:lnTo>
                    <a:lnTo>
                      <a:pt x="669" y="336"/>
                    </a:lnTo>
                    <a:lnTo>
                      <a:pt x="641" y="292"/>
                    </a:lnTo>
                    <a:lnTo>
                      <a:pt x="626" y="264"/>
                    </a:lnTo>
                    <a:lnTo>
                      <a:pt x="602" y="249"/>
                    </a:lnTo>
                    <a:lnTo>
                      <a:pt x="576" y="234"/>
                    </a:lnTo>
                    <a:lnTo>
                      <a:pt x="606" y="236"/>
                    </a:lnTo>
                    <a:lnTo>
                      <a:pt x="624" y="246"/>
                    </a:lnTo>
                    <a:lnTo>
                      <a:pt x="645" y="264"/>
                    </a:lnTo>
                    <a:lnTo>
                      <a:pt x="663" y="277"/>
                    </a:lnTo>
                    <a:lnTo>
                      <a:pt x="634" y="221"/>
                    </a:lnTo>
                    <a:lnTo>
                      <a:pt x="609" y="199"/>
                    </a:lnTo>
                    <a:lnTo>
                      <a:pt x="593" y="186"/>
                    </a:lnTo>
                    <a:lnTo>
                      <a:pt x="624" y="193"/>
                    </a:lnTo>
                    <a:lnTo>
                      <a:pt x="676" y="218"/>
                    </a:lnTo>
                    <a:lnTo>
                      <a:pt x="622" y="167"/>
                    </a:lnTo>
                    <a:lnTo>
                      <a:pt x="600" y="152"/>
                    </a:lnTo>
                    <a:lnTo>
                      <a:pt x="563" y="145"/>
                    </a:lnTo>
                    <a:lnTo>
                      <a:pt x="548" y="143"/>
                    </a:lnTo>
                    <a:lnTo>
                      <a:pt x="568" y="134"/>
                    </a:lnTo>
                    <a:lnTo>
                      <a:pt x="606" y="141"/>
                    </a:lnTo>
                    <a:lnTo>
                      <a:pt x="594" y="123"/>
                    </a:lnTo>
                    <a:lnTo>
                      <a:pt x="565" y="115"/>
                    </a:lnTo>
                    <a:lnTo>
                      <a:pt x="524" y="111"/>
                    </a:lnTo>
                    <a:lnTo>
                      <a:pt x="500" y="111"/>
                    </a:lnTo>
                    <a:lnTo>
                      <a:pt x="526" y="97"/>
                    </a:lnTo>
                    <a:lnTo>
                      <a:pt x="491" y="91"/>
                    </a:lnTo>
                    <a:lnTo>
                      <a:pt x="498" y="76"/>
                    </a:lnTo>
                    <a:lnTo>
                      <a:pt x="548" y="76"/>
                    </a:lnTo>
                    <a:lnTo>
                      <a:pt x="593" y="88"/>
                    </a:lnTo>
                    <a:lnTo>
                      <a:pt x="563" y="63"/>
                    </a:lnTo>
                    <a:lnTo>
                      <a:pt x="481" y="60"/>
                    </a:lnTo>
                    <a:lnTo>
                      <a:pt x="459" y="67"/>
                    </a:lnTo>
                    <a:lnTo>
                      <a:pt x="519" y="35"/>
                    </a:lnTo>
                    <a:lnTo>
                      <a:pt x="548" y="26"/>
                    </a:lnTo>
                    <a:lnTo>
                      <a:pt x="494" y="17"/>
                    </a:lnTo>
                    <a:lnTo>
                      <a:pt x="442" y="32"/>
                    </a:lnTo>
                    <a:lnTo>
                      <a:pt x="424" y="32"/>
                    </a:lnTo>
                    <a:lnTo>
                      <a:pt x="448" y="0"/>
                    </a:lnTo>
                    <a:lnTo>
                      <a:pt x="407" y="28"/>
                    </a:lnTo>
                    <a:lnTo>
                      <a:pt x="386" y="22"/>
                    </a:lnTo>
                    <a:lnTo>
                      <a:pt x="361" y="22"/>
                    </a:lnTo>
                    <a:lnTo>
                      <a:pt x="339" y="32"/>
                    </a:lnTo>
                    <a:lnTo>
                      <a:pt x="311" y="58"/>
                    </a:lnTo>
                    <a:lnTo>
                      <a:pt x="303" y="9"/>
                    </a:lnTo>
                    <a:lnTo>
                      <a:pt x="299" y="71"/>
                    </a:lnTo>
                  </a:path>
                </a:pathLst>
              </a:custGeom>
              <a:solidFill>
                <a:srgbClr val="804000"/>
              </a:solidFill>
              <a:ln w="12700" cap="rnd" cmpd="sng">
                <a:solidFill>
                  <a:srgbClr val="000000"/>
                </a:solidFill>
                <a:prstDash val="solid"/>
                <a:round/>
                <a:headEnd type="none" w="med" len="med"/>
                <a:tailEnd type="none" w="med" len="med"/>
              </a:ln>
              <a:effectLst/>
            </p:spPr>
            <p:txBody>
              <a:bodyPr/>
              <a:lstStyle/>
              <a:p>
                <a:endParaRPr lang="es-CO"/>
              </a:p>
            </p:txBody>
          </p:sp>
          <p:grpSp>
            <p:nvGrpSpPr>
              <p:cNvPr id="7" name="Group 20"/>
              <p:cNvGrpSpPr>
                <a:grpSpLocks/>
              </p:cNvGrpSpPr>
              <p:nvPr/>
            </p:nvGrpSpPr>
            <p:grpSpPr bwMode="auto">
              <a:xfrm>
                <a:off x="458" y="2716"/>
                <a:ext cx="576" cy="222"/>
                <a:chOff x="458" y="2716"/>
                <a:chExt cx="576" cy="222"/>
              </a:xfrm>
            </p:grpSpPr>
            <p:sp>
              <p:nvSpPr>
                <p:cNvPr id="72725" name="Freeform 21"/>
                <p:cNvSpPr>
                  <a:spLocks/>
                </p:cNvSpPr>
                <p:nvPr/>
              </p:nvSpPr>
              <p:spPr bwMode="auto">
                <a:xfrm>
                  <a:off x="458" y="2764"/>
                  <a:ext cx="237" cy="103"/>
                </a:xfrm>
                <a:custGeom>
                  <a:avLst/>
                  <a:gdLst/>
                  <a:ahLst/>
                  <a:cxnLst>
                    <a:cxn ang="0">
                      <a:pos x="236" y="37"/>
                    </a:cxn>
                    <a:cxn ang="0">
                      <a:pos x="223" y="18"/>
                    </a:cxn>
                    <a:cxn ang="0">
                      <a:pos x="206" y="8"/>
                    </a:cxn>
                    <a:cxn ang="0">
                      <a:pos x="190" y="4"/>
                    </a:cxn>
                    <a:cxn ang="0">
                      <a:pos x="169" y="0"/>
                    </a:cxn>
                    <a:cxn ang="0">
                      <a:pos x="137" y="0"/>
                    </a:cxn>
                    <a:cxn ang="0">
                      <a:pos x="116" y="4"/>
                    </a:cxn>
                    <a:cxn ang="0">
                      <a:pos x="91" y="15"/>
                    </a:cxn>
                    <a:cxn ang="0">
                      <a:pos x="61" y="37"/>
                    </a:cxn>
                    <a:cxn ang="0">
                      <a:pos x="16" y="74"/>
                    </a:cxn>
                    <a:cxn ang="0">
                      <a:pos x="0" y="102"/>
                    </a:cxn>
                  </a:cxnLst>
                  <a:rect l="0" t="0" r="r" b="b"/>
                  <a:pathLst>
                    <a:path w="237" h="103">
                      <a:moveTo>
                        <a:pt x="236" y="37"/>
                      </a:moveTo>
                      <a:lnTo>
                        <a:pt x="223" y="18"/>
                      </a:lnTo>
                      <a:lnTo>
                        <a:pt x="206" y="8"/>
                      </a:lnTo>
                      <a:lnTo>
                        <a:pt x="190" y="4"/>
                      </a:lnTo>
                      <a:lnTo>
                        <a:pt x="169" y="0"/>
                      </a:lnTo>
                      <a:lnTo>
                        <a:pt x="137" y="0"/>
                      </a:lnTo>
                      <a:lnTo>
                        <a:pt x="116" y="4"/>
                      </a:lnTo>
                      <a:lnTo>
                        <a:pt x="91" y="15"/>
                      </a:lnTo>
                      <a:lnTo>
                        <a:pt x="61" y="37"/>
                      </a:lnTo>
                      <a:lnTo>
                        <a:pt x="16" y="74"/>
                      </a:lnTo>
                      <a:lnTo>
                        <a:pt x="0" y="102"/>
                      </a:lnTo>
                    </a:path>
                  </a:pathLst>
                </a:custGeom>
                <a:noFill/>
                <a:ln w="12700" cap="rnd" cmpd="sng">
                  <a:solidFill>
                    <a:srgbClr val="402000"/>
                  </a:solidFill>
                  <a:prstDash val="solid"/>
                  <a:round/>
                  <a:headEnd type="none" w="med" len="med"/>
                  <a:tailEnd type="none" w="med" len="med"/>
                </a:ln>
                <a:effectLst/>
              </p:spPr>
              <p:txBody>
                <a:bodyPr/>
                <a:lstStyle/>
                <a:p>
                  <a:endParaRPr lang="es-CO"/>
                </a:p>
              </p:txBody>
            </p:sp>
            <p:sp>
              <p:nvSpPr>
                <p:cNvPr id="72726" name="Freeform 22"/>
                <p:cNvSpPr>
                  <a:spLocks/>
                </p:cNvSpPr>
                <p:nvPr/>
              </p:nvSpPr>
              <p:spPr bwMode="auto">
                <a:xfrm>
                  <a:off x="761" y="2716"/>
                  <a:ext cx="153" cy="72"/>
                </a:xfrm>
                <a:custGeom>
                  <a:avLst/>
                  <a:gdLst/>
                  <a:ahLst/>
                  <a:cxnLst>
                    <a:cxn ang="0">
                      <a:pos x="0" y="71"/>
                    </a:cxn>
                    <a:cxn ang="0">
                      <a:pos x="20" y="38"/>
                    </a:cxn>
                    <a:cxn ang="0">
                      <a:pos x="35" y="27"/>
                    </a:cxn>
                    <a:cxn ang="0">
                      <a:pos x="49" y="20"/>
                    </a:cxn>
                    <a:cxn ang="0">
                      <a:pos x="69" y="13"/>
                    </a:cxn>
                    <a:cxn ang="0">
                      <a:pos x="87" y="7"/>
                    </a:cxn>
                    <a:cxn ang="0">
                      <a:pos x="112" y="4"/>
                    </a:cxn>
                    <a:cxn ang="0">
                      <a:pos x="135" y="0"/>
                    </a:cxn>
                    <a:cxn ang="0">
                      <a:pos x="152" y="0"/>
                    </a:cxn>
                  </a:cxnLst>
                  <a:rect l="0" t="0" r="r" b="b"/>
                  <a:pathLst>
                    <a:path w="153" h="72">
                      <a:moveTo>
                        <a:pt x="0" y="71"/>
                      </a:moveTo>
                      <a:lnTo>
                        <a:pt x="20" y="38"/>
                      </a:lnTo>
                      <a:lnTo>
                        <a:pt x="35" y="27"/>
                      </a:lnTo>
                      <a:lnTo>
                        <a:pt x="49" y="20"/>
                      </a:lnTo>
                      <a:lnTo>
                        <a:pt x="69" y="13"/>
                      </a:lnTo>
                      <a:lnTo>
                        <a:pt x="87" y="7"/>
                      </a:lnTo>
                      <a:lnTo>
                        <a:pt x="112" y="4"/>
                      </a:lnTo>
                      <a:lnTo>
                        <a:pt x="135" y="0"/>
                      </a:lnTo>
                      <a:lnTo>
                        <a:pt x="152" y="0"/>
                      </a:lnTo>
                    </a:path>
                  </a:pathLst>
                </a:custGeom>
                <a:noFill/>
                <a:ln w="12700" cap="rnd" cmpd="sng">
                  <a:solidFill>
                    <a:srgbClr val="402000"/>
                  </a:solidFill>
                  <a:prstDash val="solid"/>
                  <a:round/>
                  <a:headEnd type="none" w="med" len="med"/>
                  <a:tailEnd type="none" w="med" len="med"/>
                </a:ln>
                <a:effectLst/>
              </p:spPr>
              <p:txBody>
                <a:bodyPr/>
                <a:lstStyle/>
                <a:p>
                  <a:endParaRPr lang="es-CO"/>
                </a:p>
              </p:txBody>
            </p:sp>
            <p:sp>
              <p:nvSpPr>
                <p:cNvPr id="72727" name="Freeform 23"/>
                <p:cNvSpPr>
                  <a:spLocks/>
                </p:cNvSpPr>
                <p:nvPr/>
              </p:nvSpPr>
              <p:spPr bwMode="auto">
                <a:xfrm>
                  <a:off x="864" y="2840"/>
                  <a:ext cx="170" cy="35"/>
                </a:xfrm>
                <a:custGeom>
                  <a:avLst/>
                  <a:gdLst/>
                  <a:ahLst/>
                  <a:cxnLst>
                    <a:cxn ang="0">
                      <a:pos x="0" y="2"/>
                    </a:cxn>
                    <a:cxn ang="0">
                      <a:pos x="54" y="0"/>
                    </a:cxn>
                    <a:cxn ang="0">
                      <a:pos x="99" y="6"/>
                    </a:cxn>
                    <a:cxn ang="0">
                      <a:pos x="140" y="17"/>
                    </a:cxn>
                    <a:cxn ang="0">
                      <a:pos x="169" y="34"/>
                    </a:cxn>
                  </a:cxnLst>
                  <a:rect l="0" t="0" r="r" b="b"/>
                  <a:pathLst>
                    <a:path w="170" h="35">
                      <a:moveTo>
                        <a:pt x="0" y="2"/>
                      </a:moveTo>
                      <a:lnTo>
                        <a:pt x="54" y="0"/>
                      </a:lnTo>
                      <a:lnTo>
                        <a:pt x="99" y="6"/>
                      </a:lnTo>
                      <a:lnTo>
                        <a:pt x="140" y="17"/>
                      </a:lnTo>
                      <a:lnTo>
                        <a:pt x="169" y="34"/>
                      </a:lnTo>
                    </a:path>
                  </a:pathLst>
                </a:custGeom>
                <a:noFill/>
                <a:ln w="12700" cap="rnd" cmpd="sng">
                  <a:solidFill>
                    <a:srgbClr val="402000"/>
                  </a:solidFill>
                  <a:prstDash val="solid"/>
                  <a:round/>
                  <a:headEnd type="none" w="med" len="med"/>
                  <a:tailEnd type="none" w="med" len="med"/>
                </a:ln>
                <a:effectLst/>
              </p:spPr>
              <p:txBody>
                <a:bodyPr/>
                <a:lstStyle/>
                <a:p>
                  <a:endParaRPr lang="es-CO"/>
                </a:p>
              </p:txBody>
            </p:sp>
            <p:sp>
              <p:nvSpPr>
                <p:cNvPr id="72728" name="Freeform 24"/>
                <p:cNvSpPr>
                  <a:spLocks/>
                </p:cNvSpPr>
                <p:nvPr/>
              </p:nvSpPr>
              <p:spPr bwMode="auto">
                <a:xfrm>
                  <a:off x="499" y="2814"/>
                  <a:ext cx="194" cy="124"/>
                </a:xfrm>
                <a:custGeom>
                  <a:avLst/>
                  <a:gdLst/>
                  <a:ahLst/>
                  <a:cxnLst>
                    <a:cxn ang="0">
                      <a:pos x="193" y="4"/>
                    </a:cxn>
                    <a:cxn ang="0">
                      <a:pos x="146" y="0"/>
                    </a:cxn>
                    <a:cxn ang="0">
                      <a:pos x="104" y="4"/>
                    </a:cxn>
                    <a:cxn ang="0">
                      <a:pos x="63" y="24"/>
                    </a:cxn>
                    <a:cxn ang="0">
                      <a:pos x="24" y="65"/>
                    </a:cxn>
                    <a:cxn ang="0">
                      <a:pos x="7" y="95"/>
                    </a:cxn>
                    <a:cxn ang="0">
                      <a:pos x="0" y="123"/>
                    </a:cxn>
                  </a:cxnLst>
                  <a:rect l="0" t="0" r="r" b="b"/>
                  <a:pathLst>
                    <a:path w="194" h="124">
                      <a:moveTo>
                        <a:pt x="193" y="4"/>
                      </a:moveTo>
                      <a:lnTo>
                        <a:pt x="146" y="0"/>
                      </a:lnTo>
                      <a:lnTo>
                        <a:pt x="104" y="4"/>
                      </a:lnTo>
                      <a:lnTo>
                        <a:pt x="63" y="24"/>
                      </a:lnTo>
                      <a:lnTo>
                        <a:pt x="24" y="65"/>
                      </a:lnTo>
                      <a:lnTo>
                        <a:pt x="7" y="95"/>
                      </a:lnTo>
                      <a:lnTo>
                        <a:pt x="0" y="123"/>
                      </a:lnTo>
                    </a:path>
                  </a:pathLst>
                </a:custGeom>
                <a:noFill/>
                <a:ln w="12700" cap="rnd" cmpd="sng">
                  <a:solidFill>
                    <a:srgbClr val="402000"/>
                  </a:solidFill>
                  <a:prstDash val="solid"/>
                  <a:round/>
                  <a:headEnd type="none" w="med" len="med"/>
                  <a:tailEnd type="none" w="med" len="med"/>
                </a:ln>
                <a:effectLst/>
              </p:spPr>
              <p:txBody>
                <a:bodyPr/>
                <a:lstStyle/>
                <a:p>
                  <a:endParaRPr lang="es-CO"/>
                </a:p>
              </p:txBody>
            </p:sp>
            <p:sp>
              <p:nvSpPr>
                <p:cNvPr id="72729" name="Freeform 25"/>
                <p:cNvSpPr>
                  <a:spLocks/>
                </p:cNvSpPr>
                <p:nvPr/>
              </p:nvSpPr>
              <p:spPr bwMode="auto">
                <a:xfrm>
                  <a:off x="510" y="2789"/>
                  <a:ext cx="168" cy="73"/>
                </a:xfrm>
                <a:custGeom>
                  <a:avLst/>
                  <a:gdLst/>
                  <a:ahLst/>
                  <a:cxnLst>
                    <a:cxn ang="0">
                      <a:pos x="167" y="12"/>
                    </a:cxn>
                    <a:cxn ang="0">
                      <a:pos x="115" y="0"/>
                    </a:cxn>
                    <a:cxn ang="0">
                      <a:pos x="83" y="1"/>
                    </a:cxn>
                    <a:cxn ang="0">
                      <a:pos x="43" y="18"/>
                    </a:cxn>
                    <a:cxn ang="0">
                      <a:pos x="18" y="38"/>
                    </a:cxn>
                    <a:cxn ang="0">
                      <a:pos x="0" y="72"/>
                    </a:cxn>
                  </a:cxnLst>
                  <a:rect l="0" t="0" r="r" b="b"/>
                  <a:pathLst>
                    <a:path w="168" h="73">
                      <a:moveTo>
                        <a:pt x="167" y="12"/>
                      </a:moveTo>
                      <a:lnTo>
                        <a:pt x="115" y="0"/>
                      </a:lnTo>
                      <a:lnTo>
                        <a:pt x="83" y="1"/>
                      </a:lnTo>
                      <a:lnTo>
                        <a:pt x="43" y="18"/>
                      </a:lnTo>
                      <a:lnTo>
                        <a:pt x="18" y="38"/>
                      </a:lnTo>
                      <a:lnTo>
                        <a:pt x="0" y="72"/>
                      </a:lnTo>
                    </a:path>
                  </a:pathLst>
                </a:custGeom>
                <a:noFill/>
                <a:ln w="12700" cap="rnd" cmpd="sng">
                  <a:solidFill>
                    <a:srgbClr val="402000"/>
                  </a:solidFill>
                  <a:prstDash val="solid"/>
                  <a:round/>
                  <a:headEnd type="none" w="med" len="med"/>
                  <a:tailEnd type="none" w="med" len="med"/>
                </a:ln>
                <a:effectLst/>
              </p:spPr>
              <p:txBody>
                <a:bodyPr/>
                <a:lstStyle/>
                <a:p>
                  <a:endParaRPr lang="es-CO"/>
                </a:p>
              </p:txBody>
            </p:sp>
            <p:sp>
              <p:nvSpPr>
                <p:cNvPr id="72730" name="Freeform 26"/>
                <p:cNvSpPr>
                  <a:spLocks/>
                </p:cNvSpPr>
                <p:nvPr/>
              </p:nvSpPr>
              <p:spPr bwMode="auto">
                <a:xfrm>
                  <a:off x="896" y="2872"/>
                  <a:ext cx="131" cy="54"/>
                </a:xfrm>
                <a:custGeom>
                  <a:avLst/>
                  <a:gdLst/>
                  <a:ahLst/>
                  <a:cxnLst>
                    <a:cxn ang="0">
                      <a:pos x="0" y="0"/>
                    </a:cxn>
                    <a:cxn ang="0">
                      <a:pos x="27" y="0"/>
                    </a:cxn>
                    <a:cxn ang="0">
                      <a:pos x="58" y="6"/>
                    </a:cxn>
                    <a:cxn ang="0">
                      <a:pos x="75" y="15"/>
                    </a:cxn>
                    <a:cxn ang="0">
                      <a:pos x="103" y="32"/>
                    </a:cxn>
                    <a:cxn ang="0">
                      <a:pos x="130" y="53"/>
                    </a:cxn>
                  </a:cxnLst>
                  <a:rect l="0" t="0" r="r" b="b"/>
                  <a:pathLst>
                    <a:path w="131" h="54">
                      <a:moveTo>
                        <a:pt x="0" y="0"/>
                      </a:moveTo>
                      <a:lnTo>
                        <a:pt x="27" y="0"/>
                      </a:lnTo>
                      <a:lnTo>
                        <a:pt x="58" y="6"/>
                      </a:lnTo>
                      <a:lnTo>
                        <a:pt x="75" y="15"/>
                      </a:lnTo>
                      <a:lnTo>
                        <a:pt x="103" y="32"/>
                      </a:lnTo>
                      <a:lnTo>
                        <a:pt x="130" y="53"/>
                      </a:lnTo>
                    </a:path>
                  </a:pathLst>
                </a:custGeom>
                <a:noFill/>
                <a:ln w="12700" cap="rnd" cmpd="sng">
                  <a:solidFill>
                    <a:srgbClr val="402000"/>
                  </a:solidFill>
                  <a:prstDash val="solid"/>
                  <a:round/>
                  <a:headEnd type="none" w="med" len="med"/>
                  <a:tailEnd type="none" w="med" len="med"/>
                </a:ln>
                <a:effectLst/>
              </p:spPr>
              <p:txBody>
                <a:bodyPr/>
                <a:lstStyle/>
                <a:p>
                  <a:endParaRPr lang="es-CO"/>
                </a:p>
              </p:txBody>
            </p:sp>
            <p:sp>
              <p:nvSpPr>
                <p:cNvPr id="72731" name="Freeform 27"/>
                <p:cNvSpPr>
                  <a:spLocks/>
                </p:cNvSpPr>
                <p:nvPr/>
              </p:nvSpPr>
              <p:spPr bwMode="auto">
                <a:xfrm>
                  <a:off x="794" y="2759"/>
                  <a:ext cx="140" cy="23"/>
                </a:xfrm>
                <a:custGeom>
                  <a:avLst/>
                  <a:gdLst/>
                  <a:ahLst/>
                  <a:cxnLst>
                    <a:cxn ang="0">
                      <a:pos x="0" y="22"/>
                    </a:cxn>
                    <a:cxn ang="0">
                      <a:pos x="24" y="13"/>
                    </a:cxn>
                    <a:cxn ang="0">
                      <a:pos x="59" y="3"/>
                    </a:cxn>
                    <a:cxn ang="0">
                      <a:pos x="93" y="0"/>
                    </a:cxn>
                    <a:cxn ang="0">
                      <a:pos x="139" y="0"/>
                    </a:cxn>
                  </a:cxnLst>
                  <a:rect l="0" t="0" r="r" b="b"/>
                  <a:pathLst>
                    <a:path w="140" h="23">
                      <a:moveTo>
                        <a:pt x="0" y="22"/>
                      </a:moveTo>
                      <a:lnTo>
                        <a:pt x="24" y="13"/>
                      </a:lnTo>
                      <a:lnTo>
                        <a:pt x="59" y="3"/>
                      </a:lnTo>
                      <a:lnTo>
                        <a:pt x="93" y="0"/>
                      </a:lnTo>
                      <a:lnTo>
                        <a:pt x="139" y="0"/>
                      </a:lnTo>
                    </a:path>
                  </a:pathLst>
                </a:custGeom>
                <a:noFill/>
                <a:ln w="12700" cap="rnd" cmpd="sng">
                  <a:solidFill>
                    <a:srgbClr val="402000"/>
                  </a:solidFill>
                  <a:prstDash val="solid"/>
                  <a:round/>
                  <a:headEnd type="none" w="med" len="med"/>
                  <a:tailEnd type="none" w="med" len="med"/>
                </a:ln>
                <a:effectLst/>
              </p:spPr>
              <p:txBody>
                <a:bodyPr/>
                <a:lstStyle/>
                <a:p>
                  <a:endParaRPr lang="es-CO"/>
                </a:p>
              </p:txBody>
            </p:sp>
            <p:sp>
              <p:nvSpPr>
                <p:cNvPr id="72732" name="Freeform 28"/>
                <p:cNvSpPr>
                  <a:spLocks/>
                </p:cNvSpPr>
                <p:nvPr/>
              </p:nvSpPr>
              <p:spPr bwMode="auto">
                <a:xfrm>
                  <a:off x="853" y="2810"/>
                  <a:ext cx="118" cy="14"/>
                </a:xfrm>
                <a:custGeom>
                  <a:avLst/>
                  <a:gdLst/>
                  <a:ahLst/>
                  <a:cxnLst>
                    <a:cxn ang="0">
                      <a:pos x="0" y="13"/>
                    </a:cxn>
                    <a:cxn ang="0">
                      <a:pos x="39" y="6"/>
                    </a:cxn>
                    <a:cxn ang="0">
                      <a:pos x="69" y="2"/>
                    </a:cxn>
                    <a:cxn ang="0">
                      <a:pos x="91" y="0"/>
                    </a:cxn>
                    <a:cxn ang="0">
                      <a:pos x="117" y="0"/>
                    </a:cxn>
                  </a:cxnLst>
                  <a:rect l="0" t="0" r="r" b="b"/>
                  <a:pathLst>
                    <a:path w="118" h="14">
                      <a:moveTo>
                        <a:pt x="0" y="13"/>
                      </a:moveTo>
                      <a:lnTo>
                        <a:pt x="39" y="6"/>
                      </a:lnTo>
                      <a:lnTo>
                        <a:pt x="69" y="2"/>
                      </a:lnTo>
                      <a:lnTo>
                        <a:pt x="91" y="0"/>
                      </a:lnTo>
                      <a:lnTo>
                        <a:pt x="117" y="0"/>
                      </a:lnTo>
                    </a:path>
                  </a:pathLst>
                </a:custGeom>
                <a:noFill/>
                <a:ln w="12700" cap="rnd" cmpd="sng">
                  <a:solidFill>
                    <a:srgbClr val="402000"/>
                  </a:solidFill>
                  <a:prstDash val="solid"/>
                  <a:round/>
                  <a:headEnd type="none" w="med" len="med"/>
                  <a:tailEnd type="none" w="med" len="med"/>
                </a:ln>
                <a:effectLst/>
              </p:spPr>
              <p:txBody>
                <a:bodyPr/>
                <a:lstStyle/>
                <a:p>
                  <a:endParaRPr lang="es-CO"/>
                </a:p>
              </p:txBody>
            </p:sp>
            <p:sp>
              <p:nvSpPr>
                <p:cNvPr id="72733" name="Freeform 29"/>
                <p:cNvSpPr>
                  <a:spLocks/>
                </p:cNvSpPr>
                <p:nvPr/>
              </p:nvSpPr>
              <p:spPr bwMode="auto">
                <a:xfrm>
                  <a:off x="742" y="2720"/>
                  <a:ext cx="64" cy="68"/>
                </a:xfrm>
                <a:custGeom>
                  <a:avLst/>
                  <a:gdLst/>
                  <a:ahLst/>
                  <a:cxnLst>
                    <a:cxn ang="0">
                      <a:pos x="0" y="67"/>
                    </a:cxn>
                    <a:cxn ang="0">
                      <a:pos x="10" y="44"/>
                    </a:cxn>
                    <a:cxn ang="0">
                      <a:pos x="22" y="27"/>
                    </a:cxn>
                    <a:cxn ang="0">
                      <a:pos x="40" y="9"/>
                    </a:cxn>
                    <a:cxn ang="0">
                      <a:pos x="55" y="1"/>
                    </a:cxn>
                    <a:cxn ang="0">
                      <a:pos x="63" y="0"/>
                    </a:cxn>
                  </a:cxnLst>
                  <a:rect l="0" t="0" r="r" b="b"/>
                  <a:pathLst>
                    <a:path w="64" h="68">
                      <a:moveTo>
                        <a:pt x="0" y="67"/>
                      </a:moveTo>
                      <a:lnTo>
                        <a:pt x="10" y="44"/>
                      </a:lnTo>
                      <a:lnTo>
                        <a:pt x="22" y="27"/>
                      </a:lnTo>
                      <a:lnTo>
                        <a:pt x="40" y="9"/>
                      </a:lnTo>
                      <a:lnTo>
                        <a:pt x="55" y="1"/>
                      </a:lnTo>
                      <a:lnTo>
                        <a:pt x="63" y="0"/>
                      </a:lnTo>
                    </a:path>
                  </a:pathLst>
                </a:custGeom>
                <a:noFill/>
                <a:ln w="12700" cap="rnd" cmpd="sng">
                  <a:solidFill>
                    <a:srgbClr val="402000"/>
                  </a:solidFill>
                  <a:prstDash val="solid"/>
                  <a:round/>
                  <a:headEnd type="none" w="med" len="med"/>
                  <a:tailEnd type="none" w="med" len="med"/>
                </a:ln>
                <a:effectLst/>
              </p:spPr>
              <p:txBody>
                <a:bodyPr/>
                <a:lstStyle/>
                <a:p>
                  <a:endParaRPr lang="es-CO"/>
                </a:p>
              </p:txBody>
            </p:sp>
          </p:grpSp>
        </p:grpSp>
        <p:grpSp>
          <p:nvGrpSpPr>
            <p:cNvPr id="8" name="Group 30"/>
            <p:cNvGrpSpPr>
              <a:grpSpLocks/>
            </p:cNvGrpSpPr>
            <p:nvPr/>
          </p:nvGrpSpPr>
          <p:grpSpPr bwMode="auto">
            <a:xfrm>
              <a:off x="378" y="3492"/>
              <a:ext cx="899" cy="539"/>
              <a:chOff x="378" y="3492"/>
              <a:chExt cx="899" cy="539"/>
            </a:xfrm>
          </p:grpSpPr>
          <p:grpSp>
            <p:nvGrpSpPr>
              <p:cNvPr id="9" name="Group 31"/>
              <p:cNvGrpSpPr>
                <a:grpSpLocks/>
              </p:cNvGrpSpPr>
              <p:nvPr/>
            </p:nvGrpSpPr>
            <p:grpSpPr bwMode="auto">
              <a:xfrm>
                <a:off x="378" y="3560"/>
                <a:ext cx="899" cy="471"/>
                <a:chOff x="378" y="3560"/>
                <a:chExt cx="899" cy="471"/>
              </a:xfrm>
            </p:grpSpPr>
            <p:sp>
              <p:nvSpPr>
                <p:cNvPr id="72736" name="Freeform 32"/>
                <p:cNvSpPr>
                  <a:spLocks/>
                </p:cNvSpPr>
                <p:nvPr/>
              </p:nvSpPr>
              <p:spPr bwMode="auto">
                <a:xfrm>
                  <a:off x="378" y="3560"/>
                  <a:ext cx="500" cy="471"/>
                </a:xfrm>
                <a:custGeom>
                  <a:avLst/>
                  <a:gdLst/>
                  <a:ahLst/>
                  <a:cxnLst>
                    <a:cxn ang="0">
                      <a:pos x="464" y="22"/>
                    </a:cxn>
                    <a:cxn ang="0">
                      <a:pos x="462" y="82"/>
                    </a:cxn>
                    <a:cxn ang="0">
                      <a:pos x="455" y="150"/>
                    </a:cxn>
                    <a:cxn ang="0">
                      <a:pos x="453" y="204"/>
                    </a:cxn>
                    <a:cxn ang="0">
                      <a:pos x="453" y="232"/>
                    </a:cxn>
                    <a:cxn ang="0">
                      <a:pos x="462" y="293"/>
                    </a:cxn>
                    <a:cxn ang="0">
                      <a:pos x="466" y="329"/>
                    </a:cxn>
                    <a:cxn ang="0">
                      <a:pos x="479" y="357"/>
                    </a:cxn>
                    <a:cxn ang="0">
                      <a:pos x="496" y="386"/>
                    </a:cxn>
                    <a:cxn ang="0">
                      <a:pos x="499" y="410"/>
                    </a:cxn>
                    <a:cxn ang="0">
                      <a:pos x="499" y="423"/>
                    </a:cxn>
                    <a:cxn ang="0">
                      <a:pos x="498" y="436"/>
                    </a:cxn>
                    <a:cxn ang="0">
                      <a:pos x="477" y="447"/>
                    </a:cxn>
                    <a:cxn ang="0">
                      <a:pos x="457" y="460"/>
                    </a:cxn>
                    <a:cxn ang="0">
                      <a:pos x="416" y="457"/>
                    </a:cxn>
                    <a:cxn ang="0">
                      <a:pos x="392" y="455"/>
                    </a:cxn>
                    <a:cxn ang="0">
                      <a:pos x="362" y="447"/>
                    </a:cxn>
                    <a:cxn ang="0">
                      <a:pos x="349" y="444"/>
                    </a:cxn>
                    <a:cxn ang="0">
                      <a:pos x="332" y="446"/>
                    </a:cxn>
                    <a:cxn ang="0">
                      <a:pos x="310" y="459"/>
                    </a:cxn>
                    <a:cxn ang="0">
                      <a:pos x="278" y="464"/>
                    </a:cxn>
                    <a:cxn ang="0">
                      <a:pos x="254" y="470"/>
                    </a:cxn>
                    <a:cxn ang="0">
                      <a:pos x="221" y="470"/>
                    </a:cxn>
                    <a:cxn ang="0">
                      <a:pos x="188" y="466"/>
                    </a:cxn>
                    <a:cxn ang="0">
                      <a:pos x="156" y="457"/>
                    </a:cxn>
                    <a:cxn ang="0">
                      <a:pos x="139" y="457"/>
                    </a:cxn>
                    <a:cxn ang="0">
                      <a:pos x="98" y="457"/>
                    </a:cxn>
                    <a:cxn ang="0">
                      <a:pos x="76" y="459"/>
                    </a:cxn>
                    <a:cxn ang="0">
                      <a:pos x="73" y="459"/>
                    </a:cxn>
                    <a:cxn ang="0">
                      <a:pos x="56" y="459"/>
                    </a:cxn>
                    <a:cxn ang="0">
                      <a:pos x="39" y="457"/>
                    </a:cxn>
                    <a:cxn ang="0">
                      <a:pos x="11" y="446"/>
                    </a:cxn>
                    <a:cxn ang="0">
                      <a:pos x="6" y="434"/>
                    </a:cxn>
                    <a:cxn ang="0">
                      <a:pos x="2" y="418"/>
                    </a:cxn>
                    <a:cxn ang="0">
                      <a:pos x="0" y="403"/>
                    </a:cxn>
                    <a:cxn ang="0">
                      <a:pos x="7" y="391"/>
                    </a:cxn>
                    <a:cxn ang="0">
                      <a:pos x="20" y="388"/>
                    </a:cxn>
                    <a:cxn ang="0">
                      <a:pos x="41" y="388"/>
                    </a:cxn>
                    <a:cxn ang="0">
                      <a:pos x="67" y="390"/>
                    </a:cxn>
                    <a:cxn ang="0">
                      <a:pos x="115" y="395"/>
                    </a:cxn>
                    <a:cxn ang="0">
                      <a:pos x="134" y="393"/>
                    </a:cxn>
                    <a:cxn ang="0">
                      <a:pos x="148" y="386"/>
                    </a:cxn>
                    <a:cxn ang="0">
                      <a:pos x="171" y="367"/>
                    </a:cxn>
                    <a:cxn ang="0">
                      <a:pos x="206" y="345"/>
                    </a:cxn>
                    <a:cxn ang="0">
                      <a:pos x="236" y="327"/>
                    </a:cxn>
                    <a:cxn ang="0">
                      <a:pos x="263" y="314"/>
                    </a:cxn>
                    <a:cxn ang="0">
                      <a:pos x="282" y="308"/>
                    </a:cxn>
                    <a:cxn ang="0">
                      <a:pos x="289" y="299"/>
                    </a:cxn>
                    <a:cxn ang="0">
                      <a:pos x="304" y="239"/>
                    </a:cxn>
                    <a:cxn ang="0">
                      <a:pos x="321" y="184"/>
                    </a:cxn>
                    <a:cxn ang="0">
                      <a:pos x="329" y="148"/>
                    </a:cxn>
                    <a:cxn ang="0">
                      <a:pos x="330" y="110"/>
                    </a:cxn>
                    <a:cxn ang="0">
                      <a:pos x="317" y="83"/>
                    </a:cxn>
                    <a:cxn ang="0">
                      <a:pos x="297" y="48"/>
                    </a:cxn>
                    <a:cxn ang="0">
                      <a:pos x="280" y="0"/>
                    </a:cxn>
                    <a:cxn ang="0">
                      <a:pos x="464" y="22"/>
                    </a:cxn>
                  </a:cxnLst>
                  <a:rect l="0" t="0" r="r" b="b"/>
                  <a:pathLst>
                    <a:path w="500" h="471">
                      <a:moveTo>
                        <a:pt x="464" y="22"/>
                      </a:moveTo>
                      <a:lnTo>
                        <a:pt x="462" y="82"/>
                      </a:lnTo>
                      <a:lnTo>
                        <a:pt x="455" y="150"/>
                      </a:lnTo>
                      <a:lnTo>
                        <a:pt x="453" y="204"/>
                      </a:lnTo>
                      <a:lnTo>
                        <a:pt x="453" y="232"/>
                      </a:lnTo>
                      <a:lnTo>
                        <a:pt x="462" y="293"/>
                      </a:lnTo>
                      <a:lnTo>
                        <a:pt x="466" y="329"/>
                      </a:lnTo>
                      <a:lnTo>
                        <a:pt x="479" y="357"/>
                      </a:lnTo>
                      <a:lnTo>
                        <a:pt x="496" y="386"/>
                      </a:lnTo>
                      <a:lnTo>
                        <a:pt x="499" y="410"/>
                      </a:lnTo>
                      <a:lnTo>
                        <a:pt x="499" y="423"/>
                      </a:lnTo>
                      <a:lnTo>
                        <a:pt x="498" y="436"/>
                      </a:lnTo>
                      <a:lnTo>
                        <a:pt x="477" y="447"/>
                      </a:lnTo>
                      <a:lnTo>
                        <a:pt x="457" y="460"/>
                      </a:lnTo>
                      <a:lnTo>
                        <a:pt x="416" y="457"/>
                      </a:lnTo>
                      <a:lnTo>
                        <a:pt x="392" y="455"/>
                      </a:lnTo>
                      <a:lnTo>
                        <a:pt x="362" y="447"/>
                      </a:lnTo>
                      <a:lnTo>
                        <a:pt x="349" y="444"/>
                      </a:lnTo>
                      <a:lnTo>
                        <a:pt x="332" y="446"/>
                      </a:lnTo>
                      <a:lnTo>
                        <a:pt x="310" y="459"/>
                      </a:lnTo>
                      <a:lnTo>
                        <a:pt x="278" y="464"/>
                      </a:lnTo>
                      <a:lnTo>
                        <a:pt x="254" y="470"/>
                      </a:lnTo>
                      <a:lnTo>
                        <a:pt x="221" y="470"/>
                      </a:lnTo>
                      <a:lnTo>
                        <a:pt x="188" y="466"/>
                      </a:lnTo>
                      <a:lnTo>
                        <a:pt x="156" y="457"/>
                      </a:lnTo>
                      <a:lnTo>
                        <a:pt x="139" y="457"/>
                      </a:lnTo>
                      <a:lnTo>
                        <a:pt x="98" y="457"/>
                      </a:lnTo>
                      <a:lnTo>
                        <a:pt x="76" y="459"/>
                      </a:lnTo>
                      <a:lnTo>
                        <a:pt x="73" y="459"/>
                      </a:lnTo>
                      <a:lnTo>
                        <a:pt x="56" y="459"/>
                      </a:lnTo>
                      <a:lnTo>
                        <a:pt x="39" y="457"/>
                      </a:lnTo>
                      <a:lnTo>
                        <a:pt x="11" y="446"/>
                      </a:lnTo>
                      <a:lnTo>
                        <a:pt x="6" y="434"/>
                      </a:lnTo>
                      <a:lnTo>
                        <a:pt x="2" y="418"/>
                      </a:lnTo>
                      <a:lnTo>
                        <a:pt x="0" y="403"/>
                      </a:lnTo>
                      <a:lnTo>
                        <a:pt x="7" y="391"/>
                      </a:lnTo>
                      <a:lnTo>
                        <a:pt x="20" y="388"/>
                      </a:lnTo>
                      <a:lnTo>
                        <a:pt x="41" y="388"/>
                      </a:lnTo>
                      <a:lnTo>
                        <a:pt x="67" y="390"/>
                      </a:lnTo>
                      <a:lnTo>
                        <a:pt x="115" y="395"/>
                      </a:lnTo>
                      <a:lnTo>
                        <a:pt x="134" y="393"/>
                      </a:lnTo>
                      <a:lnTo>
                        <a:pt x="148" y="386"/>
                      </a:lnTo>
                      <a:lnTo>
                        <a:pt x="171" y="367"/>
                      </a:lnTo>
                      <a:lnTo>
                        <a:pt x="206" y="345"/>
                      </a:lnTo>
                      <a:lnTo>
                        <a:pt x="236" y="327"/>
                      </a:lnTo>
                      <a:lnTo>
                        <a:pt x="263" y="314"/>
                      </a:lnTo>
                      <a:lnTo>
                        <a:pt x="282" y="308"/>
                      </a:lnTo>
                      <a:lnTo>
                        <a:pt x="289" y="299"/>
                      </a:lnTo>
                      <a:lnTo>
                        <a:pt x="304" y="239"/>
                      </a:lnTo>
                      <a:lnTo>
                        <a:pt x="321" y="184"/>
                      </a:lnTo>
                      <a:lnTo>
                        <a:pt x="329" y="148"/>
                      </a:lnTo>
                      <a:lnTo>
                        <a:pt x="330" y="110"/>
                      </a:lnTo>
                      <a:lnTo>
                        <a:pt x="317" y="83"/>
                      </a:lnTo>
                      <a:lnTo>
                        <a:pt x="297" y="48"/>
                      </a:lnTo>
                      <a:lnTo>
                        <a:pt x="280" y="0"/>
                      </a:lnTo>
                      <a:lnTo>
                        <a:pt x="464" y="22"/>
                      </a:lnTo>
                    </a:path>
                  </a:pathLst>
                </a:custGeom>
                <a:solidFill>
                  <a:srgbClr val="FFE0C0"/>
                </a:solidFill>
                <a:ln w="12700" cap="rnd" cmpd="sng">
                  <a:solidFill>
                    <a:srgbClr val="000000"/>
                  </a:solidFill>
                  <a:prstDash val="solid"/>
                  <a:round/>
                  <a:headEnd type="none" w="med" len="med"/>
                  <a:tailEnd type="none" w="med" len="med"/>
                </a:ln>
                <a:effectLst/>
              </p:spPr>
              <p:txBody>
                <a:bodyPr/>
                <a:lstStyle/>
                <a:p>
                  <a:endParaRPr lang="es-CO"/>
                </a:p>
              </p:txBody>
            </p:sp>
            <p:sp>
              <p:nvSpPr>
                <p:cNvPr id="72737" name="Freeform 33"/>
                <p:cNvSpPr>
                  <a:spLocks/>
                </p:cNvSpPr>
                <p:nvPr/>
              </p:nvSpPr>
              <p:spPr bwMode="auto">
                <a:xfrm>
                  <a:off x="777" y="3565"/>
                  <a:ext cx="500" cy="466"/>
                </a:xfrm>
                <a:custGeom>
                  <a:avLst/>
                  <a:gdLst/>
                  <a:ahLst/>
                  <a:cxnLst>
                    <a:cxn ang="0">
                      <a:pos x="35" y="17"/>
                    </a:cxn>
                    <a:cxn ang="0">
                      <a:pos x="37" y="77"/>
                    </a:cxn>
                    <a:cxn ang="0">
                      <a:pos x="45" y="145"/>
                    </a:cxn>
                    <a:cxn ang="0">
                      <a:pos x="46" y="199"/>
                    </a:cxn>
                    <a:cxn ang="0">
                      <a:pos x="46" y="227"/>
                    </a:cxn>
                    <a:cxn ang="0">
                      <a:pos x="37" y="288"/>
                    </a:cxn>
                    <a:cxn ang="0">
                      <a:pos x="33" y="324"/>
                    </a:cxn>
                    <a:cxn ang="0">
                      <a:pos x="20" y="352"/>
                    </a:cxn>
                    <a:cxn ang="0">
                      <a:pos x="4" y="381"/>
                    </a:cxn>
                    <a:cxn ang="0">
                      <a:pos x="0" y="405"/>
                    </a:cxn>
                    <a:cxn ang="0">
                      <a:pos x="0" y="418"/>
                    </a:cxn>
                    <a:cxn ang="0">
                      <a:pos x="2" y="431"/>
                    </a:cxn>
                    <a:cxn ang="0">
                      <a:pos x="22" y="442"/>
                    </a:cxn>
                    <a:cxn ang="0">
                      <a:pos x="43" y="455"/>
                    </a:cxn>
                    <a:cxn ang="0">
                      <a:pos x="84" y="452"/>
                    </a:cxn>
                    <a:cxn ang="0">
                      <a:pos x="108" y="450"/>
                    </a:cxn>
                    <a:cxn ang="0">
                      <a:pos x="138" y="442"/>
                    </a:cxn>
                    <a:cxn ang="0">
                      <a:pos x="151" y="439"/>
                    </a:cxn>
                    <a:cxn ang="0">
                      <a:pos x="167" y="441"/>
                    </a:cxn>
                    <a:cxn ang="0">
                      <a:pos x="189" y="454"/>
                    </a:cxn>
                    <a:cxn ang="0">
                      <a:pos x="221" y="459"/>
                    </a:cxn>
                    <a:cxn ang="0">
                      <a:pos x="245" y="465"/>
                    </a:cxn>
                    <a:cxn ang="0">
                      <a:pos x="279" y="465"/>
                    </a:cxn>
                    <a:cxn ang="0">
                      <a:pos x="312" y="461"/>
                    </a:cxn>
                    <a:cxn ang="0">
                      <a:pos x="343" y="452"/>
                    </a:cxn>
                    <a:cxn ang="0">
                      <a:pos x="360" y="452"/>
                    </a:cxn>
                    <a:cxn ang="0">
                      <a:pos x="401" y="452"/>
                    </a:cxn>
                    <a:cxn ang="0">
                      <a:pos x="423" y="454"/>
                    </a:cxn>
                    <a:cxn ang="0">
                      <a:pos x="427" y="454"/>
                    </a:cxn>
                    <a:cxn ang="0">
                      <a:pos x="444" y="454"/>
                    </a:cxn>
                    <a:cxn ang="0">
                      <a:pos x="461" y="452"/>
                    </a:cxn>
                    <a:cxn ang="0">
                      <a:pos x="488" y="441"/>
                    </a:cxn>
                    <a:cxn ang="0">
                      <a:pos x="494" y="429"/>
                    </a:cxn>
                    <a:cxn ang="0">
                      <a:pos x="497" y="413"/>
                    </a:cxn>
                    <a:cxn ang="0">
                      <a:pos x="499" y="398"/>
                    </a:cxn>
                    <a:cxn ang="0">
                      <a:pos x="492" y="386"/>
                    </a:cxn>
                    <a:cxn ang="0">
                      <a:pos x="479" y="383"/>
                    </a:cxn>
                    <a:cxn ang="0">
                      <a:pos x="459" y="383"/>
                    </a:cxn>
                    <a:cxn ang="0">
                      <a:pos x="433" y="385"/>
                    </a:cxn>
                    <a:cxn ang="0">
                      <a:pos x="384" y="390"/>
                    </a:cxn>
                    <a:cxn ang="0">
                      <a:pos x="366" y="388"/>
                    </a:cxn>
                    <a:cxn ang="0">
                      <a:pos x="351" y="381"/>
                    </a:cxn>
                    <a:cxn ang="0">
                      <a:pos x="328" y="362"/>
                    </a:cxn>
                    <a:cxn ang="0">
                      <a:pos x="294" y="340"/>
                    </a:cxn>
                    <a:cxn ang="0">
                      <a:pos x="264" y="327"/>
                    </a:cxn>
                    <a:cxn ang="0">
                      <a:pos x="234" y="314"/>
                    </a:cxn>
                    <a:cxn ang="0">
                      <a:pos x="217" y="303"/>
                    </a:cxn>
                    <a:cxn ang="0">
                      <a:pos x="210" y="294"/>
                    </a:cxn>
                    <a:cxn ang="0">
                      <a:pos x="195" y="234"/>
                    </a:cxn>
                    <a:cxn ang="0">
                      <a:pos x="178" y="179"/>
                    </a:cxn>
                    <a:cxn ang="0">
                      <a:pos x="171" y="143"/>
                    </a:cxn>
                    <a:cxn ang="0">
                      <a:pos x="169" y="105"/>
                    </a:cxn>
                    <a:cxn ang="0">
                      <a:pos x="176" y="75"/>
                    </a:cxn>
                    <a:cxn ang="0">
                      <a:pos x="187" y="41"/>
                    </a:cxn>
                    <a:cxn ang="0">
                      <a:pos x="195" y="0"/>
                    </a:cxn>
                    <a:cxn ang="0">
                      <a:pos x="35" y="17"/>
                    </a:cxn>
                  </a:cxnLst>
                  <a:rect l="0" t="0" r="r" b="b"/>
                  <a:pathLst>
                    <a:path w="500" h="466">
                      <a:moveTo>
                        <a:pt x="35" y="17"/>
                      </a:moveTo>
                      <a:lnTo>
                        <a:pt x="37" y="77"/>
                      </a:lnTo>
                      <a:lnTo>
                        <a:pt x="45" y="145"/>
                      </a:lnTo>
                      <a:lnTo>
                        <a:pt x="46" y="199"/>
                      </a:lnTo>
                      <a:lnTo>
                        <a:pt x="46" y="227"/>
                      </a:lnTo>
                      <a:lnTo>
                        <a:pt x="37" y="288"/>
                      </a:lnTo>
                      <a:lnTo>
                        <a:pt x="33" y="324"/>
                      </a:lnTo>
                      <a:lnTo>
                        <a:pt x="20" y="352"/>
                      </a:lnTo>
                      <a:lnTo>
                        <a:pt x="4" y="381"/>
                      </a:lnTo>
                      <a:lnTo>
                        <a:pt x="0" y="405"/>
                      </a:lnTo>
                      <a:lnTo>
                        <a:pt x="0" y="418"/>
                      </a:lnTo>
                      <a:lnTo>
                        <a:pt x="2" y="431"/>
                      </a:lnTo>
                      <a:lnTo>
                        <a:pt x="22" y="442"/>
                      </a:lnTo>
                      <a:lnTo>
                        <a:pt x="43" y="455"/>
                      </a:lnTo>
                      <a:lnTo>
                        <a:pt x="84" y="452"/>
                      </a:lnTo>
                      <a:lnTo>
                        <a:pt x="108" y="450"/>
                      </a:lnTo>
                      <a:lnTo>
                        <a:pt x="138" y="442"/>
                      </a:lnTo>
                      <a:lnTo>
                        <a:pt x="151" y="439"/>
                      </a:lnTo>
                      <a:lnTo>
                        <a:pt x="167" y="441"/>
                      </a:lnTo>
                      <a:lnTo>
                        <a:pt x="189" y="454"/>
                      </a:lnTo>
                      <a:lnTo>
                        <a:pt x="221" y="459"/>
                      </a:lnTo>
                      <a:lnTo>
                        <a:pt x="245" y="465"/>
                      </a:lnTo>
                      <a:lnTo>
                        <a:pt x="279" y="465"/>
                      </a:lnTo>
                      <a:lnTo>
                        <a:pt x="312" y="461"/>
                      </a:lnTo>
                      <a:lnTo>
                        <a:pt x="343" y="452"/>
                      </a:lnTo>
                      <a:lnTo>
                        <a:pt x="360" y="452"/>
                      </a:lnTo>
                      <a:lnTo>
                        <a:pt x="401" y="452"/>
                      </a:lnTo>
                      <a:lnTo>
                        <a:pt x="423" y="454"/>
                      </a:lnTo>
                      <a:lnTo>
                        <a:pt x="427" y="454"/>
                      </a:lnTo>
                      <a:lnTo>
                        <a:pt x="444" y="454"/>
                      </a:lnTo>
                      <a:lnTo>
                        <a:pt x="461" y="452"/>
                      </a:lnTo>
                      <a:lnTo>
                        <a:pt x="488" y="441"/>
                      </a:lnTo>
                      <a:lnTo>
                        <a:pt x="494" y="429"/>
                      </a:lnTo>
                      <a:lnTo>
                        <a:pt x="497" y="413"/>
                      </a:lnTo>
                      <a:lnTo>
                        <a:pt x="499" y="398"/>
                      </a:lnTo>
                      <a:lnTo>
                        <a:pt x="492" y="386"/>
                      </a:lnTo>
                      <a:lnTo>
                        <a:pt x="479" y="383"/>
                      </a:lnTo>
                      <a:lnTo>
                        <a:pt x="459" y="383"/>
                      </a:lnTo>
                      <a:lnTo>
                        <a:pt x="433" y="385"/>
                      </a:lnTo>
                      <a:lnTo>
                        <a:pt x="384" y="390"/>
                      </a:lnTo>
                      <a:lnTo>
                        <a:pt x="366" y="388"/>
                      </a:lnTo>
                      <a:lnTo>
                        <a:pt x="351" y="381"/>
                      </a:lnTo>
                      <a:lnTo>
                        <a:pt x="328" y="362"/>
                      </a:lnTo>
                      <a:lnTo>
                        <a:pt x="294" y="340"/>
                      </a:lnTo>
                      <a:lnTo>
                        <a:pt x="264" y="327"/>
                      </a:lnTo>
                      <a:lnTo>
                        <a:pt x="234" y="314"/>
                      </a:lnTo>
                      <a:lnTo>
                        <a:pt x="217" y="303"/>
                      </a:lnTo>
                      <a:lnTo>
                        <a:pt x="210" y="294"/>
                      </a:lnTo>
                      <a:lnTo>
                        <a:pt x="195" y="234"/>
                      </a:lnTo>
                      <a:lnTo>
                        <a:pt x="178" y="179"/>
                      </a:lnTo>
                      <a:lnTo>
                        <a:pt x="171" y="143"/>
                      </a:lnTo>
                      <a:lnTo>
                        <a:pt x="169" y="105"/>
                      </a:lnTo>
                      <a:lnTo>
                        <a:pt x="176" y="75"/>
                      </a:lnTo>
                      <a:lnTo>
                        <a:pt x="187" y="41"/>
                      </a:lnTo>
                      <a:lnTo>
                        <a:pt x="195" y="0"/>
                      </a:lnTo>
                      <a:lnTo>
                        <a:pt x="35" y="17"/>
                      </a:lnTo>
                    </a:path>
                  </a:pathLst>
                </a:custGeom>
                <a:solidFill>
                  <a:srgbClr val="FFE0C0"/>
                </a:solidFill>
                <a:ln w="12700" cap="rnd" cmpd="sng">
                  <a:solidFill>
                    <a:srgbClr val="000000"/>
                  </a:solidFill>
                  <a:prstDash val="solid"/>
                  <a:round/>
                  <a:headEnd type="none" w="med" len="med"/>
                  <a:tailEnd type="none" w="med" len="med"/>
                </a:ln>
                <a:effectLst/>
              </p:spPr>
              <p:txBody>
                <a:bodyPr/>
                <a:lstStyle/>
                <a:p>
                  <a:endParaRPr lang="es-CO"/>
                </a:p>
              </p:txBody>
            </p:sp>
          </p:grpSp>
          <p:sp>
            <p:nvSpPr>
              <p:cNvPr id="72738" name="Freeform 34"/>
              <p:cNvSpPr>
                <a:spLocks/>
              </p:cNvSpPr>
              <p:nvPr/>
            </p:nvSpPr>
            <p:spPr bwMode="auto">
              <a:xfrm>
                <a:off x="554" y="3492"/>
                <a:ext cx="577" cy="320"/>
              </a:xfrm>
              <a:custGeom>
                <a:avLst/>
                <a:gdLst/>
                <a:ahLst/>
                <a:cxnLst>
                  <a:cxn ang="0">
                    <a:pos x="63" y="18"/>
                  </a:cxn>
                  <a:cxn ang="0">
                    <a:pos x="119" y="52"/>
                  </a:cxn>
                  <a:cxn ang="0">
                    <a:pos x="175" y="70"/>
                  </a:cxn>
                  <a:cxn ang="0">
                    <a:pos x="227" y="78"/>
                  </a:cxn>
                  <a:cxn ang="0">
                    <a:pos x="275" y="82"/>
                  </a:cxn>
                  <a:cxn ang="0">
                    <a:pos x="320" y="78"/>
                  </a:cxn>
                  <a:cxn ang="0">
                    <a:pos x="357" y="70"/>
                  </a:cxn>
                  <a:cxn ang="0">
                    <a:pos x="416" y="59"/>
                  </a:cxn>
                  <a:cxn ang="0">
                    <a:pos x="453" y="44"/>
                  </a:cxn>
                  <a:cxn ang="0">
                    <a:pos x="487" y="26"/>
                  </a:cxn>
                  <a:cxn ang="0">
                    <a:pos x="531" y="0"/>
                  </a:cxn>
                  <a:cxn ang="0">
                    <a:pos x="553" y="74"/>
                  </a:cxn>
                  <a:cxn ang="0">
                    <a:pos x="568" y="152"/>
                  </a:cxn>
                  <a:cxn ang="0">
                    <a:pos x="576" y="256"/>
                  </a:cxn>
                  <a:cxn ang="0">
                    <a:pos x="524" y="126"/>
                  </a:cxn>
                  <a:cxn ang="0">
                    <a:pos x="524" y="256"/>
                  </a:cxn>
                  <a:cxn ang="0">
                    <a:pos x="476" y="164"/>
                  </a:cxn>
                  <a:cxn ang="0">
                    <a:pos x="476" y="297"/>
                  </a:cxn>
                  <a:cxn ang="0">
                    <a:pos x="435" y="164"/>
                  </a:cxn>
                  <a:cxn ang="0">
                    <a:pos x="420" y="293"/>
                  </a:cxn>
                  <a:cxn ang="0">
                    <a:pos x="386" y="171"/>
                  </a:cxn>
                  <a:cxn ang="0">
                    <a:pos x="372" y="308"/>
                  </a:cxn>
                  <a:cxn ang="0">
                    <a:pos x="327" y="167"/>
                  </a:cxn>
                  <a:cxn ang="0">
                    <a:pos x="312" y="289"/>
                  </a:cxn>
                  <a:cxn ang="0">
                    <a:pos x="294" y="175"/>
                  </a:cxn>
                  <a:cxn ang="0">
                    <a:pos x="256" y="319"/>
                  </a:cxn>
                  <a:cxn ang="0">
                    <a:pos x="234" y="175"/>
                  </a:cxn>
                  <a:cxn ang="0">
                    <a:pos x="212" y="319"/>
                  </a:cxn>
                  <a:cxn ang="0">
                    <a:pos x="212" y="167"/>
                  </a:cxn>
                  <a:cxn ang="0">
                    <a:pos x="153" y="315"/>
                  </a:cxn>
                  <a:cxn ang="0">
                    <a:pos x="153" y="193"/>
                  </a:cxn>
                  <a:cxn ang="0">
                    <a:pos x="97" y="315"/>
                  </a:cxn>
                  <a:cxn ang="0">
                    <a:pos x="130" y="152"/>
                  </a:cxn>
                  <a:cxn ang="0">
                    <a:pos x="53" y="293"/>
                  </a:cxn>
                  <a:cxn ang="0">
                    <a:pos x="86" y="138"/>
                  </a:cxn>
                  <a:cxn ang="0">
                    <a:pos x="0" y="264"/>
                  </a:cxn>
                  <a:cxn ang="0">
                    <a:pos x="8" y="201"/>
                  </a:cxn>
                  <a:cxn ang="0">
                    <a:pos x="12" y="160"/>
                  </a:cxn>
                  <a:cxn ang="0">
                    <a:pos x="26" y="104"/>
                  </a:cxn>
                  <a:cxn ang="0">
                    <a:pos x="45" y="59"/>
                  </a:cxn>
                  <a:cxn ang="0">
                    <a:pos x="63" y="18"/>
                  </a:cxn>
                </a:cxnLst>
                <a:rect l="0" t="0" r="r" b="b"/>
                <a:pathLst>
                  <a:path w="577" h="320">
                    <a:moveTo>
                      <a:pt x="63" y="18"/>
                    </a:moveTo>
                    <a:lnTo>
                      <a:pt x="119" y="52"/>
                    </a:lnTo>
                    <a:lnTo>
                      <a:pt x="175" y="70"/>
                    </a:lnTo>
                    <a:lnTo>
                      <a:pt x="227" y="78"/>
                    </a:lnTo>
                    <a:lnTo>
                      <a:pt x="275" y="82"/>
                    </a:lnTo>
                    <a:lnTo>
                      <a:pt x="320" y="78"/>
                    </a:lnTo>
                    <a:lnTo>
                      <a:pt x="357" y="70"/>
                    </a:lnTo>
                    <a:lnTo>
                      <a:pt x="416" y="59"/>
                    </a:lnTo>
                    <a:lnTo>
                      <a:pt x="453" y="44"/>
                    </a:lnTo>
                    <a:lnTo>
                      <a:pt x="487" y="26"/>
                    </a:lnTo>
                    <a:lnTo>
                      <a:pt x="531" y="0"/>
                    </a:lnTo>
                    <a:lnTo>
                      <a:pt x="553" y="74"/>
                    </a:lnTo>
                    <a:lnTo>
                      <a:pt x="568" y="152"/>
                    </a:lnTo>
                    <a:lnTo>
                      <a:pt x="576" y="256"/>
                    </a:lnTo>
                    <a:lnTo>
                      <a:pt x="524" y="126"/>
                    </a:lnTo>
                    <a:lnTo>
                      <a:pt x="524" y="256"/>
                    </a:lnTo>
                    <a:lnTo>
                      <a:pt x="476" y="164"/>
                    </a:lnTo>
                    <a:lnTo>
                      <a:pt x="476" y="297"/>
                    </a:lnTo>
                    <a:lnTo>
                      <a:pt x="435" y="164"/>
                    </a:lnTo>
                    <a:lnTo>
                      <a:pt x="420" y="293"/>
                    </a:lnTo>
                    <a:lnTo>
                      <a:pt x="386" y="171"/>
                    </a:lnTo>
                    <a:lnTo>
                      <a:pt x="372" y="308"/>
                    </a:lnTo>
                    <a:lnTo>
                      <a:pt x="327" y="167"/>
                    </a:lnTo>
                    <a:lnTo>
                      <a:pt x="312" y="289"/>
                    </a:lnTo>
                    <a:lnTo>
                      <a:pt x="294" y="175"/>
                    </a:lnTo>
                    <a:lnTo>
                      <a:pt x="256" y="319"/>
                    </a:lnTo>
                    <a:lnTo>
                      <a:pt x="234" y="175"/>
                    </a:lnTo>
                    <a:lnTo>
                      <a:pt x="212" y="319"/>
                    </a:lnTo>
                    <a:lnTo>
                      <a:pt x="212" y="167"/>
                    </a:lnTo>
                    <a:lnTo>
                      <a:pt x="153" y="315"/>
                    </a:lnTo>
                    <a:lnTo>
                      <a:pt x="153" y="193"/>
                    </a:lnTo>
                    <a:lnTo>
                      <a:pt x="97" y="315"/>
                    </a:lnTo>
                    <a:lnTo>
                      <a:pt x="130" y="152"/>
                    </a:lnTo>
                    <a:lnTo>
                      <a:pt x="53" y="293"/>
                    </a:lnTo>
                    <a:lnTo>
                      <a:pt x="86" y="138"/>
                    </a:lnTo>
                    <a:lnTo>
                      <a:pt x="0" y="264"/>
                    </a:lnTo>
                    <a:lnTo>
                      <a:pt x="8" y="201"/>
                    </a:lnTo>
                    <a:lnTo>
                      <a:pt x="12" y="160"/>
                    </a:lnTo>
                    <a:lnTo>
                      <a:pt x="26" y="104"/>
                    </a:lnTo>
                    <a:lnTo>
                      <a:pt x="45" y="59"/>
                    </a:lnTo>
                    <a:lnTo>
                      <a:pt x="63" y="18"/>
                    </a:lnTo>
                  </a:path>
                </a:pathLst>
              </a:custGeom>
              <a:solidFill>
                <a:srgbClr val="C0C000"/>
              </a:solidFill>
              <a:ln w="12700" cap="rnd" cmpd="sng">
                <a:solidFill>
                  <a:srgbClr val="000000"/>
                </a:solidFill>
                <a:prstDash val="solid"/>
                <a:round/>
                <a:headEnd type="none" w="med" len="med"/>
                <a:tailEnd type="none" w="med" len="med"/>
              </a:ln>
              <a:effectLst/>
            </p:spPr>
            <p:txBody>
              <a:bodyPr/>
              <a:lstStyle/>
              <a:p>
                <a:endParaRPr lang="es-CO"/>
              </a:p>
            </p:txBody>
          </p:sp>
        </p:grpSp>
        <p:sp>
          <p:nvSpPr>
            <p:cNvPr id="72739" name="Freeform 35"/>
            <p:cNvSpPr>
              <a:spLocks/>
            </p:cNvSpPr>
            <p:nvPr/>
          </p:nvSpPr>
          <p:spPr bwMode="auto">
            <a:xfrm>
              <a:off x="598" y="2795"/>
              <a:ext cx="334" cy="388"/>
            </a:xfrm>
            <a:custGeom>
              <a:avLst/>
              <a:gdLst/>
              <a:ahLst/>
              <a:cxnLst>
                <a:cxn ang="0">
                  <a:pos x="167" y="0"/>
                </a:cxn>
                <a:cxn ang="0">
                  <a:pos x="146" y="3"/>
                </a:cxn>
                <a:cxn ang="0">
                  <a:pos x="123" y="12"/>
                </a:cxn>
                <a:cxn ang="0">
                  <a:pos x="97" y="30"/>
                </a:cxn>
                <a:cxn ang="0">
                  <a:pos x="70" y="59"/>
                </a:cxn>
                <a:cxn ang="0">
                  <a:pos x="45" y="95"/>
                </a:cxn>
                <a:cxn ang="0">
                  <a:pos x="24" y="133"/>
                </a:cxn>
                <a:cxn ang="0">
                  <a:pos x="10" y="171"/>
                </a:cxn>
                <a:cxn ang="0">
                  <a:pos x="2" y="199"/>
                </a:cxn>
                <a:cxn ang="0">
                  <a:pos x="0" y="222"/>
                </a:cxn>
                <a:cxn ang="0">
                  <a:pos x="0" y="252"/>
                </a:cxn>
                <a:cxn ang="0">
                  <a:pos x="6" y="267"/>
                </a:cxn>
                <a:cxn ang="0">
                  <a:pos x="15" y="282"/>
                </a:cxn>
                <a:cxn ang="0">
                  <a:pos x="28" y="303"/>
                </a:cxn>
                <a:cxn ang="0">
                  <a:pos x="39" y="325"/>
                </a:cxn>
                <a:cxn ang="0">
                  <a:pos x="51" y="338"/>
                </a:cxn>
                <a:cxn ang="0">
                  <a:pos x="69" y="354"/>
                </a:cxn>
                <a:cxn ang="0">
                  <a:pos x="87" y="367"/>
                </a:cxn>
                <a:cxn ang="0">
                  <a:pos x="115" y="379"/>
                </a:cxn>
                <a:cxn ang="0">
                  <a:pos x="146" y="386"/>
                </a:cxn>
                <a:cxn ang="0">
                  <a:pos x="173" y="387"/>
                </a:cxn>
                <a:cxn ang="0">
                  <a:pos x="212" y="384"/>
                </a:cxn>
                <a:cxn ang="0">
                  <a:pos x="245" y="377"/>
                </a:cxn>
                <a:cxn ang="0">
                  <a:pos x="262" y="369"/>
                </a:cxn>
                <a:cxn ang="0">
                  <a:pos x="279" y="359"/>
                </a:cxn>
                <a:cxn ang="0">
                  <a:pos x="303" y="340"/>
                </a:cxn>
                <a:cxn ang="0">
                  <a:pos x="318" y="314"/>
                </a:cxn>
                <a:cxn ang="0">
                  <a:pos x="332" y="279"/>
                </a:cxn>
                <a:cxn ang="0">
                  <a:pos x="333" y="252"/>
                </a:cxn>
                <a:cxn ang="0">
                  <a:pos x="332" y="224"/>
                </a:cxn>
                <a:cxn ang="0">
                  <a:pos x="327" y="195"/>
                </a:cxn>
                <a:cxn ang="0">
                  <a:pos x="322" y="175"/>
                </a:cxn>
                <a:cxn ang="0">
                  <a:pos x="309" y="145"/>
                </a:cxn>
                <a:cxn ang="0">
                  <a:pos x="300" y="125"/>
                </a:cxn>
                <a:cxn ang="0">
                  <a:pos x="284" y="99"/>
                </a:cxn>
                <a:cxn ang="0">
                  <a:pos x="269" y="73"/>
                </a:cxn>
                <a:cxn ang="0">
                  <a:pos x="258" y="56"/>
                </a:cxn>
                <a:cxn ang="0">
                  <a:pos x="246" y="38"/>
                </a:cxn>
                <a:cxn ang="0">
                  <a:pos x="230" y="24"/>
                </a:cxn>
                <a:cxn ang="0">
                  <a:pos x="214" y="12"/>
                </a:cxn>
                <a:cxn ang="0">
                  <a:pos x="197" y="4"/>
                </a:cxn>
                <a:cxn ang="0">
                  <a:pos x="167" y="0"/>
                </a:cxn>
              </a:cxnLst>
              <a:rect l="0" t="0" r="r" b="b"/>
              <a:pathLst>
                <a:path w="334" h="388">
                  <a:moveTo>
                    <a:pt x="167" y="0"/>
                  </a:moveTo>
                  <a:lnTo>
                    <a:pt x="146" y="3"/>
                  </a:lnTo>
                  <a:lnTo>
                    <a:pt x="123" y="12"/>
                  </a:lnTo>
                  <a:lnTo>
                    <a:pt x="97" y="30"/>
                  </a:lnTo>
                  <a:lnTo>
                    <a:pt x="70" y="59"/>
                  </a:lnTo>
                  <a:lnTo>
                    <a:pt x="45" y="95"/>
                  </a:lnTo>
                  <a:lnTo>
                    <a:pt x="24" y="133"/>
                  </a:lnTo>
                  <a:lnTo>
                    <a:pt x="10" y="171"/>
                  </a:lnTo>
                  <a:lnTo>
                    <a:pt x="2" y="199"/>
                  </a:lnTo>
                  <a:lnTo>
                    <a:pt x="0" y="222"/>
                  </a:lnTo>
                  <a:lnTo>
                    <a:pt x="0" y="252"/>
                  </a:lnTo>
                  <a:lnTo>
                    <a:pt x="6" y="267"/>
                  </a:lnTo>
                  <a:lnTo>
                    <a:pt x="15" y="282"/>
                  </a:lnTo>
                  <a:lnTo>
                    <a:pt x="28" y="303"/>
                  </a:lnTo>
                  <a:lnTo>
                    <a:pt x="39" y="325"/>
                  </a:lnTo>
                  <a:lnTo>
                    <a:pt x="51" y="338"/>
                  </a:lnTo>
                  <a:lnTo>
                    <a:pt x="69" y="354"/>
                  </a:lnTo>
                  <a:lnTo>
                    <a:pt x="87" y="367"/>
                  </a:lnTo>
                  <a:lnTo>
                    <a:pt x="115" y="379"/>
                  </a:lnTo>
                  <a:lnTo>
                    <a:pt x="146" y="386"/>
                  </a:lnTo>
                  <a:lnTo>
                    <a:pt x="173" y="387"/>
                  </a:lnTo>
                  <a:lnTo>
                    <a:pt x="212" y="384"/>
                  </a:lnTo>
                  <a:lnTo>
                    <a:pt x="245" y="377"/>
                  </a:lnTo>
                  <a:lnTo>
                    <a:pt x="262" y="369"/>
                  </a:lnTo>
                  <a:lnTo>
                    <a:pt x="279" y="359"/>
                  </a:lnTo>
                  <a:lnTo>
                    <a:pt x="303" y="340"/>
                  </a:lnTo>
                  <a:lnTo>
                    <a:pt x="318" y="314"/>
                  </a:lnTo>
                  <a:lnTo>
                    <a:pt x="332" y="279"/>
                  </a:lnTo>
                  <a:lnTo>
                    <a:pt x="333" y="252"/>
                  </a:lnTo>
                  <a:lnTo>
                    <a:pt x="332" y="224"/>
                  </a:lnTo>
                  <a:lnTo>
                    <a:pt x="327" y="195"/>
                  </a:lnTo>
                  <a:lnTo>
                    <a:pt x="322" y="175"/>
                  </a:lnTo>
                  <a:lnTo>
                    <a:pt x="309" y="145"/>
                  </a:lnTo>
                  <a:lnTo>
                    <a:pt x="300" y="125"/>
                  </a:lnTo>
                  <a:lnTo>
                    <a:pt x="284" y="99"/>
                  </a:lnTo>
                  <a:lnTo>
                    <a:pt x="269" y="73"/>
                  </a:lnTo>
                  <a:lnTo>
                    <a:pt x="258" y="56"/>
                  </a:lnTo>
                  <a:lnTo>
                    <a:pt x="246" y="38"/>
                  </a:lnTo>
                  <a:lnTo>
                    <a:pt x="230" y="24"/>
                  </a:lnTo>
                  <a:lnTo>
                    <a:pt x="214" y="12"/>
                  </a:lnTo>
                  <a:lnTo>
                    <a:pt x="197" y="4"/>
                  </a:lnTo>
                  <a:lnTo>
                    <a:pt x="167" y="0"/>
                  </a:lnTo>
                </a:path>
              </a:pathLst>
            </a:custGeom>
            <a:solidFill>
              <a:srgbClr val="FFE0C0"/>
            </a:solidFill>
            <a:ln w="12700" cap="rnd" cmpd="sng">
              <a:solidFill>
                <a:srgbClr val="000000"/>
              </a:solidFill>
              <a:prstDash val="solid"/>
              <a:round/>
              <a:headEnd type="none" w="med" len="med"/>
              <a:tailEnd type="none" w="med" len="med"/>
            </a:ln>
            <a:effectLst/>
          </p:spPr>
          <p:txBody>
            <a:bodyPr/>
            <a:lstStyle/>
            <a:p>
              <a:endParaRPr lang="es-CO"/>
            </a:p>
          </p:txBody>
        </p:sp>
        <p:grpSp>
          <p:nvGrpSpPr>
            <p:cNvPr id="10" name="Group 36"/>
            <p:cNvGrpSpPr>
              <a:grpSpLocks/>
            </p:cNvGrpSpPr>
            <p:nvPr/>
          </p:nvGrpSpPr>
          <p:grpSpPr bwMode="auto">
            <a:xfrm>
              <a:off x="1189" y="3326"/>
              <a:ext cx="153" cy="181"/>
              <a:chOff x="1189" y="3326"/>
              <a:chExt cx="153" cy="181"/>
            </a:xfrm>
          </p:grpSpPr>
          <p:sp>
            <p:nvSpPr>
              <p:cNvPr id="72741" name="Freeform 37"/>
              <p:cNvSpPr>
                <a:spLocks/>
              </p:cNvSpPr>
              <p:nvPr/>
            </p:nvSpPr>
            <p:spPr bwMode="auto">
              <a:xfrm>
                <a:off x="1190" y="3374"/>
                <a:ext cx="144" cy="65"/>
              </a:xfrm>
              <a:custGeom>
                <a:avLst/>
                <a:gdLst/>
                <a:ahLst/>
                <a:cxnLst>
                  <a:cxn ang="0">
                    <a:pos x="124" y="1"/>
                  </a:cxn>
                  <a:cxn ang="0">
                    <a:pos x="110" y="0"/>
                  </a:cxn>
                  <a:cxn ang="0">
                    <a:pos x="88" y="1"/>
                  </a:cxn>
                  <a:cxn ang="0">
                    <a:pos x="63" y="6"/>
                  </a:cxn>
                  <a:cxn ang="0">
                    <a:pos x="37" y="12"/>
                  </a:cxn>
                  <a:cxn ang="0">
                    <a:pos x="19" y="18"/>
                  </a:cxn>
                  <a:cxn ang="0">
                    <a:pos x="7" y="23"/>
                  </a:cxn>
                  <a:cxn ang="0">
                    <a:pos x="1" y="31"/>
                  </a:cxn>
                  <a:cxn ang="0">
                    <a:pos x="0" y="39"/>
                  </a:cxn>
                  <a:cxn ang="0">
                    <a:pos x="1" y="47"/>
                  </a:cxn>
                  <a:cxn ang="0">
                    <a:pos x="8" y="57"/>
                  </a:cxn>
                  <a:cxn ang="0">
                    <a:pos x="15" y="61"/>
                  </a:cxn>
                  <a:cxn ang="0">
                    <a:pos x="29" y="64"/>
                  </a:cxn>
                  <a:cxn ang="0">
                    <a:pos x="44" y="63"/>
                  </a:cxn>
                  <a:cxn ang="0">
                    <a:pos x="69" y="57"/>
                  </a:cxn>
                  <a:cxn ang="0">
                    <a:pos x="100" y="53"/>
                  </a:cxn>
                  <a:cxn ang="0">
                    <a:pos x="121" y="46"/>
                  </a:cxn>
                  <a:cxn ang="0">
                    <a:pos x="132" y="40"/>
                  </a:cxn>
                  <a:cxn ang="0">
                    <a:pos x="139" y="37"/>
                  </a:cxn>
                  <a:cxn ang="0">
                    <a:pos x="143" y="29"/>
                  </a:cxn>
                  <a:cxn ang="0">
                    <a:pos x="143" y="22"/>
                  </a:cxn>
                  <a:cxn ang="0">
                    <a:pos x="142" y="12"/>
                  </a:cxn>
                  <a:cxn ang="0">
                    <a:pos x="136" y="4"/>
                  </a:cxn>
                  <a:cxn ang="0">
                    <a:pos x="124" y="1"/>
                  </a:cxn>
                </a:cxnLst>
                <a:rect l="0" t="0" r="r" b="b"/>
                <a:pathLst>
                  <a:path w="144" h="65">
                    <a:moveTo>
                      <a:pt x="124" y="1"/>
                    </a:moveTo>
                    <a:lnTo>
                      <a:pt x="110" y="0"/>
                    </a:lnTo>
                    <a:lnTo>
                      <a:pt x="88" y="1"/>
                    </a:lnTo>
                    <a:lnTo>
                      <a:pt x="63" y="6"/>
                    </a:lnTo>
                    <a:lnTo>
                      <a:pt x="37" y="12"/>
                    </a:lnTo>
                    <a:lnTo>
                      <a:pt x="19" y="18"/>
                    </a:lnTo>
                    <a:lnTo>
                      <a:pt x="7" y="23"/>
                    </a:lnTo>
                    <a:lnTo>
                      <a:pt x="1" y="31"/>
                    </a:lnTo>
                    <a:lnTo>
                      <a:pt x="0" y="39"/>
                    </a:lnTo>
                    <a:lnTo>
                      <a:pt x="1" y="47"/>
                    </a:lnTo>
                    <a:lnTo>
                      <a:pt x="8" y="57"/>
                    </a:lnTo>
                    <a:lnTo>
                      <a:pt x="15" y="61"/>
                    </a:lnTo>
                    <a:lnTo>
                      <a:pt x="29" y="64"/>
                    </a:lnTo>
                    <a:lnTo>
                      <a:pt x="44" y="63"/>
                    </a:lnTo>
                    <a:lnTo>
                      <a:pt x="69" y="57"/>
                    </a:lnTo>
                    <a:lnTo>
                      <a:pt x="100" y="53"/>
                    </a:lnTo>
                    <a:lnTo>
                      <a:pt x="121" y="46"/>
                    </a:lnTo>
                    <a:lnTo>
                      <a:pt x="132" y="40"/>
                    </a:lnTo>
                    <a:lnTo>
                      <a:pt x="139" y="37"/>
                    </a:lnTo>
                    <a:lnTo>
                      <a:pt x="143" y="29"/>
                    </a:lnTo>
                    <a:lnTo>
                      <a:pt x="143" y="22"/>
                    </a:lnTo>
                    <a:lnTo>
                      <a:pt x="142" y="12"/>
                    </a:lnTo>
                    <a:lnTo>
                      <a:pt x="136" y="4"/>
                    </a:lnTo>
                    <a:lnTo>
                      <a:pt x="124" y="1"/>
                    </a:lnTo>
                  </a:path>
                </a:pathLst>
              </a:custGeom>
              <a:solidFill>
                <a:srgbClr val="FFE0C0"/>
              </a:solidFill>
              <a:ln w="12700" cap="rnd" cmpd="sng">
                <a:solidFill>
                  <a:srgbClr val="000000"/>
                </a:solidFill>
                <a:prstDash val="solid"/>
                <a:round/>
                <a:headEnd type="none" w="med" len="med"/>
                <a:tailEnd type="none" w="med" len="med"/>
              </a:ln>
              <a:effectLst/>
            </p:spPr>
            <p:txBody>
              <a:bodyPr/>
              <a:lstStyle/>
              <a:p>
                <a:endParaRPr lang="es-CO"/>
              </a:p>
            </p:txBody>
          </p:sp>
          <p:sp>
            <p:nvSpPr>
              <p:cNvPr id="72742" name="Freeform 38"/>
              <p:cNvSpPr>
                <a:spLocks/>
              </p:cNvSpPr>
              <p:nvPr/>
            </p:nvSpPr>
            <p:spPr bwMode="auto">
              <a:xfrm>
                <a:off x="1189" y="3326"/>
                <a:ext cx="133" cy="68"/>
              </a:xfrm>
              <a:custGeom>
                <a:avLst/>
                <a:gdLst/>
                <a:ahLst/>
                <a:cxnLst>
                  <a:cxn ang="0">
                    <a:pos x="99" y="0"/>
                  </a:cxn>
                  <a:cxn ang="0">
                    <a:pos x="80" y="0"/>
                  </a:cxn>
                  <a:cxn ang="0">
                    <a:pos x="63" y="3"/>
                  </a:cxn>
                  <a:cxn ang="0">
                    <a:pos x="50" y="5"/>
                  </a:cxn>
                  <a:cxn ang="0">
                    <a:pos x="32" y="9"/>
                  </a:cxn>
                  <a:cxn ang="0">
                    <a:pos x="16" y="16"/>
                  </a:cxn>
                  <a:cxn ang="0">
                    <a:pos x="5" y="23"/>
                  </a:cxn>
                  <a:cxn ang="0">
                    <a:pos x="1" y="31"/>
                  </a:cxn>
                  <a:cxn ang="0">
                    <a:pos x="0" y="38"/>
                  </a:cxn>
                  <a:cxn ang="0">
                    <a:pos x="1" y="46"/>
                  </a:cxn>
                  <a:cxn ang="0">
                    <a:pos x="5" y="53"/>
                  </a:cxn>
                  <a:cxn ang="0">
                    <a:pos x="9" y="60"/>
                  </a:cxn>
                  <a:cxn ang="0">
                    <a:pos x="17" y="67"/>
                  </a:cxn>
                  <a:cxn ang="0">
                    <a:pos x="31" y="67"/>
                  </a:cxn>
                  <a:cxn ang="0">
                    <a:pos x="53" y="63"/>
                  </a:cxn>
                  <a:cxn ang="0">
                    <a:pos x="73" y="59"/>
                  </a:cxn>
                  <a:cxn ang="0">
                    <a:pos x="99" y="52"/>
                  </a:cxn>
                  <a:cxn ang="0">
                    <a:pos x="119" y="46"/>
                  </a:cxn>
                  <a:cxn ang="0">
                    <a:pos x="128" y="37"/>
                  </a:cxn>
                  <a:cxn ang="0">
                    <a:pos x="132" y="27"/>
                  </a:cxn>
                  <a:cxn ang="0">
                    <a:pos x="132" y="19"/>
                  </a:cxn>
                  <a:cxn ang="0">
                    <a:pos x="128" y="12"/>
                  </a:cxn>
                  <a:cxn ang="0">
                    <a:pos x="122" y="6"/>
                  </a:cxn>
                  <a:cxn ang="0">
                    <a:pos x="112" y="2"/>
                  </a:cxn>
                  <a:cxn ang="0">
                    <a:pos x="99" y="0"/>
                  </a:cxn>
                </a:cxnLst>
                <a:rect l="0" t="0" r="r" b="b"/>
                <a:pathLst>
                  <a:path w="133" h="68">
                    <a:moveTo>
                      <a:pt x="99" y="0"/>
                    </a:moveTo>
                    <a:lnTo>
                      <a:pt x="80" y="0"/>
                    </a:lnTo>
                    <a:lnTo>
                      <a:pt x="63" y="3"/>
                    </a:lnTo>
                    <a:lnTo>
                      <a:pt x="50" y="5"/>
                    </a:lnTo>
                    <a:lnTo>
                      <a:pt x="32" y="9"/>
                    </a:lnTo>
                    <a:lnTo>
                      <a:pt x="16" y="16"/>
                    </a:lnTo>
                    <a:lnTo>
                      <a:pt x="5" y="23"/>
                    </a:lnTo>
                    <a:lnTo>
                      <a:pt x="1" y="31"/>
                    </a:lnTo>
                    <a:lnTo>
                      <a:pt x="0" y="38"/>
                    </a:lnTo>
                    <a:lnTo>
                      <a:pt x="1" y="46"/>
                    </a:lnTo>
                    <a:lnTo>
                      <a:pt x="5" y="53"/>
                    </a:lnTo>
                    <a:lnTo>
                      <a:pt x="9" y="60"/>
                    </a:lnTo>
                    <a:lnTo>
                      <a:pt x="17" y="67"/>
                    </a:lnTo>
                    <a:lnTo>
                      <a:pt x="31" y="67"/>
                    </a:lnTo>
                    <a:lnTo>
                      <a:pt x="53" y="63"/>
                    </a:lnTo>
                    <a:lnTo>
                      <a:pt x="73" y="59"/>
                    </a:lnTo>
                    <a:lnTo>
                      <a:pt x="99" y="52"/>
                    </a:lnTo>
                    <a:lnTo>
                      <a:pt x="119" y="46"/>
                    </a:lnTo>
                    <a:lnTo>
                      <a:pt x="128" y="37"/>
                    </a:lnTo>
                    <a:lnTo>
                      <a:pt x="132" y="27"/>
                    </a:lnTo>
                    <a:lnTo>
                      <a:pt x="132" y="19"/>
                    </a:lnTo>
                    <a:lnTo>
                      <a:pt x="128" y="12"/>
                    </a:lnTo>
                    <a:lnTo>
                      <a:pt x="122" y="6"/>
                    </a:lnTo>
                    <a:lnTo>
                      <a:pt x="112" y="2"/>
                    </a:lnTo>
                    <a:lnTo>
                      <a:pt x="99" y="0"/>
                    </a:lnTo>
                  </a:path>
                </a:pathLst>
              </a:custGeom>
              <a:solidFill>
                <a:srgbClr val="FFE0C0"/>
              </a:solidFill>
              <a:ln w="12700" cap="rnd" cmpd="sng">
                <a:solidFill>
                  <a:srgbClr val="000000"/>
                </a:solidFill>
                <a:prstDash val="solid"/>
                <a:round/>
                <a:headEnd type="none" w="med" len="med"/>
                <a:tailEnd type="none" w="med" len="med"/>
              </a:ln>
              <a:effectLst/>
            </p:spPr>
            <p:txBody>
              <a:bodyPr/>
              <a:lstStyle/>
              <a:p>
                <a:endParaRPr lang="es-CO"/>
              </a:p>
            </p:txBody>
          </p:sp>
          <p:sp>
            <p:nvSpPr>
              <p:cNvPr id="72743" name="Freeform 39"/>
              <p:cNvSpPr>
                <a:spLocks/>
              </p:cNvSpPr>
              <p:nvPr/>
            </p:nvSpPr>
            <p:spPr bwMode="auto">
              <a:xfrm>
                <a:off x="1200" y="3420"/>
                <a:ext cx="142" cy="87"/>
              </a:xfrm>
              <a:custGeom>
                <a:avLst/>
                <a:gdLst/>
                <a:ahLst/>
                <a:cxnLst>
                  <a:cxn ang="0">
                    <a:pos x="3" y="26"/>
                  </a:cxn>
                  <a:cxn ang="0">
                    <a:pos x="11" y="20"/>
                  </a:cxn>
                  <a:cxn ang="0">
                    <a:pos x="24" y="15"/>
                  </a:cxn>
                  <a:cxn ang="0">
                    <a:pos x="49" y="8"/>
                  </a:cxn>
                  <a:cxn ang="0">
                    <a:pos x="73" y="4"/>
                  </a:cxn>
                  <a:cxn ang="0">
                    <a:pos x="99" y="0"/>
                  </a:cxn>
                  <a:cxn ang="0">
                    <a:pos x="112" y="2"/>
                  </a:cxn>
                  <a:cxn ang="0">
                    <a:pos x="129" y="7"/>
                  </a:cxn>
                  <a:cxn ang="0">
                    <a:pos x="139" y="17"/>
                  </a:cxn>
                  <a:cxn ang="0">
                    <a:pos x="141" y="28"/>
                  </a:cxn>
                  <a:cxn ang="0">
                    <a:pos x="135" y="43"/>
                  </a:cxn>
                  <a:cxn ang="0">
                    <a:pos x="120" y="60"/>
                  </a:cxn>
                  <a:cxn ang="0">
                    <a:pos x="107" y="71"/>
                  </a:cxn>
                  <a:cxn ang="0">
                    <a:pos x="91" y="77"/>
                  </a:cxn>
                  <a:cxn ang="0">
                    <a:pos x="72" y="84"/>
                  </a:cxn>
                  <a:cxn ang="0">
                    <a:pos x="46" y="86"/>
                  </a:cxn>
                  <a:cxn ang="0">
                    <a:pos x="34" y="86"/>
                  </a:cxn>
                  <a:cxn ang="0">
                    <a:pos x="45" y="68"/>
                  </a:cxn>
                  <a:cxn ang="0">
                    <a:pos x="24" y="64"/>
                  </a:cxn>
                  <a:cxn ang="0">
                    <a:pos x="12" y="60"/>
                  </a:cxn>
                  <a:cxn ang="0">
                    <a:pos x="3" y="55"/>
                  </a:cxn>
                  <a:cxn ang="0">
                    <a:pos x="0" y="48"/>
                  </a:cxn>
                  <a:cxn ang="0">
                    <a:pos x="0" y="36"/>
                  </a:cxn>
                  <a:cxn ang="0">
                    <a:pos x="3" y="26"/>
                  </a:cxn>
                </a:cxnLst>
                <a:rect l="0" t="0" r="r" b="b"/>
                <a:pathLst>
                  <a:path w="142" h="87">
                    <a:moveTo>
                      <a:pt x="3" y="26"/>
                    </a:moveTo>
                    <a:lnTo>
                      <a:pt x="11" y="20"/>
                    </a:lnTo>
                    <a:lnTo>
                      <a:pt x="24" y="15"/>
                    </a:lnTo>
                    <a:lnTo>
                      <a:pt x="49" y="8"/>
                    </a:lnTo>
                    <a:lnTo>
                      <a:pt x="73" y="4"/>
                    </a:lnTo>
                    <a:lnTo>
                      <a:pt x="99" y="0"/>
                    </a:lnTo>
                    <a:lnTo>
                      <a:pt x="112" y="2"/>
                    </a:lnTo>
                    <a:lnTo>
                      <a:pt x="129" y="7"/>
                    </a:lnTo>
                    <a:lnTo>
                      <a:pt x="139" y="17"/>
                    </a:lnTo>
                    <a:lnTo>
                      <a:pt x="141" y="28"/>
                    </a:lnTo>
                    <a:lnTo>
                      <a:pt x="135" y="43"/>
                    </a:lnTo>
                    <a:lnTo>
                      <a:pt x="120" y="60"/>
                    </a:lnTo>
                    <a:lnTo>
                      <a:pt x="107" y="71"/>
                    </a:lnTo>
                    <a:lnTo>
                      <a:pt x="91" y="77"/>
                    </a:lnTo>
                    <a:lnTo>
                      <a:pt x="72" y="84"/>
                    </a:lnTo>
                    <a:lnTo>
                      <a:pt x="46" y="86"/>
                    </a:lnTo>
                    <a:lnTo>
                      <a:pt x="34" y="86"/>
                    </a:lnTo>
                    <a:lnTo>
                      <a:pt x="45" y="68"/>
                    </a:lnTo>
                    <a:lnTo>
                      <a:pt x="24" y="64"/>
                    </a:lnTo>
                    <a:lnTo>
                      <a:pt x="12" y="60"/>
                    </a:lnTo>
                    <a:lnTo>
                      <a:pt x="3" y="55"/>
                    </a:lnTo>
                    <a:lnTo>
                      <a:pt x="0" y="48"/>
                    </a:lnTo>
                    <a:lnTo>
                      <a:pt x="0" y="36"/>
                    </a:lnTo>
                    <a:lnTo>
                      <a:pt x="3" y="26"/>
                    </a:lnTo>
                  </a:path>
                </a:pathLst>
              </a:custGeom>
              <a:solidFill>
                <a:srgbClr val="FFE0C0"/>
              </a:solidFill>
              <a:ln w="12700" cap="rnd" cmpd="sng">
                <a:solidFill>
                  <a:srgbClr val="000000"/>
                </a:solidFill>
                <a:prstDash val="solid"/>
                <a:round/>
                <a:headEnd type="none" w="med" len="med"/>
                <a:tailEnd type="none" w="med" len="med"/>
              </a:ln>
              <a:effectLst/>
            </p:spPr>
            <p:txBody>
              <a:bodyPr/>
              <a:lstStyle/>
              <a:p>
                <a:endParaRPr lang="es-CO"/>
              </a:p>
            </p:txBody>
          </p:sp>
        </p:grpSp>
        <p:grpSp>
          <p:nvGrpSpPr>
            <p:cNvPr id="11" name="Group 40"/>
            <p:cNvGrpSpPr>
              <a:grpSpLocks/>
            </p:cNvGrpSpPr>
            <p:nvPr/>
          </p:nvGrpSpPr>
          <p:grpSpPr bwMode="auto">
            <a:xfrm>
              <a:off x="511" y="3331"/>
              <a:ext cx="148" cy="175"/>
              <a:chOff x="511" y="3331"/>
              <a:chExt cx="148" cy="175"/>
            </a:xfrm>
          </p:grpSpPr>
          <p:sp>
            <p:nvSpPr>
              <p:cNvPr id="72745" name="Freeform 41"/>
              <p:cNvSpPr>
                <a:spLocks/>
              </p:cNvSpPr>
              <p:nvPr/>
            </p:nvSpPr>
            <p:spPr bwMode="auto">
              <a:xfrm>
                <a:off x="518" y="3379"/>
                <a:ext cx="141" cy="65"/>
              </a:xfrm>
              <a:custGeom>
                <a:avLst/>
                <a:gdLst/>
                <a:ahLst/>
                <a:cxnLst>
                  <a:cxn ang="0">
                    <a:pos x="128" y="19"/>
                  </a:cxn>
                  <a:cxn ang="0">
                    <a:pos x="117" y="16"/>
                  </a:cxn>
                  <a:cxn ang="0">
                    <a:pos x="97" y="10"/>
                  </a:cxn>
                  <a:cxn ang="0">
                    <a:pos x="81" y="6"/>
                  </a:cxn>
                  <a:cxn ang="0">
                    <a:pos x="65" y="2"/>
                  </a:cxn>
                  <a:cxn ang="0">
                    <a:pos x="45" y="0"/>
                  </a:cxn>
                  <a:cxn ang="0">
                    <a:pos x="26" y="1"/>
                  </a:cxn>
                  <a:cxn ang="0">
                    <a:pos x="16" y="2"/>
                  </a:cxn>
                  <a:cxn ang="0">
                    <a:pos x="8" y="4"/>
                  </a:cxn>
                  <a:cxn ang="0">
                    <a:pos x="2" y="11"/>
                  </a:cxn>
                  <a:cxn ang="0">
                    <a:pos x="0" y="16"/>
                  </a:cxn>
                  <a:cxn ang="0">
                    <a:pos x="0" y="26"/>
                  </a:cxn>
                  <a:cxn ang="0">
                    <a:pos x="3" y="36"/>
                  </a:cxn>
                  <a:cxn ang="0">
                    <a:pos x="6" y="41"/>
                  </a:cxn>
                  <a:cxn ang="0">
                    <a:pos x="13" y="46"/>
                  </a:cxn>
                  <a:cxn ang="0">
                    <a:pos x="28" y="48"/>
                  </a:cxn>
                  <a:cxn ang="0">
                    <a:pos x="44" y="53"/>
                  </a:cxn>
                  <a:cxn ang="0">
                    <a:pos x="70" y="57"/>
                  </a:cxn>
                  <a:cxn ang="0">
                    <a:pos x="99" y="64"/>
                  </a:cxn>
                  <a:cxn ang="0">
                    <a:pos x="117" y="64"/>
                  </a:cxn>
                  <a:cxn ang="0">
                    <a:pos x="131" y="57"/>
                  </a:cxn>
                  <a:cxn ang="0">
                    <a:pos x="138" y="47"/>
                  </a:cxn>
                  <a:cxn ang="0">
                    <a:pos x="140" y="39"/>
                  </a:cxn>
                  <a:cxn ang="0">
                    <a:pos x="140" y="32"/>
                  </a:cxn>
                  <a:cxn ang="0">
                    <a:pos x="137" y="26"/>
                  </a:cxn>
                  <a:cxn ang="0">
                    <a:pos x="128" y="19"/>
                  </a:cxn>
                </a:cxnLst>
                <a:rect l="0" t="0" r="r" b="b"/>
                <a:pathLst>
                  <a:path w="141" h="65">
                    <a:moveTo>
                      <a:pt x="128" y="19"/>
                    </a:moveTo>
                    <a:lnTo>
                      <a:pt x="117" y="16"/>
                    </a:lnTo>
                    <a:lnTo>
                      <a:pt x="97" y="10"/>
                    </a:lnTo>
                    <a:lnTo>
                      <a:pt x="81" y="6"/>
                    </a:lnTo>
                    <a:lnTo>
                      <a:pt x="65" y="2"/>
                    </a:lnTo>
                    <a:lnTo>
                      <a:pt x="45" y="0"/>
                    </a:lnTo>
                    <a:lnTo>
                      <a:pt x="26" y="1"/>
                    </a:lnTo>
                    <a:lnTo>
                      <a:pt x="16" y="2"/>
                    </a:lnTo>
                    <a:lnTo>
                      <a:pt x="8" y="4"/>
                    </a:lnTo>
                    <a:lnTo>
                      <a:pt x="2" y="11"/>
                    </a:lnTo>
                    <a:lnTo>
                      <a:pt x="0" y="16"/>
                    </a:lnTo>
                    <a:lnTo>
                      <a:pt x="0" y="26"/>
                    </a:lnTo>
                    <a:lnTo>
                      <a:pt x="3" y="36"/>
                    </a:lnTo>
                    <a:lnTo>
                      <a:pt x="6" y="41"/>
                    </a:lnTo>
                    <a:lnTo>
                      <a:pt x="13" y="46"/>
                    </a:lnTo>
                    <a:lnTo>
                      <a:pt x="28" y="48"/>
                    </a:lnTo>
                    <a:lnTo>
                      <a:pt x="44" y="53"/>
                    </a:lnTo>
                    <a:lnTo>
                      <a:pt x="70" y="57"/>
                    </a:lnTo>
                    <a:lnTo>
                      <a:pt x="99" y="64"/>
                    </a:lnTo>
                    <a:lnTo>
                      <a:pt x="117" y="64"/>
                    </a:lnTo>
                    <a:lnTo>
                      <a:pt x="131" y="57"/>
                    </a:lnTo>
                    <a:lnTo>
                      <a:pt x="138" y="47"/>
                    </a:lnTo>
                    <a:lnTo>
                      <a:pt x="140" y="39"/>
                    </a:lnTo>
                    <a:lnTo>
                      <a:pt x="140" y="32"/>
                    </a:lnTo>
                    <a:lnTo>
                      <a:pt x="137" y="26"/>
                    </a:lnTo>
                    <a:lnTo>
                      <a:pt x="128" y="19"/>
                    </a:lnTo>
                  </a:path>
                </a:pathLst>
              </a:custGeom>
              <a:solidFill>
                <a:srgbClr val="FFE0C0"/>
              </a:solidFill>
              <a:ln w="12700" cap="rnd" cmpd="sng">
                <a:solidFill>
                  <a:srgbClr val="000000"/>
                </a:solidFill>
                <a:prstDash val="solid"/>
                <a:round/>
                <a:headEnd type="none" w="med" len="med"/>
                <a:tailEnd type="none" w="med" len="med"/>
              </a:ln>
              <a:effectLst/>
            </p:spPr>
            <p:txBody>
              <a:bodyPr/>
              <a:lstStyle/>
              <a:p>
                <a:endParaRPr lang="es-CO"/>
              </a:p>
            </p:txBody>
          </p:sp>
          <p:sp>
            <p:nvSpPr>
              <p:cNvPr id="72746" name="Freeform 42"/>
              <p:cNvSpPr>
                <a:spLocks/>
              </p:cNvSpPr>
              <p:nvPr/>
            </p:nvSpPr>
            <p:spPr bwMode="auto">
              <a:xfrm>
                <a:off x="530" y="3331"/>
                <a:ext cx="128" cy="65"/>
              </a:xfrm>
              <a:custGeom>
                <a:avLst/>
                <a:gdLst/>
                <a:ahLst/>
                <a:cxnLst>
                  <a:cxn ang="0">
                    <a:pos x="108" y="62"/>
                  </a:cxn>
                  <a:cxn ang="0">
                    <a:pos x="119" y="56"/>
                  </a:cxn>
                  <a:cxn ang="0">
                    <a:pos x="127" y="45"/>
                  </a:cxn>
                  <a:cxn ang="0">
                    <a:pos x="127" y="37"/>
                  </a:cxn>
                  <a:cxn ang="0">
                    <a:pos x="127" y="27"/>
                  </a:cxn>
                  <a:cxn ang="0">
                    <a:pos x="123" y="22"/>
                  </a:cxn>
                  <a:cxn ang="0">
                    <a:pos x="114" y="14"/>
                  </a:cxn>
                  <a:cxn ang="0">
                    <a:pos x="105" y="10"/>
                  </a:cxn>
                  <a:cxn ang="0">
                    <a:pos x="87" y="7"/>
                  </a:cxn>
                  <a:cxn ang="0">
                    <a:pos x="73" y="4"/>
                  </a:cxn>
                  <a:cxn ang="0">
                    <a:pos x="50" y="1"/>
                  </a:cxn>
                  <a:cxn ang="0">
                    <a:pos x="33" y="0"/>
                  </a:cxn>
                  <a:cxn ang="0">
                    <a:pos x="19" y="2"/>
                  </a:cxn>
                  <a:cxn ang="0">
                    <a:pos x="6" y="9"/>
                  </a:cxn>
                  <a:cxn ang="0">
                    <a:pos x="2" y="17"/>
                  </a:cxn>
                  <a:cxn ang="0">
                    <a:pos x="0" y="25"/>
                  </a:cxn>
                  <a:cxn ang="0">
                    <a:pos x="0" y="33"/>
                  </a:cxn>
                  <a:cxn ang="0">
                    <a:pos x="5" y="40"/>
                  </a:cxn>
                  <a:cxn ang="0">
                    <a:pos x="15" y="47"/>
                  </a:cxn>
                  <a:cxn ang="0">
                    <a:pos x="29" y="52"/>
                  </a:cxn>
                  <a:cxn ang="0">
                    <a:pos x="50" y="56"/>
                  </a:cxn>
                  <a:cxn ang="0">
                    <a:pos x="72" y="60"/>
                  </a:cxn>
                  <a:cxn ang="0">
                    <a:pos x="93" y="64"/>
                  </a:cxn>
                  <a:cxn ang="0">
                    <a:pos x="108" y="62"/>
                  </a:cxn>
                </a:cxnLst>
                <a:rect l="0" t="0" r="r" b="b"/>
                <a:pathLst>
                  <a:path w="128" h="65">
                    <a:moveTo>
                      <a:pt x="108" y="62"/>
                    </a:moveTo>
                    <a:lnTo>
                      <a:pt x="119" y="56"/>
                    </a:lnTo>
                    <a:lnTo>
                      <a:pt x="127" y="45"/>
                    </a:lnTo>
                    <a:lnTo>
                      <a:pt x="127" y="37"/>
                    </a:lnTo>
                    <a:lnTo>
                      <a:pt x="127" y="27"/>
                    </a:lnTo>
                    <a:lnTo>
                      <a:pt x="123" y="22"/>
                    </a:lnTo>
                    <a:lnTo>
                      <a:pt x="114" y="14"/>
                    </a:lnTo>
                    <a:lnTo>
                      <a:pt x="105" y="10"/>
                    </a:lnTo>
                    <a:lnTo>
                      <a:pt x="87" y="7"/>
                    </a:lnTo>
                    <a:lnTo>
                      <a:pt x="73" y="4"/>
                    </a:lnTo>
                    <a:lnTo>
                      <a:pt x="50" y="1"/>
                    </a:lnTo>
                    <a:lnTo>
                      <a:pt x="33" y="0"/>
                    </a:lnTo>
                    <a:lnTo>
                      <a:pt x="19" y="2"/>
                    </a:lnTo>
                    <a:lnTo>
                      <a:pt x="6" y="9"/>
                    </a:lnTo>
                    <a:lnTo>
                      <a:pt x="2" y="17"/>
                    </a:lnTo>
                    <a:lnTo>
                      <a:pt x="0" y="25"/>
                    </a:lnTo>
                    <a:lnTo>
                      <a:pt x="0" y="33"/>
                    </a:lnTo>
                    <a:lnTo>
                      <a:pt x="5" y="40"/>
                    </a:lnTo>
                    <a:lnTo>
                      <a:pt x="15" y="47"/>
                    </a:lnTo>
                    <a:lnTo>
                      <a:pt x="29" y="52"/>
                    </a:lnTo>
                    <a:lnTo>
                      <a:pt x="50" y="56"/>
                    </a:lnTo>
                    <a:lnTo>
                      <a:pt x="72" y="60"/>
                    </a:lnTo>
                    <a:lnTo>
                      <a:pt x="93" y="64"/>
                    </a:lnTo>
                    <a:lnTo>
                      <a:pt x="108" y="62"/>
                    </a:lnTo>
                  </a:path>
                </a:pathLst>
              </a:custGeom>
              <a:solidFill>
                <a:srgbClr val="FFE0C0"/>
              </a:solidFill>
              <a:ln w="12700" cap="rnd" cmpd="sng">
                <a:solidFill>
                  <a:srgbClr val="000000"/>
                </a:solidFill>
                <a:prstDash val="solid"/>
                <a:round/>
                <a:headEnd type="none" w="med" len="med"/>
                <a:tailEnd type="none" w="med" len="med"/>
              </a:ln>
              <a:effectLst/>
            </p:spPr>
            <p:txBody>
              <a:bodyPr/>
              <a:lstStyle/>
              <a:p>
                <a:endParaRPr lang="es-CO"/>
              </a:p>
            </p:txBody>
          </p:sp>
          <p:sp>
            <p:nvSpPr>
              <p:cNvPr id="72747" name="Freeform 43"/>
              <p:cNvSpPr>
                <a:spLocks/>
              </p:cNvSpPr>
              <p:nvPr/>
            </p:nvSpPr>
            <p:spPr bwMode="auto">
              <a:xfrm>
                <a:off x="511" y="3426"/>
                <a:ext cx="142" cy="80"/>
              </a:xfrm>
              <a:custGeom>
                <a:avLst/>
                <a:gdLst/>
                <a:ahLst/>
                <a:cxnLst>
                  <a:cxn ang="0">
                    <a:pos x="136" y="23"/>
                  </a:cxn>
                  <a:cxn ang="0">
                    <a:pos x="123" y="18"/>
                  </a:cxn>
                  <a:cxn ang="0">
                    <a:pos x="109" y="14"/>
                  </a:cxn>
                  <a:cxn ang="0">
                    <a:pos x="85" y="8"/>
                  </a:cxn>
                  <a:cxn ang="0">
                    <a:pos x="63" y="4"/>
                  </a:cxn>
                  <a:cxn ang="0">
                    <a:pos x="40" y="0"/>
                  </a:cxn>
                  <a:cxn ang="0">
                    <a:pos x="26" y="0"/>
                  </a:cxn>
                  <a:cxn ang="0">
                    <a:pos x="10" y="7"/>
                  </a:cxn>
                  <a:cxn ang="0">
                    <a:pos x="2" y="14"/>
                  </a:cxn>
                  <a:cxn ang="0">
                    <a:pos x="0" y="22"/>
                  </a:cxn>
                  <a:cxn ang="0">
                    <a:pos x="1" y="33"/>
                  </a:cxn>
                  <a:cxn ang="0">
                    <a:pos x="9" y="45"/>
                  </a:cxn>
                  <a:cxn ang="0">
                    <a:pos x="21" y="58"/>
                  </a:cxn>
                  <a:cxn ang="0">
                    <a:pos x="35" y="70"/>
                  </a:cxn>
                  <a:cxn ang="0">
                    <a:pos x="46" y="76"/>
                  </a:cxn>
                  <a:cxn ang="0">
                    <a:pos x="57" y="79"/>
                  </a:cxn>
                  <a:cxn ang="0">
                    <a:pos x="69" y="70"/>
                  </a:cxn>
                  <a:cxn ang="0">
                    <a:pos x="95" y="66"/>
                  </a:cxn>
                  <a:cxn ang="0">
                    <a:pos x="114" y="62"/>
                  </a:cxn>
                  <a:cxn ang="0">
                    <a:pos x="128" y="58"/>
                  </a:cxn>
                  <a:cxn ang="0">
                    <a:pos x="138" y="51"/>
                  </a:cxn>
                  <a:cxn ang="0">
                    <a:pos x="140" y="39"/>
                  </a:cxn>
                  <a:cxn ang="0">
                    <a:pos x="141" y="31"/>
                  </a:cxn>
                  <a:cxn ang="0">
                    <a:pos x="136" y="23"/>
                  </a:cxn>
                </a:cxnLst>
                <a:rect l="0" t="0" r="r" b="b"/>
                <a:pathLst>
                  <a:path w="142" h="80">
                    <a:moveTo>
                      <a:pt x="136" y="23"/>
                    </a:moveTo>
                    <a:lnTo>
                      <a:pt x="123" y="18"/>
                    </a:lnTo>
                    <a:lnTo>
                      <a:pt x="109" y="14"/>
                    </a:lnTo>
                    <a:lnTo>
                      <a:pt x="85" y="8"/>
                    </a:lnTo>
                    <a:lnTo>
                      <a:pt x="63" y="4"/>
                    </a:lnTo>
                    <a:lnTo>
                      <a:pt x="40" y="0"/>
                    </a:lnTo>
                    <a:lnTo>
                      <a:pt x="26" y="0"/>
                    </a:lnTo>
                    <a:lnTo>
                      <a:pt x="10" y="7"/>
                    </a:lnTo>
                    <a:lnTo>
                      <a:pt x="2" y="14"/>
                    </a:lnTo>
                    <a:lnTo>
                      <a:pt x="0" y="22"/>
                    </a:lnTo>
                    <a:lnTo>
                      <a:pt x="1" y="33"/>
                    </a:lnTo>
                    <a:lnTo>
                      <a:pt x="9" y="45"/>
                    </a:lnTo>
                    <a:lnTo>
                      <a:pt x="21" y="58"/>
                    </a:lnTo>
                    <a:lnTo>
                      <a:pt x="35" y="70"/>
                    </a:lnTo>
                    <a:lnTo>
                      <a:pt x="46" y="76"/>
                    </a:lnTo>
                    <a:lnTo>
                      <a:pt x="57" y="79"/>
                    </a:lnTo>
                    <a:lnTo>
                      <a:pt x="69" y="70"/>
                    </a:lnTo>
                    <a:lnTo>
                      <a:pt x="95" y="66"/>
                    </a:lnTo>
                    <a:lnTo>
                      <a:pt x="114" y="62"/>
                    </a:lnTo>
                    <a:lnTo>
                      <a:pt x="128" y="58"/>
                    </a:lnTo>
                    <a:lnTo>
                      <a:pt x="138" y="51"/>
                    </a:lnTo>
                    <a:lnTo>
                      <a:pt x="140" y="39"/>
                    </a:lnTo>
                    <a:lnTo>
                      <a:pt x="141" y="31"/>
                    </a:lnTo>
                    <a:lnTo>
                      <a:pt x="136" y="23"/>
                    </a:lnTo>
                  </a:path>
                </a:pathLst>
              </a:custGeom>
              <a:solidFill>
                <a:srgbClr val="FFE0C0"/>
              </a:solidFill>
              <a:ln w="12700" cap="rnd" cmpd="sng">
                <a:solidFill>
                  <a:srgbClr val="000000"/>
                </a:solidFill>
                <a:prstDash val="solid"/>
                <a:round/>
                <a:headEnd type="none" w="med" len="med"/>
                <a:tailEnd type="none" w="med" len="med"/>
              </a:ln>
              <a:effectLst/>
            </p:spPr>
            <p:txBody>
              <a:bodyPr/>
              <a:lstStyle/>
              <a:p>
                <a:endParaRPr lang="es-CO"/>
              </a:p>
            </p:txBody>
          </p:sp>
        </p:grpSp>
        <p:grpSp>
          <p:nvGrpSpPr>
            <p:cNvPr id="12" name="Group 44"/>
            <p:cNvGrpSpPr>
              <a:grpSpLocks/>
            </p:cNvGrpSpPr>
            <p:nvPr/>
          </p:nvGrpSpPr>
          <p:grpSpPr bwMode="auto">
            <a:xfrm>
              <a:off x="756" y="2918"/>
              <a:ext cx="186" cy="115"/>
              <a:chOff x="756" y="2918"/>
              <a:chExt cx="186" cy="115"/>
            </a:xfrm>
          </p:grpSpPr>
          <p:sp>
            <p:nvSpPr>
              <p:cNvPr id="72749" name="Freeform 45"/>
              <p:cNvSpPr>
                <a:spLocks/>
              </p:cNvSpPr>
              <p:nvPr/>
            </p:nvSpPr>
            <p:spPr bwMode="auto">
              <a:xfrm>
                <a:off x="756" y="2918"/>
                <a:ext cx="177" cy="106"/>
              </a:xfrm>
              <a:custGeom>
                <a:avLst/>
                <a:gdLst/>
                <a:ahLst/>
                <a:cxnLst>
                  <a:cxn ang="0">
                    <a:pos x="58" y="2"/>
                  </a:cxn>
                  <a:cxn ang="0">
                    <a:pos x="83" y="2"/>
                  </a:cxn>
                  <a:cxn ang="0">
                    <a:pos x="111" y="0"/>
                  </a:cxn>
                  <a:cxn ang="0">
                    <a:pos x="125" y="2"/>
                  </a:cxn>
                  <a:cxn ang="0">
                    <a:pos x="132" y="3"/>
                  </a:cxn>
                  <a:cxn ang="0">
                    <a:pos x="140" y="5"/>
                  </a:cxn>
                  <a:cxn ang="0">
                    <a:pos x="147" y="7"/>
                  </a:cxn>
                  <a:cxn ang="0">
                    <a:pos x="154" y="11"/>
                  </a:cxn>
                  <a:cxn ang="0">
                    <a:pos x="161" y="16"/>
                  </a:cxn>
                  <a:cxn ang="0">
                    <a:pos x="167" y="23"/>
                  </a:cxn>
                  <a:cxn ang="0">
                    <a:pos x="171" y="29"/>
                  </a:cxn>
                  <a:cxn ang="0">
                    <a:pos x="174" y="33"/>
                  </a:cxn>
                  <a:cxn ang="0">
                    <a:pos x="175" y="40"/>
                  </a:cxn>
                  <a:cxn ang="0">
                    <a:pos x="176" y="46"/>
                  </a:cxn>
                  <a:cxn ang="0">
                    <a:pos x="176" y="53"/>
                  </a:cxn>
                  <a:cxn ang="0">
                    <a:pos x="175" y="60"/>
                  </a:cxn>
                  <a:cxn ang="0">
                    <a:pos x="174" y="67"/>
                  </a:cxn>
                  <a:cxn ang="0">
                    <a:pos x="172" y="72"/>
                  </a:cxn>
                  <a:cxn ang="0">
                    <a:pos x="167" y="79"/>
                  </a:cxn>
                  <a:cxn ang="0">
                    <a:pos x="163" y="85"/>
                  </a:cxn>
                  <a:cxn ang="0">
                    <a:pos x="150" y="93"/>
                  </a:cxn>
                  <a:cxn ang="0">
                    <a:pos x="143" y="95"/>
                  </a:cxn>
                  <a:cxn ang="0">
                    <a:pos x="133" y="98"/>
                  </a:cxn>
                  <a:cxn ang="0">
                    <a:pos x="121" y="101"/>
                  </a:cxn>
                  <a:cxn ang="0">
                    <a:pos x="108" y="103"/>
                  </a:cxn>
                  <a:cxn ang="0">
                    <a:pos x="92" y="105"/>
                  </a:cxn>
                  <a:cxn ang="0">
                    <a:pos x="75" y="105"/>
                  </a:cxn>
                  <a:cxn ang="0">
                    <a:pos x="60" y="105"/>
                  </a:cxn>
                  <a:cxn ang="0">
                    <a:pos x="45" y="102"/>
                  </a:cxn>
                  <a:cxn ang="0">
                    <a:pos x="32" y="98"/>
                  </a:cxn>
                  <a:cxn ang="0">
                    <a:pos x="19" y="97"/>
                  </a:cxn>
                  <a:cxn ang="0">
                    <a:pos x="0" y="93"/>
                  </a:cxn>
                  <a:cxn ang="0">
                    <a:pos x="58" y="2"/>
                  </a:cxn>
                </a:cxnLst>
                <a:rect l="0" t="0" r="r" b="b"/>
                <a:pathLst>
                  <a:path w="177" h="106">
                    <a:moveTo>
                      <a:pt x="58" y="2"/>
                    </a:moveTo>
                    <a:lnTo>
                      <a:pt x="83" y="2"/>
                    </a:lnTo>
                    <a:lnTo>
                      <a:pt x="111" y="0"/>
                    </a:lnTo>
                    <a:lnTo>
                      <a:pt x="125" y="2"/>
                    </a:lnTo>
                    <a:lnTo>
                      <a:pt x="132" y="3"/>
                    </a:lnTo>
                    <a:lnTo>
                      <a:pt x="140" y="5"/>
                    </a:lnTo>
                    <a:lnTo>
                      <a:pt x="147" y="7"/>
                    </a:lnTo>
                    <a:lnTo>
                      <a:pt x="154" y="11"/>
                    </a:lnTo>
                    <a:lnTo>
                      <a:pt x="161" y="16"/>
                    </a:lnTo>
                    <a:lnTo>
                      <a:pt x="167" y="23"/>
                    </a:lnTo>
                    <a:lnTo>
                      <a:pt x="171" y="29"/>
                    </a:lnTo>
                    <a:lnTo>
                      <a:pt x="174" y="33"/>
                    </a:lnTo>
                    <a:lnTo>
                      <a:pt x="175" y="40"/>
                    </a:lnTo>
                    <a:lnTo>
                      <a:pt x="176" y="46"/>
                    </a:lnTo>
                    <a:lnTo>
                      <a:pt x="176" y="53"/>
                    </a:lnTo>
                    <a:lnTo>
                      <a:pt x="175" y="60"/>
                    </a:lnTo>
                    <a:lnTo>
                      <a:pt x="174" y="67"/>
                    </a:lnTo>
                    <a:lnTo>
                      <a:pt x="172" y="72"/>
                    </a:lnTo>
                    <a:lnTo>
                      <a:pt x="167" y="79"/>
                    </a:lnTo>
                    <a:lnTo>
                      <a:pt x="163" y="85"/>
                    </a:lnTo>
                    <a:lnTo>
                      <a:pt x="150" y="93"/>
                    </a:lnTo>
                    <a:lnTo>
                      <a:pt x="143" y="95"/>
                    </a:lnTo>
                    <a:lnTo>
                      <a:pt x="133" y="98"/>
                    </a:lnTo>
                    <a:lnTo>
                      <a:pt x="121" y="101"/>
                    </a:lnTo>
                    <a:lnTo>
                      <a:pt x="108" y="103"/>
                    </a:lnTo>
                    <a:lnTo>
                      <a:pt x="92" y="105"/>
                    </a:lnTo>
                    <a:lnTo>
                      <a:pt x="75" y="105"/>
                    </a:lnTo>
                    <a:lnTo>
                      <a:pt x="60" y="105"/>
                    </a:lnTo>
                    <a:lnTo>
                      <a:pt x="45" y="102"/>
                    </a:lnTo>
                    <a:lnTo>
                      <a:pt x="32" y="98"/>
                    </a:lnTo>
                    <a:lnTo>
                      <a:pt x="19" y="97"/>
                    </a:lnTo>
                    <a:lnTo>
                      <a:pt x="0" y="93"/>
                    </a:lnTo>
                    <a:lnTo>
                      <a:pt x="58" y="2"/>
                    </a:lnTo>
                  </a:path>
                </a:pathLst>
              </a:custGeom>
              <a:solidFill>
                <a:srgbClr val="FFE0C0"/>
              </a:solidFill>
              <a:ln w="12700" cap="rnd" cmpd="sng">
                <a:noFill/>
                <a:prstDash val="solid"/>
                <a:round/>
                <a:headEnd type="none" w="med" len="med"/>
                <a:tailEnd type="none" w="med" len="med"/>
              </a:ln>
              <a:effectLst/>
            </p:spPr>
            <p:txBody>
              <a:bodyPr/>
              <a:lstStyle/>
              <a:p>
                <a:endParaRPr lang="es-CO"/>
              </a:p>
            </p:txBody>
          </p:sp>
          <p:sp>
            <p:nvSpPr>
              <p:cNvPr id="72750" name="Freeform 46"/>
              <p:cNvSpPr>
                <a:spLocks/>
              </p:cNvSpPr>
              <p:nvPr/>
            </p:nvSpPr>
            <p:spPr bwMode="auto">
              <a:xfrm>
                <a:off x="756" y="2918"/>
                <a:ext cx="186" cy="115"/>
              </a:xfrm>
              <a:custGeom>
                <a:avLst/>
                <a:gdLst/>
                <a:ahLst/>
                <a:cxnLst>
                  <a:cxn ang="0">
                    <a:pos x="61" y="2"/>
                  </a:cxn>
                  <a:cxn ang="0">
                    <a:pos x="88" y="2"/>
                  </a:cxn>
                  <a:cxn ang="0">
                    <a:pos x="116" y="0"/>
                  </a:cxn>
                  <a:cxn ang="0">
                    <a:pos x="131" y="2"/>
                  </a:cxn>
                  <a:cxn ang="0">
                    <a:pos x="139" y="3"/>
                  </a:cxn>
                  <a:cxn ang="0">
                    <a:pos x="147" y="5"/>
                  </a:cxn>
                  <a:cxn ang="0">
                    <a:pos x="155" y="8"/>
                  </a:cxn>
                  <a:cxn ang="0">
                    <a:pos x="162" y="12"/>
                  </a:cxn>
                  <a:cxn ang="0">
                    <a:pos x="169" y="17"/>
                  </a:cxn>
                  <a:cxn ang="0">
                    <a:pos x="176" y="25"/>
                  </a:cxn>
                  <a:cxn ang="0">
                    <a:pos x="180" y="31"/>
                  </a:cxn>
                  <a:cxn ang="0">
                    <a:pos x="183" y="37"/>
                  </a:cxn>
                  <a:cxn ang="0">
                    <a:pos x="184" y="44"/>
                  </a:cxn>
                  <a:cxn ang="0">
                    <a:pos x="185" y="51"/>
                  </a:cxn>
                  <a:cxn ang="0">
                    <a:pos x="185" y="58"/>
                  </a:cxn>
                  <a:cxn ang="0">
                    <a:pos x="184" y="66"/>
                  </a:cxn>
                  <a:cxn ang="0">
                    <a:pos x="183" y="73"/>
                  </a:cxn>
                  <a:cxn ang="0">
                    <a:pos x="181" y="78"/>
                  </a:cxn>
                  <a:cxn ang="0">
                    <a:pos x="176" y="85"/>
                  </a:cxn>
                  <a:cxn ang="0">
                    <a:pos x="171" y="92"/>
                  </a:cxn>
                  <a:cxn ang="0">
                    <a:pos x="158" y="101"/>
                  </a:cxn>
                  <a:cxn ang="0">
                    <a:pos x="150" y="103"/>
                  </a:cxn>
                  <a:cxn ang="0">
                    <a:pos x="140" y="106"/>
                  </a:cxn>
                  <a:cxn ang="0">
                    <a:pos x="127" y="110"/>
                  </a:cxn>
                  <a:cxn ang="0">
                    <a:pos x="114" y="112"/>
                  </a:cxn>
                  <a:cxn ang="0">
                    <a:pos x="96" y="114"/>
                  </a:cxn>
                  <a:cxn ang="0">
                    <a:pos x="79" y="114"/>
                  </a:cxn>
                  <a:cxn ang="0">
                    <a:pos x="64" y="114"/>
                  </a:cxn>
                  <a:cxn ang="0">
                    <a:pos x="48" y="111"/>
                  </a:cxn>
                  <a:cxn ang="0">
                    <a:pos x="33" y="107"/>
                  </a:cxn>
                  <a:cxn ang="0">
                    <a:pos x="20" y="105"/>
                  </a:cxn>
                  <a:cxn ang="0">
                    <a:pos x="0" y="101"/>
                  </a:cxn>
                </a:cxnLst>
                <a:rect l="0" t="0" r="r" b="b"/>
                <a:pathLst>
                  <a:path w="186" h="115">
                    <a:moveTo>
                      <a:pt x="61" y="2"/>
                    </a:moveTo>
                    <a:lnTo>
                      <a:pt x="88" y="2"/>
                    </a:lnTo>
                    <a:lnTo>
                      <a:pt x="116" y="0"/>
                    </a:lnTo>
                    <a:lnTo>
                      <a:pt x="131" y="2"/>
                    </a:lnTo>
                    <a:lnTo>
                      <a:pt x="139" y="3"/>
                    </a:lnTo>
                    <a:lnTo>
                      <a:pt x="147" y="5"/>
                    </a:lnTo>
                    <a:lnTo>
                      <a:pt x="155" y="8"/>
                    </a:lnTo>
                    <a:lnTo>
                      <a:pt x="162" y="12"/>
                    </a:lnTo>
                    <a:lnTo>
                      <a:pt x="169" y="17"/>
                    </a:lnTo>
                    <a:lnTo>
                      <a:pt x="176" y="25"/>
                    </a:lnTo>
                    <a:lnTo>
                      <a:pt x="180" y="31"/>
                    </a:lnTo>
                    <a:lnTo>
                      <a:pt x="183" y="37"/>
                    </a:lnTo>
                    <a:lnTo>
                      <a:pt x="184" y="44"/>
                    </a:lnTo>
                    <a:lnTo>
                      <a:pt x="185" y="51"/>
                    </a:lnTo>
                    <a:lnTo>
                      <a:pt x="185" y="58"/>
                    </a:lnTo>
                    <a:lnTo>
                      <a:pt x="184" y="66"/>
                    </a:lnTo>
                    <a:lnTo>
                      <a:pt x="183" y="73"/>
                    </a:lnTo>
                    <a:lnTo>
                      <a:pt x="181" y="78"/>
                    </a:lnTo>
                    <a:lnTo>
                      <a:pt x="176" y="85"/>
                    </a:lnTo>
                    <a:lnTo>
                      <a:pt x="171" y="92"/>
                    </a:lnTo>
                    <a:lnTo>
                      <a:pt x="158" y="101"/>
                    </a:lnTo>
                    <a:lnTo>
                      <a:pt x="150" y="103"/>
                    </a:lnTo>
                    <a:lnTo>
                      <a:pt x="140" y="106"/>
                    </a:lnTo>
                    <a:lnTo>
                      <a:pt x="127" y="110"/>
                    </a:lnTo>
                    <a:lnTo>
                      <a:pt x="114" y="112"/>
                    </a:lnTo>
                    <a:lnTo>
                      <a:pt x="96" y="114"/>
                    </a:lnTo>
                    <a:lnTo>
                      <a:pt x="79" y="114"/>
                    </a:lnTo>
                    <a:lnTo>
                      <a:pt x="64" y="114"/>
                    </a:lnTo>
                    <a:lnTo>
                      <a:pt x="48" y="111"/>
                    </a:lnTo>
                    <a:lnTo>
                      <a:pt x="33" y="107"/>
                    </a:lnTo>
                    <a:lnTo>
                      <a:pt x="20" y="105"/>
                    </a:lnTo>
                    <a:lnTo>
                      <a:pt x="0" y="101"/>
                    </a:lnTo>
                  </a:path>
                </a:pathLst>
              </a:custGeom>
              <a:noFill/>
              <a:ln w="12700" cap="rnd" cmpd="sng">
                <a:solidFill>
                  <a:srgbClr val="000000"/>
                </a:solidFill>
                <a:prstDash val="solid"/>
                <a:round/>
                <a:headEnd type="none" w="med" len="med"/>
                <a:tailEnd type="none" w="med" len="med"/>
              </a:ln>
              <a:effectLst/>
            </p:spPr>
            <p:txBody>
              <a:bodyPr/>
              <a:lstStyle/>
              <a:p>
                <a:endParaRPr lang="es-CO"/>
              </a:p>
            </p:txBody>
          </p:sp>
        </p:grpSp>
        <p:grpSp>
          <p:nvGrpSpPr>
            <p:cNvPr id="13" name="Group 47"/>
            <p:cNvGrpSpPr>
              <a:grpSpLocks/>
            </p:cNvGrpSpPr>
            <p:nvPr/>
          </p:nvGrpSpPr>
          <p:grpSpPr bwMode="auto">
            <a:xfrm>
              <a:off x="693" y="2844"/>
              <a:ext cx="152" cy="125"/>
              <a:chOff x="693" y="2844"/>
              <a:chExt cx="152" cy="125"/>
            </a:xfrm>
          </p:grpSpPr>
          <p:grpSp>
            <p:nvGrpSpPr>
              <p:cNvPr id="14" name="Group 48"/>
              <p:cNvGrpSpPr>
                <a:grpSpLocks/>
              </p:cNvGrpSpPr>
              <p:nvPr/>
            </p:nvGrpSpPr>
            <p:grpSpPr bwMode="auto">
              <a:xfrm>
                <a:off x="693" y="2844"/>
                <a:ext cx="129" cy="125"/>
                <a:chOff x="693" y="2844"/>
                <a:chExt cx="129" cy="125"/>
              </a:xfrm>
            </p:grpSpPr>
            <p:sp>
              <p:nvSpPr>
                <p:cNvPr id="72753" name="Freeform 49"/>
                <p:cNvSpPr>
                  <a:spLocks/>
                </p:cNvSpPr>
                <p:nvPr/>
              </p:nvSpPr>
              <p:spPr bwMode="auto">
                <a:xfrm>
                  <a:off x="710" y="2850"/>
                  <a:ext cx="41" cy="23"/>
                </a:xfrm>
                <a:custGeom>
                  <a:avLst/>
                  <a:gdLst/>
                  <a:ahLst/>
                  <a:cxnLst>
                    <a:cxn ang="0">
                      <a:pos x="0" y="22"/>
                    </a:cxn>
                    <a:cxn ang="0">
                      <a:pos x="7" y="14"/>
                    </a:cxn>
                    <a:cxn ang="0">
                      <a:pos x="14" y="7"/>
                    </a:cxn>
                    <a:cxn ang="0">
                      <a:pos x="19" y="3"/>
                    </a:cxn>
                    <a:cxn ang="0">
                      <a:pos x="23" y="1"/>
                    </a:cxn>
                    <a:cxn ang="0">
                      <a:pos x="33" y="0"/>
                    </a:cxn>
                    <a:cxn ang="0">
                      <a:pos x="40" y="0"/>
                    </a:cxn>
                  </a:cxnLst>
                  <a:rect l="0" t="0" r="r" b="b"/>
                  <a:pathLst>
                    <a:path w="41" h="23">
                      <a:moveTo>
                        <a:pt x="0" y="22"/>
                      </a:moveTo>
                      <a:lnTo>
                        <a:pt x="7" y="14"/>
                      </a:lnTo>
                      <a:lnTo>
                        <a:pt x="14" y="7"/>
                      </a:lnTo>
                      <a:lnTo>
                        <a:pt x="19" y="3"/>
                      </a:lnTo>
                      <a:lnTo>
                        <a:pt x="23" y="1"/>
                      </a:lnTo>
                      <a:lnTo>
                        <a:pt x="33" y="0"/>
                      </a:lnTo>
                      <a:lnTo>
                        <a:pt x="40" y="0"/>
                      </a:lnTo>
                    </a:path>
                  </a:pathLst>
                </a:custGeom>
                <a:noFill/>
                <a:ln w="12700" cap="rnd" cmpd="sng">
                  <a:solidFill>
                    <a:srgbClr val="000000"/>
                  </a:solidFill>
                  <a:prstDash val="solid"/>
                  <a:round/>
                  <a:headEnd type="none" w="med" len="med"/>
                  <a:tailEnd type="none" w="med" len="med"/>
                </a:ln>
                <a:effectLst/>
              </p:spPr>
              <p:txBody>
                <a:bodyPr/>
                <a:lstStyle/>
                <a:p>
                  <a:endParaRPr lang="es-CO"/>
                </a:p>
              </p:txBody>
            </p:sp>
            <p:sp>
              <p:nvSpPr>
                <p:cNvPr id="72754" name="Freeform 50"/>
                <p:cNvSpPr>
                  <a:spLocks/>
                </p:cNvSpPr>
                <p:nvPr/>
              </p:nvSpPr>
              <p:spPr bwMode="auto">
                <a:xfrm>
                  <a:off x="792" y="2844"/>
                  <a:ext cx="30" cy="14"/>
                </a:xfrm>
                <a:custGeom>
                  <a:avLst/>
                  <a:gdLst/>
                  <a:ahLst/>
                  <a:cxnLst>
                    <a:cxn ang="0">
                      <a:pos x="0" y="0"/>
                    </a:cxn>
                    <a:cxn ang="0">
                      <a:pos x="5" y="0"/>
                    </a:cxn>
                    <a:cxn ang="0">
                      <a:pos x="10" y="0"/>
                    </a:cxn>
                    <a:cxn ang="0">
                      <a:pos x="16" y="3"/>
                    </a:cxn>
                    <a:cxn ang="0">
                      <a:pos x="23" y="7"/>
                    </a:cxn>
                    <a:cxn ang="0">
                      <a:pos x="29" y="13"/>
                    </a:cxn>
                  </a:cxnLst>
                  <a:rect l="0" t="0" r="r" b="b"/>
                  <a:pathLst>
                    <a:path w="30" h="14">
                      <a:moveTo>
                        <a:pt x="0" y="0"/>
                      </a:moveTo>
                      <a:lnTo>
                        <a:pt x="5" y="0"/>
                      </a:lnTo>
                      <a:lnTo>
                        <a:pt x="10" y="0"/>
                      </a:lnTo>
                      <a:lnTo>
                        <a:pt x="16" y="3"/>
                      </a:lnTo>
                      <a:lnTo>
                        <a:pt x="23" y="7"/>
                      </a:lnTo>
                      <a:lnTo>
                        <a:pt x="29" y="13"/>
                      </a:lnTo>
                    </a:path>
                  </a:pathLst>
                </a:custGeom>
                <a:noFill/>
                <a:ln w="12700" cap="rnd" cmpd="sng">
                  <a:solidFill>
                    <a:srgbClr val="000000"/>
                  </a:solidFill>
                  <a:prstDash val="solid"/>
                  <a:round/>
                  <a:headEnd type="none" w="med" len="med"/>
                  <a:tailEnd type="none" w="med" len="med"/>
                </a:ln>
                <a:effectLst/>
              </p:spPr>
              <p:txBody>
                <a:bodyPr/>
                <a:lstStyle/>
                <a:p>
                  <a:endParaRPr lang="es-CO"/>
                </a:p>
              </p:txBody>
            </p:sp>
            <p:sp>
              <p:nvSpPr>
                <p:cNvPr id="72755" name="Line 51"/>
                <p:cNvSpPr>
                  <a:spLocks noChangeShapeType="1"/>
                </p:cNvSpPr>
                <p:nvPr/>
              </p:nvSpPr>
              <p:spPr bwMode="auto">
                <a:xfrm flipV="1">
                  <a:off x="693" y="2932"/>
                  <a:ext cx="25" cy="10"/>
                </a:xfrm>
                <a:prstGeom prst="line">
                  <a:avLst/>
                </a:prstGeom>
                <a:noFill/>
                <a:ln w="12700">
                  <a:solidFill>
                    <a:srgbClr val="000000"/>
                  </a:solidFill>
                  <a:round/>
                  <a:headEnd/>
                  <a:tailEnd/>
                </a:ln>
                <a:effectLst/>
              </p:spPr>
              <p:txBody>
                <a:bodyPr wrap="none" anchor="ctr"/>
                <a:lstStyle/>
                <a:p>
                  <a:endParaRPr lang="es-CO"/>
                </a:p>
              </p:txBody>
            </p:sp>
            <p:sp>
              <p:nvSpPr>
                <p:cNvPr id="72756" name="Line 52"/>
                <p:cNvSpPr>
                  <a:spLocks noChangeShapeType="1"/>
                </p:cNvSpPr>
                <p:nvPr/>
              </p:nvSpPr>
              <p:spPr bwMode="auto">
                <a:xfrm flipV="1">
                  <a:off x="697" y="2940"/>
                  <a:ext cx="20" cy="29"/>
                </a:xfrm>
                <a:prstGeom prst="line">
                  <a:avLst/>
                </a:prstGeom>
                <a:noFill/>
                <a:ln w="12700">
                  <a:solidFill>
                    <a:srgbClr val="000000"/>
                  </a:solidFill>
                  <a:round/>
                  <a:headEnd/>
                  <a:tailEnd/>
                </a:ln>
                <a:effectLst/>
              </p:spPr>
              <p:txBody>
                <a:bodyPr wrap="none" anchor="ctr"/>
                <a:lstStyle/>
                <a:p>
                  <a:endParaRPr lang="es-CO"/>
                </a:p>
              </p:txBody>
            </p:sp>
          </p:grpSp>
          <p:grpSp>
            <p:nvGrpSpPr>
              <p:cNvPr id="15" name="Group 53"/>
              <p:cNvGrpSpPr>
                <a:grpSpLocks/>
              </p:cNvGrpSpPr>
              <p:nvPr/>
            </p:nvGrpSpPr>
            <p:grpSpPr bwMode="auto">
              <a:xfrm>
                <a:off x="732" y="2887"/>
                <a:ext cx="113" cy="35"/>
                <a:chOff x="732" y="2887"/>
                <a:chExt cx="113" cy="35"/>
              </a:xfrm>
            </p:grpSpPr>
            <p:sp>
              <p:nvSpPr>
                <p:cNvPr id="72758" name="Freeform 54"/>
                <p:cNvSpPr>
                  <a:spLocks/>
                </p:cNvSpPr>
                <p:nvPr/>
              </p:nvSpPr>
              <p:spPr bwMode="auto">
                <a:xfrm>
                  <a:off x="732" y="2892"/>
                  <a:ext cx="44" cy="21"/>
                </a:xfrm>
                <a:custGeom>
                  <a:avLst/>
                  <a:gdLst/>
                  <a:ahLst/>
                  <a:cxnLst>
                    <a:cxn ang="0">
                      <a:pos x="43" y="0"/>
                    </a:cxn>
                    <a:cxn ang="0">
                      <a:pos x="36" y="5"/>
                    </a:cxn>
                    <a:cxn ang="0">
                      <a:pos x="24" y="11"/>
                    </a:cxn>
                    <a:cxn ang="0">
                      <a:pos x="17" y="14"/>
                    </a:cxn>
                    <a:cxn ang="0">
                      <a:pos x="6" y="18"/>
                    </a:cxn>
                    <a:cxn ang="0">
                      <a:pos x="0" y="20"/>
                    </a:cxn>
                  </a:cxnLst>
                  <a:rect l="0" t="0" r="r" b="b"/>
                  <a:pathLst>
                    <a:path w="44" h="21">
                      <a:moveTo>
                        <a:pt x="43" y="0"/>
                      </a:moveTo>
                      <a:lnTo>
                        <a:pt x="36" y="5"/>
                      </a:lnTo>
                      <a:lnTo>
                        <a:pt x="24" y="11"/>
                      </a:lnTo>
                      <a:lnTo>
                        <a:pt x="17" y="14"/>
                      </a:lnTo>
                      <a:lnTo>
                        <a:pt x="6" y="18"/>
                      </a:lnTo>
                      <a:lnTo>
                        <a:pt x="0" y="20"/>
                      </a:lnTo>
                    </a:path>
                  </a:pathLst>
                </a:custGeom>
                <a:noFill/>
                <a:ln w="12700" cap="rnd" cmpd="sng">
                  <a:solidFill>
                    <a:srgbClr val="000000"/>
                  </a:solidFill>
                  <a:prstDash val="solid"/>
                  <a:round/>
                  <a:headEnd type="none" w="med" len="med"/>
                  <a:tailEnd type="none" w="med" len="med"/>
                </a:ln>
                <a:effectLst/>
              </p:spPr>
              <p:txBody>
                <a:bodyPr/>
                <a:lstStyle/>
                <a:p>
                  <a:endParaRPr lang="es-CO"/>
                </a:p>
              </p:txBody>
            </p:sp>
            <p:sp>
              <p:nvSpPr>
                <p:cNvPr id="72759" name="Freeform 55"/>
                <p:cNvSpPr>
                  <a:spLocks/>
                </p:cNvSpPr>
                <p:nvPr/>
              </p:nvSpPr>
              <p:spPr bwMode="auto">
                <a:xfrm>
                  <a:off x="805" y="2887"/>
                  <a:ext cx="40" cy="14"/>
                </a:xfrm>
                <a:custGeom>
                  <a:avLst/>
                  <a:gdLst/>
                  <a:ahLst/>
                  <a:cxnLst>
                    <a:cxn ang="0">
                      <a:pos x="0" y="0"/>
                    </a:cxn>
                    <a:cxn ang="0">
                      <a:pos x="5" y="2"/>
                    </a:cxn>
                    <a:cxn ang="0">
                      <a:pos x="11" y="5"/>
                    </a:cxn>
                    <a:cxn ang="0">
                      <a:pos x="19" y="9"/>
                    </a:cxn>
                    <a:cxn ang="0">
                      <a:pos x="24" y="11"/>
                    </a:cxn>
                    <a:cxn ang="0">
                      <a:pos x="30" y="12"/>
                    </a:cxn>
                    <a:cxn ang="0">
                      <a:pos x="35" y="13"/>
                    </a:cxn>
                    <a:cxn ang="0">
                      <a:pos x="39" y="13"/>
                    </a:cxn>
                  </a:cxnLst>
                  <a:rect l="0" t="0" r="r" b="b"/>
                  <a:pathLst>
                    <a:path w="40" h="14">
                      <a:moveTo>
                        <a:pt x="0" y="0"/>
                      </a:moveTo>
                      <a:lnTo>
                        <a:pt x="5" y="2"/>
                      </a:lnTo>
                      <a:lnTo>
                        <a:pt x="11" y="5"/>
                      </a:lnTo>
                      <a:lnTo>
                        <a:pt x="19" y="9"/>
                      </a:lnTo>
                      <a:lnTo>
                        <a:pt x="24" y="11"/>
                      </a:lnTo>
                      <a:lnTo>
                        <a:pt x="30" y="12"/>
                      </a:lnTo>
                      <a:lnTo>
                        <a:pt x="35" y="13"/>
                      </a:lnTo>
                      <a:lnTo>
                        <a:pt x="39" y="13"/>
                      </a:lnTo>
                    </a:path>
                  </a:pathLst>
                </a:custGeom>
                <a:noFill/>
                <a:ln w="12700" cap="rnd" cmpd="sng">
                  <a:solidFill>
                    <a:srgbClr val="000000"/>
                  </a:solidFill>
                  <a:prstDash val="solid"/>
                  <a:round/>
                  <a:headEnd type="none" w="med" len="med"/>
                  <a:tailEnd type="none" w="med" len="med"/>
                </a:ln>
                <a:effectLst/>
              </p:spPr>
              <p:txBody>
                <a:bodyPr/>
                <a:lstStyle/>
                <a:p>
                  <a:endParaRPr lang="es-CO"/>
                </a:p>
              </p:txBody>
            </p:sp>
            <p:grpSp>
              <p:nvGrpSpPr>
                <p:cNvPr id="16" name="Group 56"/>
                <p:cNvGrpSpPr>
                  <a:grpSpLocks/>
                </p:cNvGrpSpPr>
                <p:nvPr/>
              </p:nvGrpSpPr>
              <p:grpSpPr bwMode="auto">
                <a:xfrm>
                  <a:off x="747" y="2887"/>
                  <a:ext cx="85" cy="35"/>
                  <a:chOff x="747" y="2887"/>
                  <a:chExt cx="85" cy="35"/>
                </a:xfrm>
              </p:grpSpPr>
              <p:sp>
                <p:nvSpPr>
                  <p:cNvPr id="72761" name="Freeform 57"/>
                  <p:cNvSpPr>
                    <a:spLocks/>
                  </p:cNvSpPr>
                  <p:nvPr/>
                </p:nvSpPr>
                <p:spPr bwMode="auto">
                  <a:xfrm>
                    <a:off x="747" y="2892"/>
                    <a:ext cx="30" cy="30"/>
                  </a:xfrm>
                  <a:custGeom>
                    <a:avLst/>
                    <a:gdLst/>
                    <a:ahLst/>
                    <a:cxnLst>
                      <a:cxn ang="0">
                        <a:pos x="28" y="0"/>
                      </a:cxn>
                      <a:cxn ang="0">
                        <a:pos x="29" y="5"/>
                      </a:cxn>
                      <a:cxn ang="0">
                        <a:pos x="29" y="12"/>
                      </a:cxn>
                      <a:cxn ang="0">
                        <a:pos x="29" y="19"/>
                      </a:cxn>
                      <a:cxn ang="0">
                        <a:pos x="28" y="23"/>
                      </a:cxn>
                      <a:cxn ang="0">
                        <a:pos x="26" y="26"/>
                      </a:cxn>
                      <a:cxn ang="0">
                        <a:pos x="21" y="29"/>
                      </a:cxn>
                      <a:cxn ang="0">
                        <a:pos x="16" y="29"/>
                      </a:cxn>
                      <a:cxn ang="0">
                        <a:pos x="9" y="29"/>
                      </a:cxn>
                      <a:cxn ang="0">
                        <a:pos x="3" y="27"/>
                      </a:cxn>
                      <a:cxn ang="0">
                        <a:pos x="1" y="24"/>
                      </a:cxn>
                      <a:cxn ang="0">
                        <a:pos x="0" y="20"/>
                      </a:cxn>
                      <a:cxn ang="0">
                        <a:pos x="0" y="17"/>
                      </a:cxn>
                      <a:cxn ang="0">
                        <a:pos x="1" y="15"/>
                      </a:cxn>
                      <a:cxn ang="0">
                        <a:pos x="9" y="11"/>
                      </a:cxn>
                      <a:cxn ang="0">
                        <a:pos x="15" y="8"/>
                      </a:cxn>
                      <a:cxn ang="0">
                        <a:pos x="23" y="3"/>
                      </a:cxn>
                      <a:cxn ang="0">
                        <a:pos x="28" y="0"/>
                      </a:cxn>
                    </a:cxnLst>
                    <a:rect l="0" t="0" r="r" b="b"/>
                    <a:pathLst>
                      <a:path w="30" h="30">
                        <a:moveTo>
                          <a:pt x="28" y="0"/>
                        </a:moveTo>
                        <a:lnTo>
                          <a:pt x="29" y="5"/>
                        </a:lnTo>
                        <a:lnTo>
                          <a:pt x="29" y="12"/>
                        </a:lnTo>
                        <a:lnTo>
                          <a:pt x="29" y="19"/>
                        </a:lnTo>
                        <a:lnTo>
                          <a:pt x="28" y="23"/>
                        </a:lnTo>
                        <a:lnTo>
                          <a:pt x="26" y="26"/>
                        </a:lnTo>
                        <a:lnTo>
                          <a:pt x="21" y="29"/>
                        </a:lnTo>
                        <a:lnTo>
                          <a:pt x="16" y="29"/>
                        </a:lnTo>
                        <a:lnTo>
                          <a:pt x="9" y="29"/>
                        </a:lnTo>
                        <a:lnTo>
                          <a:pt x="3" y="27"/>
                        </a:lnTo>
                        <a:lnTo>
                          <a:pt x="1" y="24"/>
                        </a:lnTo>
                        <a:lnTo>
                          <a:pt x="0" y="20"/>
                        </a:lnTo>
                        <a:lnTo>
                          <a:pt x="0" y="17"/>
                        </a:lnTo>
                        <a:lnTo>
                          <a:pt x="1" y="15"/>
                        </a:lnTo>
                        <a:lnTo>
                          <a:pt x="9" y="11"/>
                        </a:lnTo>
                        <a:lnTo>
                          <a:pt x="15" y="8"/>
                        </a:lnTo>
                        <a:lnTo>
                          <a:pt x="23" y="3"/>
                        </a:lnTo>
                        <a:lnTo>
                          <a:pt x="28" y="0"/>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s-CO"/>
                  </a:p>
                </p:txBody>
              </p:sp>
              <p:sp>
                <p:nvSpPr>
                  <p:cNvPr id="72762" name="Freeform 58"/>
                  <p:cNvSpPr>
                    <a:spLocks/>
                  </p:cNvSpPr>
                  <p:nvPr/>
                </p:nvSpPr>
                <p:spPr bwMode="auto">
                  <a:xfrm>
                    <a:off x="803" y="2887"/>
                    <a:ext cx="29" cy="28"/>
                  </a:xfrm>
                  <a:custGeom>
                    <a:avLst/>
                    <a:gdLst/>
                    <a:ahLst/>
                    <a:cxnLst>
                      <a:cxn ang="0">
                        <a:pos x="2" y="0"/>
                      </a:cxn>
                      <a:cxn ang="0">
                        <a:pos x="1" y="1"/>
                      </a:cxn>
                      <a:cxn ang="0">
                        <a:pos x="1" y="6"/>
                      </a:cxn>
                      <a:cxn ang="0">
                        <a:pos x="0" y="11"/>
                      </a:cxn>
                      <a:cxn ang="0">
                        <a:pos x="0" y="16"/>
                      </a:cxn>
                      <a:cxn ang="0">
                        <a:pos x="1" y="20"/>
                      </a:cxn>
                      <a:cxn ang="0">
                        <a:pos x="2" y="22"/>
                      </a:cxn>
                      <a:cxn ang="0">
                        <a:pos x="5" y="25"/>
                      </a:cxn>
                      <a:cxn ang="0">
                        <a:pos x="11" y="27"/>
                      </a:cxn>
                      <a:cxn ang="0">
                        <a:pos x="19" y="26"/>
                      </a:cxn>
                      <a:cxn ang="0">
                        <a:pos x="24" y="23"/>
                      </a:cxn>
                      <a:cxn ang="0">
                        <a:pos x="26" y="20"/>
                      </a:cxn>
                      <a:cxn ang="0">
                        <a:pos x="27" y="18"/>
                      </a:cxn>
                      <a:cxn ang="0">
                        <a:pos x="28" y="14"/>
                      </a:cxn>
                      <a:cxn ang="0">
                        <a:pos x="27" y="12"/>
                      </a:cxn>
                      <a:cxn ang="0">
                        <a:pos x="26" y="11"/>
                      </a:cxn>
                      <a:cxn ang="0">
                        <a:pos x="20" y="9"/>
                      </a:cxn>
                      <a:cxn ang="0">
                        <a:pos x="14" y="6"/>
                      </a:cxn>
                      <a:cxn ang="0">
                        <a:pos x="9" y="3"/>
                      </a:cxn>
                      <a:cxn ang="0">
                        <a:pos x="2" y="0"/>
                      </a:cxn>
                    </a:cxnLst>
                    <a:rect l="0" t="0" r="r" b="b"/>
                    <a:pathLst>
                      <a:path w="29" h="28">
                        <a:moveTo>
                          <a:pt x="2" y="0"/>
                        </a:moveTo>
                        <a:lnTo>
                          <a:pt x="1" y="1"/>
                        </a:lnTo>
                        <a:lnTo>
                          <a:pt x="1" y="6"/>
                        </a:lnTo>
                        <a:lnTo>
                          <a:pt x="0" y="11"/>
                        </a:lnTo>
                        <a:lnTo>
                          <a:pt x="0" y="16"/>
                        </a:lnTo>
                        <a:lnTo>
                          <a:pt x="1" y="20"/>
                        </a:lnTo>
                        <a:lnTo>
                          <a:pt x="2" y="22"/>
                        </a:lnTo>
                        <a:lnTo>
                          <a:pt x="5" y="25"/>
                        </a:lnTo>
                        <a:lnTo>
                          <a:pt x="11" y="27"/>
                        </a:lnTo>
                        <a:lnTo>
                          <a:pt x="19" y="26"/>
                        </a:lnTo>
                        <a:lnTo>
                          <a:pt x="24" y="23"/>
                        </a:lnTo>
                        <a:lnTo>
                          <a:pt x="26" y="20"/>
                        </a:lnTo>
                        <a:lnTo>
                          <a:pt x="27" y="18"/>
                        </a:lnTo>
                        <a:lnTo>
                          <a:pt x="28" y="14"/>
                        </a:lnTo>
                        <a:lnTo>
                          <a:pt x="27" y="12"/>
                        </a:lnTo>
                        <a:lnTo>
                          <a:pt x="26" y="11"/>
                        </a:lnTo>
                        <a:lnTo>
                          <a:pt x="20" y="9"/>
                        </a:lnTo>
                        <a:lnTo>
                          <a:pt x="14" y="6"/>
                        </a:lnTo>
                        <a:lnTo>
                          <a:pt x="9" y="3"/>
                        </a:lnTo>
                        <a:lnTo>
                          <a:pt x="2" y="0"/>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s-CO"/>
                  </a:p>
                </p:txBody>
              </p:sp>
              <p:grpSp>
                <p:nvGrpSpPr>
                  <p:cNvPr id="17" name="Group 59"/>
                  <p:cNvGrpSpPr>
                    <a:grpSpLocks/>
                  </p:cNvGrpSpPr>
                  <p:nvPr/>
                </p:nvGrpSpPr>
                <p:grpSpPr bwMode="auto">
                  <a:xfrm>
                    <a:off x="757" y="2902"/>
                    <a:ext cx="4" cy="8"/>
                    <a:chOff x="757" y="2902"/>
                    <a:chExt cx="4" cy="8"/>
                  </a:xfrm>
                </p:grpSpPr>
                <p:sp>
                  <p:nvSpPr>
                    <p:cNvPr id="72764" name="Oval 60"/>
                    <p:cNvSpPr>
                      <a:spLocks noChangeArrowheads="1"/>
                    </p:cNvSpPr>
                    <p:nvPr/>
                  </p:nvSpPr>
                  <p:spPr bwMode="auto">
                    <a:xfrm>
                      <a:off x="760" y="2903"/>
                      <a:ext cx="1" cy="7"/>
                    </a:xfrm>
                    <a:prstGeom prst="ellipse">
                      <a:avLst/>
                    </a:prstGeom>
                    <a:solidFill>
                      <a:srgbClr val="8080FF"/>
                    </a:solidFill>
                    <a:ln w="12700">
                      <a:solidFill>
                        <a:srgbClr val="000000"/>
                      </a:solidFill>
                      <a:round/>
                      <a:headEnd/>
                      <a:tailEnd/>
                    </a:ln>
                    <a:effectLst/>
                  </p:spPr>
                  <p:txBody>
                    <a:bodyPr wrap="none" anchor="ctr"/>
                    <a:lstStyle/>
                    <a:p>
                      <a:endParaRPr lang="es-CO"/>
                    </a:p>
                  </p:txBody>
                </p:sp>
                <p:sp>
                  <p:nvSpPr>
                    <p:cNvPr id="72765" name="Oval 61"/>
                    <p:cNvSpPr>
                      <a:spLocks noChangeArrowheads="1"/>
                    </p:cNvSpPr>
                    <p:nvPr/>
                  </p:nvSpPr>
                  <p:spPr bwMode="auto">
                    <a:xfrm flipH="1" flipV="1">
                      <a:off x="757" y="2902"/>
                      <a:ext cx="4" cy="2"/>
                    </a:xfrm>
                    <a:prstGeom prst="ellipse">
                      <a:avLst/>
                    </a:prstGeom>
                    <a:solidFill>
                      <a:srgbClr val="FFFFFF"/>
                    </a:solidFill>
                    <a:ln w="12700">
                      <a:noFill/>
                      <a:round/>
                      <a:headEnd/>
                      <a:tailEnd/>
                    </a:ln>
                    <a:effectLst/>
                  </p:spPr>
                  <p:txBody>
                    <a:bodyPr wrap="none" anchor="ctr"/>
                    <a:lstStyle/>
                    <a:p>
                      <a:endParaRPr lang="es-CO"/>
                    </a:p>
                  </p:txBody>
                </p:sp>
              </p:grpSp>
              <p:grpSp>
                <p:nvGrpSpPr>
                  <p:cNvPr id="18" name="Group 62"/>
                  <p:cNvGrpSpPr>
                    <a:grpSpLocks/>
                  </p:cNvGrpSpPr>
                  <p:nvPr/>
                </p:nvGrpSpPr>
                <p:grpSpPr bwMode="auto">
                  <a:xfrm>
                    <a:off x="811" y="2896"/>
                    <a:ext cx="4" cy="7"/>
                    <a:chOff x="811" y="2896"/>
                    <a:chExt cx="4" cy="7"/>
                  </a:xfrm>
                </p:grpSpPr>
                <p:sp>
                  <p:nvSpPr>
                    <p:cNvPr id="72767" name="Oval 63"/>
                    <p:cNvSpPr>
                      <a:spLocks noChangeArrowheads="1"/>
                    </p:cNvSpPr>
                    <p:nvPr/>
                  </p:nvSpPr>
                  <p:spPr bwMode="auto">
                    <a:xfrm>
                      <a:off x="814" y="2896"/>
                      <a:ext cx="1" cy="7"/>
                    </a:xfrm>
                    <a:prstGeom prst="ellipse">
                      <a:avLst/>
                    </a:prstGeom>
                    <a:solidFill>
                      <a:srgbClr val="8080FF"/>
                    </a:solidFill>
                    <a:ln w="12700">
                      <a:solidFill>
                        <a:srgbClr val="000000"/>
                      </a:solidFill>
                      <a:round/>
                      <a:headEnd/>
                      <a:tailEnd/>
                    </a:ln>
                    <a:effectLst/>
                  </p:spPr>
                  <p:txBody>
                    <a:bodyPr wrap="none" anchor="ctr"/>
                    <a:lstStyle/>
                    <a:p>
                      <a:endParaRPr lang="es-CO"/>
                    </a:p>
                  </p:txBody>
                </p:sp>
                <p:sp>
                  <p:nvSpPr>
                    <p:cNvPr id="72768" name="Oval 64"/>
                    <p:cNvSpPr>
                      <a:spLocks noChangeArrowheads="1"/>
                    </p:cNvSpPr>
                    <p:nvPr/>
                  </p:nvSpPr>
                  <p:spPr bwMode="auto">
                    <a:xfrm flipH="1" flipV="1">
                      <a:off x="811" y="2896"/>
                      <a:ext cx="4" cy="2"/>
                    </a:xfrm>
                    <a:prstGeom prst="ellipse">
                      <a:avLst/>
                    </a:prstGeom>
                    <a:solidFill>
                      <a:srgbClr val="FFFFFF"/>
                    </a:solidFill>
                    <a:ln w="12700">
                      <a:noFill/>
                      <a:round/>
                      <a:headEnd/>
                      <a:tailEnd/>
                    </a:ln>
                    <a:effectLst/>
                  </p:spPr>
                  <p:txBody>
                    <a:bodyPr wrap="none" anchor="ctr"/>
                    <a:lstStyle/>
                    <a:p>
                      <a:endParaRPr lang="es-CO"/>
                    </a:p>
                  </p:txBody>
                </p:sp>
              </p:grpSp>
            </p:grpSp>
          </p:grpSp>
        </p:grpSp>
        <p:grpSp>
          <p:nvGrpSpPr>
            <p:cNvPr id="19" name="Group 65"/>
            <p:cNvGrpSpPr>
              <a:grpSpLocks/>
            </p:cNvGrpSpPr>
            <p:nvPr/>
          </p:nvGrpSpPr>
          <p:grpSpPr bwMode="auto">
            <a:xfrm>
              <a:off x="625" y="3016"/>
              <a:ext cx="361" cy="99"/>
              <a:chOff x="625" y="3016"/>
              <a:chExt cx="361" cy="99"/>
            </a:xfrm>
          </p:grpSpPr>
          <p:sp>
            <p:nvSpPr>
              <p:cNvPr id="72770" name="Freeform 66"/>
              <p:cNvSpPr>
                <a:spLocks/>
              </p:cNvSpPr>
              <p:nvPr/>
            </p:nvSpPr>
            <p:spPr bwMode="auto">
              <a:xfrm>
                <a:off x="625" y="3016"/>
                <a:ext cx="138" cy="23"/>
              </a:xfrm>
              <a:custGeom>
                <a:avLst/>
                <a:gdLst/>
                <a:ahLst/>
                <a:cxnLst>
                  <a:cxn ang="0">
                    <a:pos x="0" y="22"/>
                  </a:cxn>
                  <a:cxn ang="0">
                    <a:pos x="42" y="11"/>
                  </a:cxn>
                  <a:cxn ang="0">
                    <a:pos x="77" y="7"/>
                  </a:cxn>
                  <a:cxn ang="0">
                    <a:pos x="122" y="0"/>
                  </a:cxn>
                  <a:cxn ang="0">
                    <a:pos x="137" y="1"/>
                  </a:cxn>
                </a:cxnLst>
                <a:rect l="0" t="0" r="r" b="b"/>
                <a:pathLst>
                  <a:path w="138" h="23">
                    <a:moveTo>
                      <a:pt x="0" y="22"/>
                    </a:moveTo>
                    <a:lnTo>
                      <a:pt x="42" y="11"/>
                    </a:lnTo>
                    <a:lnTo>
                      <a:pt x="77" y="7"/>
                    </a:lnTo>
                    <a:lnTo>
                      <a:pt x="122" y="0"/>
                    </a:lnTo>
                    <a:lnTo>
                      <a:pt x="137" y="1"/>
                    </a:lnTo>
                  </a:path>
                </a:pathLst>
              </a:custGeom>
              <a:noFill/>
              <a:ln w="12700" cap="rnd" cmpd="sng">
                <a:solidFill>
                  <a:srgbClr val="804000"/>
                </a:solidFill>
                <a:prstDash val="solid"/>
                <a:round/>
                <a:headEnd type="none" w="med" len="med"/>
                <a:tailEnd type="none" w="med" len="med"/>
              </a:ln>
              <a:effectLst/>
            </p:spPr>
            <p:txBody>
              <a:bodyPr/>
              <a:lstStyle/>
              <a:p>
                <a:endParaRPr lang="es-CO"/>
              </a:p>
            </p:txBody>
          </p:sp>
          <p:sp>
            <p:nvSpPr>
              <p:cNvPr id="72771" name="Freeform 67"/>
              <p:cNvSpPr>
                <a:spLocks/>
              </p:cNvSpPr>
              <p:nvPr/>
            </p:nvSpPr>
            <p:spPr bwMode="auto">
              <a:xfrm>
                <a:off x="659" y="3021"/>
                <a:ext cx="111" cy="53"/>
              </a:xfrm>
              <a:custGeom>
                <a:avLst/>
                <a:gdLst/>
                <a:ahLst/>
                <a:cxnLst>
                  <a:cxn ang="0">
                    <a:pos x="0" y="52"/>
                  </a:cxn>
                  <a:cxn ang="0">
                    <a:pos x="41" y="33"/>
                  </a:cxn>
                  <a:cxn ang="0">
                    <a:pos x="80" y="15"/>
                  </a:cxn>
                  <a:cxn ang="0">
                    <a:pos x="110" y="0"/>
                  </a:cxn>
                </a:cxnLst>
                <a:rect l="0" t="0" r="r" b="b"/>
                <a:pathLst>
                  <a:path w="111" h="53">
                    <a:moveTo>
                      <a:pt x="0" y="52"/>
                    </a:moveTo>
                    <a:lnTo>
                      <a:pt x="41" y="33"/>
                    </a:lnTo>
                    <a:lnTo>
                      <a:pt x="80" y="15"/>
                    </a:lnTo>
                    <a:lnTo>
                      <a:pt x="110" y="0"/>
                    </a:lnTo>
                  </a:path>
                </a:pathLst>
              </a:custGeom>
              <a:noFill/>
              <a:ln w="12700" cap="rnd" cmpd="sng">
                <a:solidFill>
                  <a:srgbClr val="804000"/>
                </a:solidFill>
                <a:prstDash val="solid"/>
                <a:round/>
                <a:headEnd type="none" w="med" len="med"/>
                <a:tailEnd type="none" w="med" len="med"/>
              </a:ln>
              <a:effectLst/>
            </p:spPr>
            <p:txBody>
              <a:bodyPr/>
              <a:lstStyle/>
              <a:p>
                <a:endParaRPr lang="es-CO"/>
              </a:p>
            </p:txBody>
          </p:sp>
          <p:sp>
            <p:nvSpPr>
              <p:cNvPr id="72772" name="Freeform 68"/>
              <p:cNvSpPr>
                <a:spLocks/>
              </p:cNvSpPr>
              <p:nvPr/>
            </p:nvSpPr>
            <p:spPr bwMode="auto">
              <a:xfrm>
                <a:off x="695" y="3026"/>
                <a:ext cx="90" cy="89"/>
              </a:xfrm>
              <a:custGeom>
                <a:avLst/>
                <a:gdLst/>
                <a:ahLst/>
                <a:cxnLst>
                  <a:cxn ang="0">
                    <a:pos x="0" y="88"/>
                  </a:cxn>
                  <a:cxn ang="0">
                    <a:pos x="37" y="51"/>
                  </a:cxn>
                  <a:cxn ang="0">
                    <a:pos x="70" y="17"/>
                  </a:cxn>
                  <a:cxn ang="0">
                    <a:pos x="89" y="0"/>
                  </a:cxn>
                </a:cxnLst>
                <a:rect l="0" t="0" r="r" b="b"/>
                <a:pathLst>
                  <a:path w="90" h="89">
                    <a:moveTo>
                      <a:pt x="0" y="88"/>
                    </a:moveTo>
                    <a:lnTo>
                      <a:pt x="37" y="51"/>
                    </a:lnTo>
                    <a:lnTo>
                      <a:pt x="70" y="17"/>
                    </a:lnTo>
                    <a:lnTo>
                      <a:pt x="89" y="0"/>
                    </a:lnTo>
                  </a:path>
                </a:pathLst>
              </a:custGeom>
              <a:noFill/>
              <a:ln w="12700" cap="rnd" cmpd="sng">
                <a:solidFill>
                  <a:srgbClr val="804000"/>
                </a:solidFill>
                <a:prstDash val="solid"/>
                <a:round/>
                <a:headEnd type="none" w="med" len="med"/>
                <a:tailEnd type="none" w="med" len="med"/>
              </a:ln>
              <a:effectLst/>
            </p:spPr>
            <p:txBody>
              <a:bodyPr/>
              <a:lstStyle/>
              <a:p>
                <a:endParaRPr lang="es-CO"/>
              </a:p>
            </p:txBody>
          </p:sp>
          <p:sp>
            <p:nvSpPr>
              <p:cNvPr id="72773" name="Freeform 69"/>
              <p:cNvSpPr>
                <a:spLocks/>
              </p:cNvSpPr>
              <p:nvPr/>
            </p:nvSpPr>
            <p:spPr bwMode="auto">
              <a:xfrm>
                <a:off x="864" y="3033"/>
                <a:ext cx="96" cy="52"/>
              </a:xfrm>
              <a:custGeom>
                <a:avLst/>
                <a:gdLst/>
                <a:ahLst/>
                <a:cxnLst>
                  <a:cxn ang="0">
                    <a:pos x="0" y="0"/>
                  </a:cxn>
                  <a:cxn ang="0">
                    <a:pos x="30" y="4"/>
                  </a:cxn>
                  <a:cxn ang="0">
                    <a:pos x="54" y="9"/>
                  </a:cxn>
                  <a:cxn ang="0">
                    <a:pos x="72" y="25"/>
                  </a:cxn>
                  <a:cxn ang="0">
                    <a:pos x="89" y="44"/>
                  </a:cxn>
                  <a:cxn ang="0">
                    <a:pos x="95" y="51"/>
                  </a:cxn>
                </a:cxnLst>
                <a:rect l="0" t="0" r="r" b="b"/>
                <a:pathLst>
                  <a:path w="96" h="52">
                    <a:moveTo>
                      <a:pt x="0" y="0"/>
                    </a:moveTo>
                    <a:lnTo>
                      <a:pt x="30" y="4"/>
                    </a:lnTo>
                    <a:lnTo>
                      <a:pt x="54" y="9"/>
                    </a:lnTo>
                    <a:lnTo>
                      <a:pt x="72" y="25"/>
                    </a:lnTo>
                    <a:lnTo>
                      <a:pt x="89" y="44"/>
                    </a:lnTo>
                    <a:lnTo>
                      <a:pt x="95" y="51"/>
                    </a:lnTo>
                  </a:path>
                </a:pathLst>
              </a:custGeom>
              <a:noFill/>
              <a:ln w="12700" cap="rnd" cmpd="sng">
                <a:solidFill>
                  <a:srgbClr val="804000"/>
                </a:solidFill>
                <a:prstDash val="solid"/>
                <a:round/>
                <a:headEnd type="none" w="med" len="med"/>
                <a:tailEnd type="none" w="med" len="med"/>
              </a:ln>
              <a:effectLst/>
            </p:spPr>
            <p:txBody>
              <a:bodyPr/>
              <a:lstStyle/>
              <a:p>
                <a:endParaRPr lang="es-CO"/>
              </a:p>
            </p:txBody>
          </p:sp>
          <p:sp>
            <p:nvSpPr>
              <p:cNvPr id="72774" name="Freeform 70"/>
              <p:cNvSpPr>
                <a:spLocks/>
              </p:cNvSpPr>
              <p:nvPr/>
            </p:nvSpPr>
            <p:spPr bwMode="auto">
              <a:xfrm>
                <a:off x="889" y="3027"/>
                <a:ext cx="97" cy="26"/>
              </a:xfrm>
              <a:custGeom>
                <a:avLst/>
                <a:gdLst/>
                <a:ahLst/>
                <a:cxnLst>
                  <a:cxn ang="0">
                    <a:pos x="0" y="0"/>
                  </a:cxn>
                  <a:cxn ang="0">
                    <a:pos x="35" y="0"/>
                  </a:cxn>
                  <a:cxn ang="0">
                    <a:pos x="59" y="1"/>
                  </a:cxn>
                  <a:cxn ang="0">
                    <a:pos x="83" y="12"/>
                  </a:cxn>
                  <a:cxn ang="0">
                    <a:pos x="96" y="25"/>
                  </a:cxn>
                </a:cxnLst>
                <a:rect l="0" t="0" r="r" b="b"/>
                <a:pathLst>
                  <a:path w="97" h="26">
                    <a:moveTo>
                      <a:pt x="0" y="0"/>
                    </a:moveTo>
                    <a:lnTo>
                      <a:pt x="35" y="0"/>
                    </a:lnTo>
                    <a:lnTo>
                      <a:pt x="59" y="1"/>
                    </a:lnTo>
                    <a:lnTo>
                      <a:pt x="83" y="12"/>
                    </a:lnTo>
                    <a:lnTo>
                      <a:pt x="96" y="25"/>
                    </a:lnTo>
                  </a:path>
                </a:pathLst>
              </a:custGeom>
              <a:noFill/>
              <a:ln w="12700" cap="rnd" cmpd="sng">
                <a:solidFill>
                  <a:srgbClr val="804000"/>
                </a:solidFill>
                <a:prstDash val="solid"/>
                <a:round/>
                <a:headEnd type="none" w="med" len="med"/>
                <a:tailEnd type="none" w="med" len="med"/>
              </a:ln>
              <a:effectLst/>
            </p:spPr>
            <p:txBody>
              <a:bodyPr/>
              <a:lstStyle/>
              <a:p>
                <a:endParaRPr lang="es-CO"/>
              </a:p>
            </p:txBody>
          </p:sp>
        </p:grpSp>
        <p:sp>
          <p:nvSpPr>
            <p:cNvPr id="72775" name="Arc 71"/>
            <p:cNvSpPr>
              <a:spLocks/>
            </p:cNvSpPr>
            <p:nvPr/>
          </p:nvSpPr>
          <p:spPr bwMode="auto">
            <a:xfrm rot="19620000">
              <a:off x="764" y="3069"/>
              <a:ext cx="96" cy="5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ffectLst/>
          </p:spPr>
          <p:txBody>
            <a:bodyPr wrap="none" anchor="ctr"/>
            <a:lstStyle/>
            <a:p>
              <a:endParaRPr lang="es-CO"/>
            </a:p>
          </p:txBody>
        </p:sp>
      </p:grpSp>
      <p:grpSp>
        <p:nvGrpSpPr>
          <p:cNvPr id="20" name="Group 72"/>
          <p:cNvGrpSpPr>
            <a:grpSpLocks/>
          </p:cNvGrpSpPr>
          <p:nvPr/>
        </p:nvGrpSpPr>
        <p:grpSpPr bwMode="auto">
          <a:xfrm>
            <a:off x="5143504" y="1214422"/>
            <a:ext cx="657236" cy="1062030"/>
            <a:chOff x="4467" y="1725"/>
            <a:chExt cx="461" cy="714"/>
          </a:xfrm>
        </p:grpSpPr>
        <p:grpSp>
          <p:nvGrpSpPr>
            <p:cNvPr id="21" name="Group 73"/>
            <p:cNvGrpSpPr>
              <a:grpSpLocks/>
            </p:cNvGrpSpPr>
            <p:nvPr/>
          </p:nvGrpSpPr>
          <p:grpSpPr bwMode="auto">
            <a:xfrm>
              <a:off x="4467" y="1725"/>
              <a:ext cx="461" cy="714"/>
              <a:chOff x="4467" y="1725"/>
              <a:chExt cx="461" cy="714"/>
            </a:xfrm>
          </p:grpSpPr>
          <p:sp>
            <p:nvSpPr>
              <p:cNvPr id="72778" name="Freeform 74"/>
              <p:cNvSpPr>
                <a:spLocks/>
              </p:cNvSpPr>
              <p:nvPr/>
            </p:nvSpPr>
            <p:spPr bwMode="auto">
              <a:xfrm>
                <a:off x="4467" y="1734"/>
                <a:ext cx="355" cy="705"/>
              </a:xfrm>
              <a:custGeom>
                <a:avLst/>
                <a:gdLst/>
                <a:ahLst/>
                <a:cxnLst>
                  <a:cxn ang="0">
                    <a:pos x="22" y="499"/>
                  </a:cxn>
                  <a:cxn ang="0">
                    <a:pos x="8" y="382"/>
                  </a:cxn>
                  <a:cxn ang="0">
                    <a:pos x="0" y="257"/>
                  </a:cxn>
                  <a:cxn ang="0">
                    <a:pos x="43" y="66"/>
                  </a:cxn>
                  <a:cxn ang="0">
                    <a:pos x="174" y="0"/>
                  </a:cxn>
                  <a:cxn ang="0">
                    <a:pos x="247" y="73"/>
                  </a:cxn>
                  <a:cxn ang="0">
                    <a:pos x="312" y="169"/>
                  </a:cxn>
                  <a:cxn ang="0">
                    <a:pos x="348" y="279"/>
                  </a:cxn>
                  <a:cxn ang="0">
                    <a:pos x="354" y="389"/>
                  </a:cxn>
                  <a:cxn ang="0">
                    <a:pos x="332" y="535"/>
                  </a:cxn>
                  <a:cxn ang="0">
                    <a:pos x="296" y="631"/>
                  </a:cxn>
                  <a:cxn ang="0">
                    <a:pos x="226" y="704"/>
                  </a:cxn>
                  <a:cxn ang="0">
                    <a:pos x="130" y="704"/>
                  </a:cxn>
                  <a:cxn ang="0">
                    <a:pos x="131" y="499"/>
                  </a:cxn>
                  <a:cxn ang="0">
                    <a:pos x="116" y="470"/>
                  </a:cxn>
                  <a:cxn ang="0">
                    <a:pos x="101" y="418"/>
                  </a:cxn>
                  <a:cxn ang="0">
                    <a:pos x="101" y="359"/>
                  </a:cxn>
                  <a:cxn ang="0">
                    <a:pos x="101" y="330"/>
                  </a:cxn>
                  <a:cxn ang="0">
                    <a:pos x="101" y="286"/>
                  </a:cxn>
                  <a:cxn ang="0">
                    <a:pos x="115" y="227"/>
                  </a:cxn>
                  <a:cxn ang="0">
                    <a:pos x="138" y="213"/>
                  </a:cxn>
                  <a:cxn ang="0">
                    <a:pos x="160" y="198"/>
                  </a:cxn>
                  <a:cxn ang="0">
                    <a:pos x="197" y="213"/>
                  </a:cxn>
                  <a:cxn ang="0">
                    <a:pos x="217" y="234"/>
                  </a:cxn>
                  <a:cxn ang="0">
                    <a:pos x="240" y="279"/>
                  </a:cxn>
                  <a:cxn ang="0">
                    <a:pos x="254" y="338"/>
                  </a:cxn>
                  <a:cxn ang="0">
                    <a:pos x="261" y="396"/>
                  </a:cxn>
                  <a:cxn ang="0">
                    <a:pos x="246" y="455"/>
                  </a:cxn>
                  <a:cxn ang="0">
                    <a:pos x="217" y="499"/>
                  </a:cxn>
                  <a:cxn ang="0">
                    <a:pos x="181" y="521"/>
                  </a:cxn>
                  <a:cxn ang="0">
                    <a:pos x="131" y="499"/>
                  </a:cxn>
                  <a:cxn ang="0">
                    <a:pos x="130" y="704"/>
                  </a:cxn>
                  <a:cxn ang="0">
                    <a:pos x="65" y="616"/>
                  </a:cxn>
                  <a:cxn ang="0">
                    <a:pos x="22" y="499"/>
                  </a:cxn>
                </a:cxnLst>
                <a:rect l="0" t="0" r="r" b="b"/>
                <a:pathLst>
                  <a:path w="355" h="705">
                    <a:moveTo>
                      <a:pt x="22" y="499"/>
                    </a:moveTo>
                    <a:lnTo>
                      <a:pt x="8" y="382"/>
                    </a:lnTo>
                    <a:lnTo>
                      <a:pt x="0" y="257"/>
                    </a:lnTo>
                    <a:lnTo>
                      <a:pt x="43" y="66"/>
                    </a:lnTo>
                    <a:lnTo>
                      <a:pt x="174" y="0"/>
                    </a:lnTo>
                    <a:lnTo>
                      <a:pt x="247" y="73"/>
                    </a:lnTo>
                    <a:lnTo>
                      <a:pt x="312" y="169"/>
                    </a:lnTo>
                    <a:lnTo>
                      <a:pt x="348" y="279"/>
                    </a:lnTo>
                    <a:lnTo>
                      <a:pt x="354" y="389"/>
                    </a:lnTo>
                    <a:lnTo>
                      <a:pt x="332" y="535"/>
                    </a:lnTo>
                    <a:lnTo>
                      <a:pt x="296" y="631"/>
                    </a:lnTo>
                    <a:lnTo>
                      <a:pt x="226" y="704"/>
                    </a:lnTo>
                    <a:lnTo>
                      <a:pt x="130" y="704"/>
                    </a:lnTo>
                    <a:lnTo>
                      <a:pt x="131" y="499"/>
                    </a:lnTo>
                    <a:lnTo>
                      <a:pt x="116" y="470"/>
                    </a:lnTo>
                    <a:lnTo>
                      <a:pt x="101" y="418"/>
                    </a:lnTo>
                    <a:lnTo>
                      <a:pt x="101" y="359"/>
                    </a:lnTo>
                    <a:lnTo>
                      <a:pt x="101" y="330"/>
                    </a:lnTo>
                    <a:lnTo>
                      <a:pt x="101" y="286"/>
                    </a:lnTo>
                    <a:lnTo>
                      <a:pt x="115" y="227"/>
                    </a:lnTo>
                    <a:lnTo>
                      <a:pt x="138" y="213"/>
                    </a:lnTo>
                    <a:lnTo>
                      <a:pt x="160" y="198"/>
                    </a:lnTo>
                    <a:lnTo>
                      <a:pt x="197" y="213"/>
                    </a:lnTo>
                    <a:lnTo>
                      <a:pt x="217" y="234"/>
                    </a:lnTo>
                    <a:lnTo>
                      <a:pt x="240" y="279"/>
                    </a:lnTo>
                    <a:lnTo>
                      <a:pt x="254" y="338"/>
                    </a:lnTo>
                    <a:lnTo>
                      <a:pt x="261" y="396"/>
                    </a:lnTo>
                    <a:lnTo>
                      <a:pt x="246" y="455"/>
                    </a:lnTo>
                    <a:lnTo>
                      <a:pt x="217" y="499"/>
                    </a:lnTo>
                    <a:lnTo>
                      <a:pt x="181" y="521"/>
                    </a:lnTo>
                    <a:lnTo>
                      <a:pt x="131" y="499"/>
                    </a:lnTo>
                    <a:lnTo>
                      <a:pt x="130" y="704"/>
                    </a:lnTo>
                    <a:lnTo>
                      <a:pt x="65" y="616"/>
                    </a:lnTo>
                    <a:lnTo>
                      <a:pt x="22" y="499"/>
                    </a:lnTo>
                  </a:path>
                </a:pathLst>
              </a:custGeom>
              <a:solidFill>
                <a:srgbClr val="E0E0E0"/>
              </a:solidFill>
              <a:ln w="12700" cap="rnd" cmpd="sng">
                <a:noFill/>
                <a:prstDash val="solid"/>
                <a:round/>
                <a:headEnd type="none" w="med" len="med"/>
                <a:tailEnd type="none" w="med" len="med"/>
              </a:ln>
              <a:effectLst/>
            </p:spPr>
            <p:txBody>
              <a:bodyPr/>
              <a:lstStyle/>
              <a:p>
                <a:endParaRPr lang="es-CO"/>
              </a:p>
            </p:txBody>
          </p:sp>
          <p:grpSp>
            <p:nvGrpSpPr>
              <p:cNvPr id="22" name="Group 75"/>
              <p:cNvGrpSpPr>
                <a:grpSpLocks/>
              </p:cNvGrpSpPr>
              <p:nvPr/>
            </p:nvGrpSpPr>
            <p:grpSpPr bwMode="auto">
              <a:xfrm>
                <a:off x="4645" y="1725"/>
                <a:ext cx="283" cy="714"/>
                <a:chOff x="4645" y="1725"/>
                <a:chExt cx="283" cy="714"/>
              </a:xfrm>
            </p:grpSpPr>
            <p:sp>
              <p:nvSpPr>
                <p:cNvPr id="72780" name="Freeform 76"/>
                <p:cNvSpPr>
                  <a:spLocks/>
                </p:cNvSpPr>
                <p:nvPr/>
              </p:nvSpPr>
              <p:spPr bwMode="auto">
                <a:xfrm>
                  <a:off x="4697" y="2364"/>
                  <a:ext cx="165" cy="75"/>
                </a:xfrm>
                <a:custGeom>
                  <a:avLst/>
                  <a:gdLst/>
                  <a:ahLst/>
                  <a:cxnLst>
                    <a:cxn ang="0">
                      <a:pos x="0" y="74"/>
                    </a:cxn>
                    <a:cxn ang="0">
                      <a:pos x="74" y="0"/>
                    </a:cxn>
                    <a:cxn ang="0">
                      <a:pos x="164" y="0"/>
                    </a:cxn>
                    <a:cxn ang="0">
                      <a:pos x="89" y="74"/>
                    </a:cxn>
                    <a:cxn ang="0">
                      <a:pos x="0" y="74"/>
                    </a:cxn>
                  </a:cxnLst>
                  <a:rect l="0" t="0" r="r" b="b"/>
                  <a:pathLst>
                    <a:path w="165" h="75">
                      <a:moveTo>
                        <a:pt x="0" y="74"/>
                      </a:moveTo>
                      <a:lnTo>
                        <a:pt x="74" y="0"/>
                      </a:lnTo>
                      <a:lnTo>
                        <a:pt x="164" y="0"/>
                      </a:lnTo>
                      <a:lnTo>
                        <a:pt x="89" y="74"/>
                      </a:lnTo>
                      <a:lnTo>
                        <a:pt x="0" y="74"/>
                      </a:lnTo>
                    </a:path>
                  </a:pathLst>
                </a:custGeom>
                <a:solidFill>
                  <a:srgbClr val="808080"/>
                </a:solidFill>
                <a:ln w="12700" cap="rnd" cmpd="sng">
                  <a:solidFill>
                    <a:srgbClr val="000000"/>
                  </a:solidFill>
                  <a:prstDash val="solid"/>
                  <a:round/>
                  <a:headEnd type="none" w="med" len="med"/>
                  <a:tailEnd type="none" w="med" len="med"/>
                </a:ln>
                <a:effectLst/>
              </p:spPr>
              <p:txBody>
                <a:bodyPr/>
                <a:lstStyle/>
                <a:p>
                  <a:endParaRPr lang="es-CO"/>
                </a:p>
              </p:txBody>
            </p:sp>
            <p:sp>
              <p:nvSpPr>
                <p:cNvPr id="72781" name="Freeform 77"/>
                <p:cNvSpPr>
                  <a:spLocks/>
                </p:cNvSpPr>
                <p:nvPr/>
              </p:nvSpPr>
              <p:spPr bwMode="auto">
                <a:xfrm>
                  <a:off x="4771" y="2267"/>
                  <a:ext cx="128" cy="98"/>
                </a:xfrm>
                <a:custGeom>
                  <a:avLst/>
                  <a:gdLst/>
                  <a:ahLst/>
                  <a:cxnLst>
                    <a:cxn ang="0">
                      <a:pos x="0" y="97"/>
                    </a:cxn>
                    <a:cxn ang="0">
                      <a:pos x="37" y="0"/>
                    </a:cxn>
                    <a:cxn ang="0">
                      <a:pos x="127" y="0"/>
                    </a:cxn>
                    <a:cxn ang="0">
                      <a:pos x="89" y="97"/>
                    </a:cxn>
                    <a:cxn ang="0">
                      <a:pos x="0" y="97"/>
                    </a:cxn>
                  </a:cxnLst>
                  <a:rect l="0" t="0" r="r" b="b"/>
                  <a:pathLst>
                    <a:path w="128" h="98">
                      <a:moveTo>
                        <a:pt x="0" y="97"/>
                      </a:moveTo>
                      <a:lnTo>
                        <a:pt x="37" y="0"/>
                      </a:lnTo>
                      <a:lnTo>
                        <a:pt x="127" y="0"/>
                      </a:lnTo>
                      <a:lnTo>
                        <a:pt x="89" y="97"/>
                      </a:lnTo>
                      <a:lnTo>
                        <a:pt x="0" y="97"/>
                      </a:lnTo>
                    </a:path>
                  </a:pathLst>
                </a:custGeom>
                <a:solidFill>
                  <a:srgbClr val="A0A0A0"/>
                </a:solidFill>
                <a:ln w="12700" cap="rnd" cmpd="sng">
                  <a:solidFill>
                    <a:srgbClr val="000000"/>
                  </a:solidFill>
                  <a:prstDash val="solid"/>
                  <a:round/>
                  <a:headEnd type="none" w="med" len="med"/>
                  <a:tailEnd type="none" w="med" len="med"/>
                </a:ln>
                <a:effectLst/>
              </p:spPr>
              <p:txBody>
                <a:bodyPr/>
                <a:lstStyle/>
                <a:p>
                  <a:endParaRPr lang="es-CO"/>
                </a:p>
              </p:txBody>
            </p:sp>
            <p:sp>
              <p:nvSpPr>
                <p:cNvPr id="72782" name="Freeform 78"/>
                <p:cNvSpPr>
                  <a:spLocks/>
                </p:cNvSpPr>
                <p:nvPr/>
              </p:nvSpPr>
              <p:spPr bwMode="auto">
                <a:xfrm>
                  <a:off x="4808" y="2119"/>
                  <a:ext cx="120" cy="149"/>
                </a:xfrm>
                <a:custGeom>
                  <a:avLst/>
                  <a:gdLst/>
                  <a:ahLst/>
                  <a:cxnLst>
                    <a:cxn ang="0">
                      <a:pos x="0" y="148"/>
                    </a:cxn>
                    <a:cxn ang="0">
                      <a:pos x="22" y="0"/>
                    </a:cxn>
                    <a:cxn ang="0">
                      <a:pos x="119" y="0"/>
                    </a:cxn>
                    <a:cxn ang="0">
                      <a:pos x="90" y="148"/>
                    </a:cxn>
                    <a:cxn ang="0">
                      <a:pos x="0" y="148"/>
                    </a:cxn>
                  </a:cxnLst>
                  <a:rect l="0" t="0" r="r" b="b"/>
                  <a:pathLst>
                    <a:path w="120" h="149">
                      <a:moveTo>
                        <a:pt x="0" y="148"/>
                      </a:moveTo>
                      <a:lnTo>
                        <a:pt x="22" y="0"/>
                      </a:lnTo>
                      <a:lnTo>
                        <a:pt x="119" y="0"/>
                      </a:lnTo>
                      <a:lnTo>
                        <a:pt x="90" y="148"/>
                      </a:lnTo>
                      <a:lnTo>
                        <a:pt x="0" y="148"/>
                      </a:lnTo>
                    </a:path>
                  </a:pathLst>
                </a:custGeom>
                <a:solidFill>
                  <a:srgbClr val="C0C0C0"/>
                </a:solidFill>
                <a:ln w="12700" cap="rnd" cmpd="sng">
                  <a:solidFill>
                    <a:srgbClr val="000000"/>
                  </a:solidFill>
                  <a:prstDash val="solid"/>
                  <a:round/>
                  <a:headEnd type="none" w="med" len="med"/>
                  <a:tailEnd type="none" w="med" len="med"/>
                </a:ln>
                <a:effectLst/>
              </p:spPr>
              <p:txBody>
                <a:bodyPr/>
                <a:lstStyle/>
                <a:p>
                  <a:endParaRPr lang="es-CO"/>
                </a:p>
              </p:txBody>
            </p:sp>
            <p:sp>
              <p:nvSpPr>
                <p:cNvPr id="72783" name="Freeform 79"/>
                <p:cNvSpPr>
                  <a:spLocks/>
                </p:cNvSpPr>
                <p:nvPr/>
              </p:nvSpPr>
              <p:spPr bwMode="auto">
                <a:xfrm>
                  <a:off x="4645" y="1725"/>
                  <a:ext cx="173" cy="75"/>
                </a:xfrm>
                <a:custGeom>
                  <a:avLst/>
                  <a:gdLst/>
                  <a:ahLst/>
                  <a:cxnLst>
                    <a:cxn ang="0">
                      <a:pos x="0" y="0"/>
                    </a:cxn>
                    <a:cxn ang="0">
                      <a:pos x="75" y="74"/>
                    </a:cxn>
                    <a:cxn ang="0">
                      <a:pos x="172" y="74"/>
                    </a:cxn>
                    <a:cxn ang="0">
                      <a:pos x="90" y="0"/>
                    </a:cxn>
                    <a:cxn ang="0">
                      <a:pos x="0" y="0"/>
                    </a:cxn>
                  </a:cxnLst>
                  <a:rect l="0" t="0" r="r" b="b"/>
                  <a:pathLst>
                    <a:path w="173" h="75">
                      <a:moveTo>
                        <a:pt x="0" y="0"/>
                      </a:moveTo>
                      <a:lnTo>
                        <a:pt x="75" y="74"/>
                      </a:lnTo>
                      <a:lnTo>
                        <a:pt x="172" y="74"/>
                      </a:lnTo>
                      <a:lnTo>
                        <a:pt x="90" y="0"/>
                      </a:lnTo>
                      <a:lnTo>
                        <a:pt x="0" y="0"/>
                      </a:lnTo>
                    </a:path>
                  </a:pathLst>
                </a:custGeom>
                <a:solidFill>
                  <a:srgbClr val="808080"/>
                </a:solidFill>
                <a:ln w="12700" cap="rnd" cmpd="sng">
                  <a:solidFill>
                    <a:srgbClr val="000000"/>
                  </a:solidFill>
                  <a:prstDash val="solid"/>
                  <a:round/>
                  <a:headEnd type="none" w="med" len="med"/>
                  <a:tailEnd type="none" w="med" len="med"/>
                </a:ln>
                <a:effectLst/>
              </p:spPr>
              <p:txBody>
                <a:bodyPr/>
                <a:lstStyle/>
                <a:p>
                  <a:endParaRPr lang="es-CO"/>
                </a:p>
              </p:txBody>
            </p:sp>
            <p:sp>
              <p:nvSpPr>
                <p:cNvPr id="72784" name="Freeform 80"/>
                <p:cNvSpPr>
                  <a:spLocks/>
                </p:cNvSpPr>
                <p:nvPr/>
              </p:nvSpPr>
              <p:spPr bwMode="auto">
                <a:xfrm>
                  <a:off x="4720" y="1799"/>
                  <a:ext cx="164" cy="98"/>
                </a:xfrm>
                <a:custGeom>
                  <a:avLst/>
                  <a:gdLst/>
                  <a:ahLst/>
                  <a:cxnLst>
                    <a:cxn ang="0">
                      <a:pos x="0" y="0"/>
                    </a:cxn>
                    <a:cxn ang="0">
                      <a:pos x="96" y="0"/>
                    </a:cxn>
                    <a:cxn ang="0">
                      <a:pos x="163" y="97"/>
                    </a:cxn>
                    <a:cxn ang="0">
                      <a:pos x="66" y="97"/>
                    </a:cxn>
                    <a:cxn ang="0">
                      <a:pos x="0" y="0"/>
                    </a:cxn>
                  </a:cxnLst>
                  <a:rect l="0" t="0" r="r" b="b"/>
                  <a:pathLst>
                    <a:path w="164" h="98">
                      <a:moveTo>
                        <a:pt x="0" y="0"/>
                      </a:moveTo>
                      <a:lnTo>
                        <a:pt x="96" y="0"/>
                      </a:lnTo>
                      <a:lnTo>
                        <a:pt x="163" y="97"/>
                      </a:lnTo>
                      <a:lnTo>
                        <a:pt x="66" y="97"/>
                      </a:lnTo>
                      <a:lnTo>
                        <a:pt x="0" y="0"/>
                      </a:lnTo>
                    </a:path>
                  </a:pathLst>
                </a:custGeom>
                <a:solidFill>
                  <a:srgbClr val="A0A0A0"/>
                </a:solidFill>
                <a:ln w="12700" cap="rnd" cmpd="sng">
                  <a:solidFill>
                    <a:srgbClr val="000000"/>
                  </a:solidFill>
                  <a:prstDash val="solid"/>
                  <a:round/>
                  <a:headEnd type="none" w="med" len="med"/>
                  <a:tailEnd type="none" w="med" len="med"/>
                </a:ln>
                <a:effectLst/>
              </p:spPr>
              <p:txBody>
                <a:bodyPr/>
                <a:lstStyle/>
                <a:p>
                  <a:endParaRPr lang="es-CO"/>
                </a:p>
              </p:txBody>
            </p:sp>
            <p:sp>
              <p:nvSpPr>
                <p:cNvPr id="72785" name="Freeform 81"/>
                <p:cNvSpPr>
                  <a:spLocks/>
                </p:cNvSpPr>
                <p:nvPr/>
              </p:nvSpPr>
              <p:spPr bwMode="auto">
                <a:xfrm>
                  <a:off x="4786" y="1896"/>
                  <a:ext cx="136" cy="112"/>
                </a:xfrm>
                <a:custGeom>
                  <a:avLst/>
                  <a:gdLst/>
                  <a:ahLst/>
                  <a:cxnLst>
                    <a:cxn ang="0">
                      <a:pos x="37" y="111"/>
                    </a:cxn>
                    <a:cxn ang="0">
                      <a:pos x="0" y="0"/>
                    </a:cxn>
                    <a:cxn ang="0">
                      <a:pos x="97" y="0"/>
                    </a:cxn>
                    <a:cxn ang="0">
                      <a:pos x="135" y="111"/>
                    </a:cxn>
                    <a:cxn ang="0">
                      <a:pos x="37" y="111"/>
                    </a:cxn>
                  </a:cxnLst>
                  <a:rect l="0" t="0" r="r" b="b"/>
                  <a:pathLst>
                    <a:path w="136" h="112">
                      <a:moveTo>
                        <a:pt x="37" y="111"/>
                      </a:moveTo>
                      <a:lnTo>
                        <a:pt x="0" y="0"/>
                      </a:lnTo>
                      <a:lnTo>
                        <a:pt x="97" y="0"/>
                      </a:lnTo>
                      <a:lnTo>
                        <a:pt x="135" y="111"/>
                      </a:lnTo>
                      <a:lnTo>
                        <a:pt x="37" y="111"/>
                      </a:lnTo>
                    </a:path>
                  </a:pathLst>
                </a:custGeom>
                <a:solidFill>
                  <a:srgbClr val="C0C0C0"/>
                </a:solidFill>
                <a:ln w="12700" cap="rnd" cmpd="sng">
                  <a:solidFill>
                    <a:srgbClr val="000000"/>
                  </a:solidFill>
                  <a:prstDash val="solid"/>
                  <a:round/>
                  <a:headEnd type="none" w="med" len="med"/>
                  <a:tailEnd type="none" w="med" len="med"/>
                </a:ln>
                <a:effectLst/>
              </p:spPr>
              <p:txBody>
                <a:bodyPr/>
                <a:lstStyle/>
                <a:p>
                  <a:endParaRPr lang="es-CO"/>
                </a:p>
              </p:txBody>
            </p:sp>
            <p:sp>
              <p:nvSpPr>
                <p:cNvPr id="72786" name="Freeform 82"/>
                <p:cNvSpPr>
                  <a:spLocks/>
                </p:cNvSpPr>
                <p:nvPr/>
              </p:nvSpPr>
              <p:spPr bwMode="auto">
                <a:xfrm>
                  <a:off x="4823" y="2007"/>
                  <a:ext cx="105" cy="113"/>
                </a:xfrm>
                <a:custGeom>
                  <a:avLst/>
                  <a:gdLst/>
                  <a:ahLst/>
                  <a:cxnLst>
                    <a:cxn ang="0">
                      <a:pos x="7" y="112"/>
                    </a:cxn>
                    <a:cxn ang="0">
                      <a:pos x="0" y="0"/>
                    </a:cxn>
                    <a:cxn ang="0">
                      <a:pos x="97" y="0"/>
                    </a:cxn>
                    <a:cxn ang="0">
                      <a:pos x="104" y="112"/>
                    </a:cxn>
                    <a:cxn ang="0">
                      <a:pos x="7" y="112"/>
                    </a:cxn>
                  </a:cxnLst>
                  <a:rect l="0" t="0" r="r" b="b"/>
                  <a:pathLst>
                    <a:path w="105" h="113">
                      <a:moveTo>
                        <a:pt x="7" y="112"/>
                      </a:moveTo>
                      <a:lnTo>
                        <a:pt x="0" y="0"/>
                      </a:lnTo>
                      <a:lnTo>
                        <a:pt x="97" y="0"/>
                      </a:lnTo>
                      <a:lnTo>
                        <a:pt x="104" y="112"/>
                      </a:lnTo>
                      <a:lnTo>
                        <a:pt x="7" y="112"/>
                      </a:lnTo>
                    </a:path>
                  </a:pathLst>
                </a:custGeom>
                <a:solidFill>
                  <a:srgbClr val="E0E0E0"/>
                </a:solidFill>
                <a:ln w="12700" cap="rnd" cmpd="sng">
                  <a:solidFill>
                    <a:srgbClr val="000000"/>
                  </a:solidFill>
                  <a:prstDash val="solid"/>
                  <a:round/>
                  <a:headEnd type="none" w="med" len="med"/>
                  <a:tailEnd type="none" w="med" len="med"/>
                </a:ln>
                <a:effectLst/>
              </p:spPr>
              <p:txBody>
                <a:bodyPr/>
                <a:lstStyle/>
                <a:p>
                  <a:endParaRPr lang="es-CO"/>
                </a:p>
              </p:txBody>
            </p:sp>
          </p:grpSp>
          <p:grpSp>
            <p:nvGrpSpPr>
              <p:cNvPr id="23" name="Group 83"/>
              <p:cNvGrpSpPr>
                <a:grpSpLocks/>
              </p:cNvGrpSpPr>
              <p:nvPr/>
            </p:nvGrpSpPr>
            <p:grpSpPr bwMode="auto">
              <a:xfrm>
                <a:off x="4571" y="1926"/>
                <a:ext cx="120" cy="327"/>
                <a:chOff x="4571" y="1926"/>
                <a:chExt cx="120" cy="327"/>
              </a:xfrm>
            </p:grpSpPr>
            <p:sp>
              <p:nvSpPr>
                <p:cNvPr id="72788" name="Freeform 84"/>
                <p:cNvSpPr>
                  <a:spLocks/>
                </p:cNvSpPr>
                <p:nvPr/>
              </p:nvSpPr>
              <p:spPr bwMode="auto">
                <a:xfrm>
                  <a:off x="4600" y="2230"/>
                  <a:ext cx="91" cy="23"/>
                </a:xfrm>
                <a:custGeom>
                  <a:avLst/>
                  <a:gdLst/>
                  <a:ahLst/>
                  <a:cxnLst>
                    <a:cxn ang="0">
                      <a:pos x="0" y="0"/>
                    </a:cxn>
                    <a:cxn ang="0">
                      <a:pos x="90" y="0"/>
                    </a:cxn>
                    <a:cxn ang="0">
                      <a:pos x="53" y="22"/>
                    </a:cxn>
                    <a:cxn ang="0">
                      <a:pos x="0" y="0"/>
                    </a:cxn>
                  </a:cxnLst>
                  <a:rect l="0" t="0" r="r" b="b"/>
                  <a:pathLst>
                    <a:path w="91" h="23">
                      <a:moveTo>
                        <a:pt x="0" y="0"/>
                      </a:moveTo>
                      <a:lnTo>
                        <a:pt x="90" y="0"/>
                      </a:lnTo>
                      <a:lnTo>
                        <a:pt x="53" y="22"/>
                      </a:lnTo>
                      <a:lnTo>
                        <a:pt x="0" y="0"/>
                      </a:lnTo>
                    </a:path>
                  </a:pathLst>
                </a:custGeom>
                <a:solidFill>
                  <a:srgbClr val="606060"/>
                </a:solidFill>
                <a:ln w="12700" cap="rnd" cmpd="sng">
                  <a:solidFill>
                    <a:srgbClr val="000000"/>
                  </a:solidFill>
                  <a:prstDash val="solid"/>
                  <a:round/>
                  <a:headEnd type="none" w="med" len="med"/>
                  <a:tailEnd type="none" w="med" len="med"/>
                </a:ln>
                <a:effectLst/>
              </p:spPr>
              <p:txBody>
                <a:bodyPr/>
                <a:lstStyle/>
                <a:p>
                  <a:endParaRPr lang="es-CO"/>
                </a:p>
              </p:txBody>
            </p:sp>
            <p:sp>
              <p:nvSpPr>
                <p:cNvPr id="72789" name="Freeform 85"/>
                <p:cNvSpPr>
                  <a:spLocks/>
                </p:cNvSpPr>
                <p:nvPr/>
              </p:nvSpPr>
              <p:spPr bwMode="auto">
                <a:xfrm>
                  <a:off x="4571" y="2149"/>
                  <a:ext cx="120" cy="82"/>
                </a:xfrm>
                <a:custGeom>
                  <a:avLst/>
                  <a:gdLst/>
                  <a:ahLst/>
                  <a:cxnLst>
                    <a:cxn ang="0">
                      <a:pos x="29" y="81"/>
                    </a:cxn>
                    <a:cxn ang="0">
                      <a:pos x="14" y="52"/>
                    </a:cxn>
                    <a:cxn ang="0">
                      <a:pos x="0" y="0"/>
                    </a:cxn>
                    <a:cxn ang="0">
                      <a:pos x="89" y="0"/>
                    </a:cxn>
                    <a:cxn ang="0">
                      <a:pos x="105" y="52"/>
                    </a:cxn>
                    <a:cxn ang="0">
                      <a:pos x="119" y="81"/>
                    </a:cxn>
                    <a:cxn ang="0">
                      <a:pos x="29" y="81"/>
                    </a:cxn>
                  </a:cxnLst>
                  <a:rect l="0" t="0" r="r" b="b"/>
                  <a:pathLst>
                    <a:path w="120" h="82">
                      <a:moveTo>
                        <a:pt x="29" y="81"/>
                      </a:moveTo>
                      <a:lnTo>
                        <a:pt x="14" y="52"/>
                      </a:lnTo>
                      <a:lnTo>
                        <a:pt x="0" y="0"/>
                      </a:lnTo>
                      <a:lnTo>
                        <a:pt x="89" y="0"/>
                      </a:lnTo>
                      <a:lnTo>
                        <a:pt x="105" y="52"/>
                      </a:lnTo>
                      <a:lnTo>
                        <a:pt x="119" y="81"/>
                      </a:lnTo>
                      <a:lnTo>
                        <a:pt x="29" y="81"/>
                      </a:lnTo>
                    </a:path>
                  </a:pathLst>
                </a:custGeom>
                <a:solidFill>
                  <a:srgbClr val="808080"/>
                </a:solidFill>
                <a:ln w="12700" cap="rnd" cmpd="sng">
                  <a:solidFill>
                    <a:srgbClr val="000000"/>
                  </a:solidFill>
                  <a:prstDash val="solid"/>
                  <a:round/>
                  <a:headEnd type="none" w="med" len="med"/>
                  <a:tailEnd type="none" w="med" len="med"/>
                </a:ln>
                <a:effectLst/>
              </p:spPr>
              <p:txBody>
                <a:bodyPr/>
                <a:lstStyle/>
                <a:p>
                  <a:endParaRPr lang="es-CO"/>
                </a:p>
              </p:txBody>
            </p:sp>
            <p:sp>
              <p:nvSpPr>
                <p:cNvPr id="72790" name="Freeform 86"/>
                <p:cNvSpPr>
                  <a:spLocks/>
                </p:cNvSpPr>
                <p:nvPr/>
              </p:nvSpPr>
              <p:spPr bwMode="auto">
                <a:xfrm>
                  <a:off x="4571" y="2007"/>
                  <a:ext cx="90" cy="143"/>
                </a:xfrm>
                <a:custGeom>
                  <a:avLst/>
                  <a:gdLst/>
                  <a:ahLst/>
                  <a:cxnLst>
                    <a:cxn ang="0">
                      <a:pos x="0" y="142"/>
                    </a:cxn>
                    <a:cxn ang="0">
                      <a:pos x="0" y="0"/>
                    </a:cxn>
                    <a:cxn ang="0">
                      <a:pos x="89" y="0"/>
                    </a:cxn>
                    <a:cxn ang="0">
                      <a:pos x="89" y="142"/>
                    </a:cxn>
                    <a:cxn ang="0">
                      <a:pos x="0" y="142"/>
                    </a:cxn>
                  </a:cxnLst>
                  <a:rect l="0" t="0" r="r" b="b"/>
                  <a:pathLst>
                    <a:path w="90" h="143">
                      <a:moveTo>
                        <a:pt x="0" y="142"/>
                      </a:moveTo>
                      <a:lnTo>
                        <a:pt x="0" y="0"/>
                      </a:lnTo>
                      <a:lnTo>
                        <a:pt x="89" y="0"/>
                      </a:lnTo>
                      <a:lnTo>
                        <a:pt x="89" y="142"/>
                      </a:lnTo>
                      <a:lnTo>
                        <a:pt x="0" y="142"/>
                      </a:lnTo>
                    </a:path>
                  </a:pathLst>
                </a:custGeom>
                <a:solidFill>
                  <a:srgbClr val="A0A0A0"/>
                </a:solidFill>
                <a:ln w="12700" cap="rnd" cmpd="sng">
                  <a:solidFill>
                    <a:srgbClr val="000000"/>
                  </a:solidFill>
                  <a:prstDash val="solid"/>
                  <a:round/>
                  <a:headEnd type="none" w="med" len="med"/>
                  <a:tailEnd type="none" w="med" len="med"/>
                </a:ln>
                <a:effectLst/>
              </p:spPr>
              <p:txBody>
                <a:bodyPr/>
                <a:lstStyle/>
                <a:p>
                  <a:endParaRPr lang="es-CO"/>
                </a:p>
              </p:txBody>
            </p:sp>
            <p:sp>
              <p:nvSpPr>
                <p:cNvPr id="72791" name="Freeform 87"/>
                <p:cNvSpPr>
                  <a:spLocks/>
                </p:cNvSpPr>
                <p:nvPr/>
              </p:nvSpPr>
              <p:spPr bwMode="auto">
                <a:xfrm>
                  <a:off x="4571" y="1955"/>
                  <a:ext cx="105" cy="53"/>
                </a:xfrm>
                <a:custGeom>
                  <a:avLst/>
                  <a:gdLst/>
                  <a:ahLst/>
                  <a:cxnLst>
                    <a:cxn ang="0">
                      <a:pos x="0" y="52"/>
                    </a:cxn>
                    <a:cxn ang="0">
                      <a:pos x="14" y="0"/>
                    </a:cxn>
                    <a:cxn ang="0">
                      <a:pos x="104" y="0"/>
                    </a:cxn>
                    <a:cxn ang="0">
                      <a:pos x="89" y="52"/>
                    </a:cxn>
                    <a:cxn ang="0">
                      <a:pos x="0" y="52"/>
                    </a:cxn>
                  </a:cxnLst>
                  <a:rect l="0" t="0" r="r" b="b"/>
                  <a:pathLst>
                    <a:path w="105" h="53">
                      <a:moveTo>
                        <a:pt x="0" y="52"/>
                      </a:moveTo>
                      <a:lnTo>
                        <a:pt x="14" y="0"/>
                      </a:lnTo>
                      <a:lnTo>
                        <a:pt x="104" y="0"/>
                      </a:lnTo>
                      <a:lnTo>
                        <a:pt x="89" y="52"/>
                      </a:lnTo>
                      <a:lnTo>
                        <a:pt x="0" y="52"/>
                      </a:lnTo>
                    </a:path>
                  </a:pathLst>
                </a:custGeom>
                <a:solidFill>
                  <a:srgbClr val="808080"/>
                </a:solidFill>
                <a:ln w="12700" cap="rnd" cmpd="sng">
                  <a:solidFill>
                    <a:srgbClr val="000000"/>
                  </a:solidFill>
                  <a:prstDash val="solid"/>
                  <a:round/>
                  <a:headEnd type="none" w="med" len="med"/>
                  <a:tailEnd type="none" w="med" len="med"/>
                </a:ln>
                <a:effectLst/>
              </p:spPr>
              <p:txBody>
                <a:bodyPr/>
                <a:lstStyle/>
                <a:p>
                  <a:endParaRPr lang="es-CO"/>
                </a:p>
              </p:txBody>
            </p:sp>
            <p:sp>
              <p:nvSpPr>
                <p:cNvPr id="72792" name="Freeform 88"/>
                <p:cNvSpPr>
                  <a:spLocks/>
                </p:cNvSpPr>
                <p:nvPr/>
              </p:nvSpPr>
              <p:spPr bwMode="auto">
                <a:xfrm>
                  <a:off x="4585" y="1926"/>
                  <a:ext cx="98" cy="30"/>
                </a:xfrm>
                <a:custGeom>
                  <a:avLst/>
                  <a:gdLst/>
                  <a:ahLst/>
                  <a:cxnLst>
                    <a:cxn ang="0">
                      <a:pos x="0" y="29"/>
                    </a:cxn>
                    <a:cxn ang="0">
                      <a:pos x="45" y="0"/>
                    </a:cxn>
                    <a:cxn ang="0">
                      <a:pos x="82" y="14"/>
                    </a:cxn>
                    <a:cxn ang="0">
                      <a:pos x="97" y="29"/>
                    </a:cxn>
                    <a:cxn ang="0">
                      <a:pos x="0" y="29"/>
                    </a:cxn>
                  </a:cxnLst>
                  <a:rect l="0" t="0" r="r" b="b"/>
                  <a:pathLst>
                    <a:path w="98" h="30">
                      <a:moveTo>
                        <a:pt x="0" y="29"/>
                      </a:moveTo>
                      <a:lnTo>
                        <a:pt x="45" y="0"/>
                      </a:lnTo>
                      <a:lnTo>
                        <a:pt x="82" y="14"/>
                      </a:lnTo>
                      <a:lnTo>
                        <a:pt x="97" y="29"/>
                      </a:lnTo>
                      <a:lnTo>
                        <a:pt x="0" y="29"/>
                      </a:lnTo>
                    </a:path>
                  </a:pathLst>
                </a:custGeom>
                <a:solidFill>
                  <a:srgbClr val="606060"/>
                </a:solidFill>
                <a:ln w="12700" cap="rnd" cmpd="sng">
                  <a:solidFill>
                    <a:srgbClr val="000000"/>
                  </a:solidFill>
                  <a:prstDash val="solid"/>
                  <a:round/>
                  <a:headEnd type="none" w="med" len="med"/>
                  <a:tailEnd type="none" w="med" len="med"/>
                </a:ln>
                <a:effectLst/>
              </p:spPr>
              <p:txBody>
                <a:bodyPr/>
                <a:lstStyle/>
                <a:p>
                  <a:endParaRPr lang="es-CO"/>
                </a:p>
              </p:txBody>
            </p:sp>
          </p:grpSp>
        </p:grpSp>
        <p:grpSp>
          <p:nvGrpSpPr>
            <p:cNvPr id="24" name="Group 89"/>
            <p:cNvGrpSpPr>
              <a:grpSpLocks/>
            </p:cNvGrpSpPr>
            <p:nvPr/>
          </p:nvGrpSpPr>
          <p:grpSpPr bwMode="auto">
            <a:xfrm>
              <a:off x="4467" y="1725"/>
              <a:ext cx="364" cy="714"/>
              <a:chOff x="4467" y="1725"/>
              <a:chExt cx="364" cy="714"/>
            </a:xfrm>
          </p:grpSpPr>
          <p:sp>
            <p:nvSpPr>
              <p:cNvPr id="72794" name="Freeform 90"/>
              <p:cNvSpPr>
                <a:spLocks/>
              </p:cNvSpPr>
              <p:nvPr/>
            </p:nvSpPr>
            <p:spPr bwMode="auto">
              <a:xfrm>
                <a:off x="4467" y="1725"/>
                <a:ext cx="364" cy="714"/>
              </a:xfrm>
              <a:custGeom>
                <a:avLst/>
                <a:gdLst/>
                <a:ahLst/>
                <a:cxnLst>
                  <a:cxn ang="0">
                    <a:pos x="22" y="505"/>
                  </a:cxn>
                  <a:cxn ang="0">
                    <a:pos x="8" y="386"/>
                  </a:cxn>
                  <a:cxn ang="0">
                    <a:pos x="0" y="260"/>
                  </a:cxn>
                  <a:cxn ang="0">
                    <a:pos x="44" y="67"/>
                  </a:cxn>
                  <a:cxn ang="0">
                    <a:pos x="178" y="0"/>
                  </a:cxn>
                  <a:cxn ang="0">
                    <a:pos x="254" y="74"/>
                  </a:cxn>
                  <a:cxn ang="0">
                    <a:pos x="320" y="171"/>
                  </a:cxn>
                  <a:cxn ang="0">
                    <a:pos x="357" y="282"/>
                  </a:cxn>
                  <a:cxn ang="0">
                    <a:pos x="363" y="394"/>
                  </a:cxn>
                  <a:cxn ang="0">
                    <a:pos x="341" y="542"/>
                  </a:cxn>
                  <a:cxn ang="0">
                    <a:pos x="304" y="639"/>
                  </a:cxn>
                  <a:cxn ang="0">
                    <a:pos x="231" y="713"/>
                  </a:cxn>
                  <a:cxn ang="0">
                    <a:pos x="133" y="713"/>
                  </a:cxn>
                  <a:cxn ang="0">
                    <a:pos x="66" y="624"/>
                  </a:cxn>
                  <a:cxn ang="0">
                    <a:pos x="22" y="505"/>
                  </a:cxn>
                </a:cxnLst>
                <a:rect l="0" t="0" r="r" b="b"/>
                <a:pathLst>
                  <a:path w="364" h="714">
                    <a:moveTo>
                      <a:pt x="22" y="505"/>
                    </a:moveTo>
                    <a:lnTo>
                      <a:pt x="8" y="386"/>
                    </a:lnTo>
                    <a:lnTo>
                      <a:pt x="0" y="260"/>
                    </a:lnTo>
                    <a:lnTo>
                      <a:pt x="44" y="67"/>
                    </a:lnTo>
                    <a:lnTo>
                      <a:pt x="178" y="0"/>
                    </a:lnTo>
                    <a:lnTo>
                      <a:pt x="254" y="74"/>
                    </a:lnTo>
                    <a:lnTo>
                      <a:pt x="320" y="171"/>
                    </a:lnTo>
                    <a:lnTo>
                      <a:pt x="357" y="282"/>
                    </a:lnTo>
                    <a:lnTo>
                      <a:pt x="363" y="394"/>
                    </a:lnTo>
                    <a:lnTo>
                      <a:pt x="341" y="542"/>
                    </a:lnTo>
                    <a:lnTo>
                      <a:pt x="304" y="639"/>
                    </a:lnTo>
                    <a:lnTo>
                      <a:pt x="231" y="713"/>
                    </a:lnTo>
                    <a:lnTo>
                      <a:pt x="133" y="713"/>
                    </a:lnTo>
                    <a:lnTo>
                      <a:pt x="66" y="624"/>
                    </a:lnTo>
                    <a:lnTo>
                      <a:pt x="22" y="505"/>
                    </a:lnTo>
                  </a:path>
                </a:pathLst>
              </a:custGeom>
              <a:noFill/>
              <a:ln w="12700" cap="rnd" cmpd="sng">
                <a:solidFill>
                  <a:srgbClr val="000000"/>
                </a:solidFill>
                <a:prstDash val="solid"/>
                <a:round/>
                <a:headEnd type="none" w="med" len="med"/>
                <a:tailEnd type="none" w="med" len="med"/>
              </a:ln>
              <a:effectLst/>
            </p:spPr>
            <p:txBody>
              <a:bodyPr/>
              <a:lstStyle/>
              <a:p>
                <a:endParaRPr lang="es-CO"/>
              </a:p>
            </p:txBody>
          </p:sp>
          <p:sp>
            <p:nvSpPr>
              <p:cNvPr id="72795" name="Freeform 91"/>
              <p:cNvSpPr>
                <a:spLocks/>
              </p:cNvSpPr>
              <p:nvPr/>
            </p:nvSpPr>
            <p:spPr bwMode="auto">
              <a:xfrm>
                <a:off x="4571" y="1926"/>
                <a:ext cx="165" cy="327"/>
              </a:xfrm>
              <a:custGeom>
                <a:avLst/>
                <a:gdLst/>
                <a:ahLst/>
                <a:cxnLst>
                  <a:cxn ang="0">
                    <a:pos x="30" y="304"/>
                  </a:cxn>
                  <a:cxn ang="0">
                    <a:pos x="15" y="275"/>
                  </a:cxn>
                  <a:cxn ang="0">
                    <a:pos x="0" y="223"/>
                  </a:cxn>
                  <a:cxn ang="0">
                    <a:pos x="0" y="163"/>
                  </a:cxn>
                  <a:cxn ang="0">
                    <a:pos x="0" y="134"/>
                  </a:cxn>
                  <a:cxn ang="0">
                    <a:pos x="0" y="89"/>
                  </a:cxn>
                  <a:cxn ang="0">
                    <a:pos x="14" y="29"/>
                  </a:cxn>
                  <a:cxn ang="0">
                    <a:pos x="38" y="14"/>
                  </a:cxn>
                  <a:cxn ang="0">
                    <a:pos x="60" y="0"/>
                  </a:cxn>
                  <a:cxn ang="0">
                    <a:pos x="97" y="14"/>
                  </a:cxn>
                  <a:cxn ang="0">
                    <a:pos x="119" y="37"/>
                  </a:cxn>
                  <a:cxn ang="0">
                    <a:pos x="141" y="81"/>
                  </a:cxn>
                  <a:cxn ang="0">
                    <a:pos x="156" y="141"/>
                  </a:cxn>
                  <a:cxn ang="0">
                    <a:pos x="164" y="200"/>
                  </a:cxn>
                  <a:cxn ang="0">
                    <a:pos x="149" y="260"/>
                  </a:cxn>
                  <a:cxn ang="0">
                    <a:pos x="119" y="304"/>
                  </a:cxn>
                  <a:cxn ang="0">
                    <a:pos x="82" y="326"/>
                  </a:cxn>
                  <a:cxn ang="0">
                    <a:pos x="30" y="304"/>
                  </a:cxn>
                </a:cxnLst>
                <a:rect l="0" t="0" r="r" b="b"/>
                <a:pathLst>
                  <a:path w="165" h="327">
                    <a:moveTo>
                      <a:pt x="30" y="304"/>
                    </a:moveTo>
                    <a:lnTo>
                      <a:pt x="15" y="275"/>
                    </a:lnTo>
                    <a:lnTo>
                      <a:pt x="0" y="223"/>
                    </a:lnTo>
                    <a:lnTo>
                      <a:pt x="0" y="163"/>
                    </a:lnTo>
                    <a:lnTo>
                      <a:pt x="0" y="134"/>
                    </a:lnTo>
                    <a:lnTo>
                      <a:pt x="0" y="89"/>
                    </a:lnTo>
                    <a:lnTo>
                      <a:pt x="14" y="29"/>
                    </a:lnTo>
                    <a:lnTo>
                      <a:pt x="38" y="14"/>
                    </a:lnTo>
                    <a:lnTo>
                      <a:pt x="60" y="0"/>
                    </a:lnTo>
                    <a:lnTo>
                      <a:pt x="97" y="14"/>
                    </a:lnTo>
                    <a:lnTo>
                      <a:pt x="119" y="37"/>
                    </a:lnTo>
                    <a:lnTo>
                      <a:pt x="141" y="81"/>
                    </a:lnTo>
                    <a:lnTo>
                      <a:pt x="156" y="141"/>
                    </a:lnTo>
                    <a:lnTo>
                      <a:pt x="164" y="200"/>
                    </a:lnTo>
                    <a:lnTo>
                      <a:pt x="149" y="260"/>
                    </a:lnTo>
                    <a:lnTo>
                      <a:pt x="119" y="304"/>
                    </a:lnTo>
                    <a:lnTo>
                      <a:pt x="82" y="326"/>
                    </a:lnTo>
                    <a:lnTo>
                      <a:pt x="30" y="304"/>
                    </a:lnTo>
                  </a:path>
                </a:pathLst>
              </a:custGeom>
              <a:noFill/>
              <a:ln w="12700" cap="rnd" cmpd="sng">
                <a:solidFill>
                  <a:srgbClr val="000000"/>
                </a:solidFill>
                <a:prstDash val="solid"/>
                <a:round/>
                <a:headEnd type="none" w="med" len="med"/>
                <a:tailEnd type="none" w="med" len="med"/>
              </a:ln>
              <a:effectLst/>
            </p:spPr>
            <p:txBody>
              <a:bodyPr/>
              <a:lstStyle/>
              <a:p>
                <a:endParaRPr lang="es-CO"/>
              </a:p>
            </p:txBody>
          </p:sp>
        </p:grpSp>
      </p:grpSp>
      <p:sp>
        <p:nvSpPr>
          <p:cNvPr id="72798" name="Text Box 94"/>
          <p:cNvSpPr txBox="1">
            <a:spLocks noChangeArrowheads="1"/>
          </p:cNvSpPr>
          <p:nvPr/>
        </p:nvSpPr>
        <p:spPr bwMode="auto">
          <a:xfrm>
            <a:off x="1571604" y="3214686"/>
            <a:ext cx="6963508" cy="3139321"/>
          </a:xfrm>
          <a:prstGeom prst="rect">
            <a:avLst/>
          </a:prstGeom>
          <a:noFill/>
          <a:ln w="9525">
            <a:noFill/>
            <a:miter lim="800000"/>
            <a:headEnd/>
            <a:tailEnd/>
          </a:ln>
          <a:effectLst/>
        </p:spPr>
        <p:txBody>
          <a:bodyPr lIns="54000" rIns="54000">
            <a:spAutoFit/>
          </a:bodyPr>
          <a:lstStyle/>
          <a:p>
            <a:pPr marL="190500" indent="-190500">
              <a:lnSpc>
                <a:spcPct val="110000"/>
              </a:lnSpc>
              <a:buFont typeface="Wingdings" pitchFamily="2" charset="2"/>
              <a:buChar char=""/>
            </a:pPr>
            <a:r>
              <a:rPr lang="es-ES_tradnl" sz="2000" dirty="0">
                <a:latin typeface="Arial" charset="0"/>
              </a:rPr>
              <a:t>La organización debe determinar:</a:t>
            </a:r>
          </a:p>
          <a:p>
            <a:pPr marL="762000" lvl="1" indent="-381000">
              <a:lnSpc>
                <a:spcPct val="110000"/>
              </a:lnSpc>
              <a:buClr>
                <a:srgbClr val="FF0000"/>
              </a:buClr>
              <a:buFont typeface="Wingdings" pitchFamily="2" charset="2"/>
              <a:buChar char="ü"/>
            </a:pPr>
            <a:r>
              <a:rPr lang="es-ES_tradnl" sz="2000" dirty="0">
                <a:latin typeface="Arial" charset="0"/>
              </a:rPr>
              <a:t>los requisitos especificados por el cliente relativos a producto, actividades de entrega y posteriores a la entrega</a:t>
            </a:r>
          </a:p>
          <a:p>
            <a:pPr marL="762000" lvl="1" indent="-381000">
              <a:lnSpc>
                <a:spcPct val="110000"/>
              </a:lnSpc>
              <a:buClr>
                <a:srgbClr val="FF0000"/>
              </a:buClr>
              <a:buFont typeface="Wingdings" pitchFamily="2" charset="2"/>
              <a:buChar char="ü"/>
            </a:pPr>
            <a:r>
              <a:rPr lang="es-ES_tradnl" sz="2000" dirty="0">
                <a:latin typeface="Arial" charset="0"/>
              </a:rPr>
              <a:t>los requisitos no especificados por el cliente pero necesarios para el uso especificado o previsto</a:t>
            </a:r>
          </a:p>
          <a:p>
            <a:pPr marL="762000" lvl="1" indent="-381000">
              <a:lnSpc>
                <a:spcPct val="110000"/>
              </a:lnSpc>
              <a:buClr>
                <a:srgbClr val="FF0000"/>
              </a:buClr>
              <a:buFont typeface="Wingdings" pitchFamily="2" charset="2"/>
              <a:buChar char="ü"/>
            </a:pPr>
            <a:r>
              <a:rPr lang="es-ES_tradnl" sz="2000" dirty="0">
                <a:latin typeface="Arial" charset="0"/>
              </a:rPr>
              <a:t>los requisitos legales y reglamentarios</a:t>
            </a:r>
          </a:p>
          <a:p>
            <a:pPr marL="762000" lvl="1" indent="-381000">
              <a:lnSpc>
                <a:spcPct val="110000"/>
              </a:lnSpc>
              <a:buClr>
                <a:srgbClr val="FF0000"/>
              </a:buClr>
              <a:buFont typeface="Wingdings" pitchFamily="2" charset="2"/>
              <a:buChar char="ü"/>
            </a:pPr>
            <a:r>
              <a:rPr lang="es-ES_tradnl" sz="2000" dirty="0">
                <a:latin typeface="Arial" charset="0"/>
              </a:rPr>
              <a:t>los requisitos adicionales determinados por la organización</a:t>
            </a:r>
          </a:p>
        </p:txBody>
      </p:sp>
      <p:sp>
        <p:nvSpPr>
          <p:cNvPr id="72712" name="Freeform 8"/>
          <p:cNvSpPr>
            <a:spLocks/>
          </p:cNvSpPr>
          <p:nvPr/>
        </p:nvSpPr>
        <p:spPr bwMode="auto">
          <a:xfrm>
            <a:off x="917699" y="1204914"/>
            <a:ext cx="3011359" cy="1509706"/>
          </a:xfrm>
          <a:custGeom>
            <a:avLst/>
            <a:gdLst/>
            <a:ahLst/>
            <a:cxnLst>
              <a:cxn ang="0">
                <a:pos x="0" y="987"/>
              </a:cxn>
              <a:cxn ang="0">
                <a:pos x="490" y="658"/>
              </a:cxn>
              <a:cxn ang="0">
                <a:pos x="539" y="110"/>
              </a:cxn>
              <a:cxn ang="0">
                <a:pos x="1176" y="0"/>
              </a:cxn>
              <a:cxn ang="0">
                <a:pos x="2352" y="165"/>
              </a:cxn>
              <a:cxn ang="0">
                <a:pos x="2107" y="603"/>
              </a:cxn>
              <a:cxn ang="0">
                <a:pos x="2107" y="933"/>
              </a:cxn>
              <a:cxn ang="0">
                <a:pos x="1617" y="1152"/>
              </a:cxn>
              <a:cxn ang="0">
                <a:pos x="1176" y="1097"/>
              </a:cxn>
              <a:cxn ang="0">
                <a:pos x="833" y="1152"/>
              </a:cxn>
              <a:cxn ang="0">
                <a:pos x="637" y="987"/>
              </a:cxn>
              <a:cxn ang="0">
                <a:pos x="490" y="768"/>
              </a:cxn>
              <a:cxn ang="0">
                <a:pos x="0" y="987"/>
              </a:cxn>
            </a:cxnLst>
            <a:rect l="0" t="0" r="r" b="b"/>
            <a:pathLst>
              <a:path w="2353" h="1153">
                <a:moveTo>
                  <a:pt x="0" y="987"/>
                </a:moveTo>
                <a:lnTo>
                  <a:pt x="490" y="658"/>
                </a:lnTo>
                <a:lnTo>
                  <a:pt x="539" y="110"/>
                </a:lnTo>
                <a:lnTo>
                  <a:pt x="1176" y="0"/>
                </a:lnTo>
                <a:lnTo>
                  <a:pt x="2352" y="165"/>
                </a:lnTo>
                <a:lnTo>
                  <a:pt x="2107" y="603"/>
                </a:lnTo>
                <a:lnTo>
                  <a:pt x="2107" y="933"/>
                </a:lnTo>
                <a:lnTo>
                  <a:pt x="1617" y="1152"/>
                </a:lnTo>
                <a:lnTo>
                  <a:pt x="1176" y="1097"/>
                </a:lnTo>
                <a:lnTo>
                  <a:pt x="833" y="1152"/>
                </a:lnTo>
                <a:lnTo>
                  <a:pt x="637" y="987"/>
                </a:lnTo>
                <a:lnTo>
                  <a:pt x="490" y="768"/>
                </a:lnTo>
                <a:lnTo>
                  <a:pt x="0" y="987"/>
                </a:lnTo>
              </a:path>
            </a:pathLst>
          </a:custGeom>
          <a:solidFill>
            <a:schemeClr val="bg1"/>
          </a:solidFill>
          <a:ln w="12700" cap="rnd" cmpd="sng">
            <a:solidFill>
              <a:schemeClr val="tx1"/>
            </a:solidFill>
            <a:prstDash val="solid"/>
            <a:round/>
            <a:headEnd type="none" w="med" len="med"/>
            <a:tailEnd type="none" w="med" len="med"/>
          </a:ln>
          <a:effectLst>
            <a:outerShdw dist="107763" dir="2700000" algn="ctr" rotWithShape="0">
              <a:schemeClr val="bg2"/>
            </a:outerShdw>
          </a:effectLst>
        </p:spPr>
        <p:txBody>
          <a:bodyPr/>
          <a:lstStyle/>
          <a:p>
            <a:endParaRPr lang="es-CO"/>
          </a:p>
        </p:txBody>
      </p:sp>
      <p:pic>
        <p:nvPicPr>
          <p:cNvPr id="72797" name="Picture 93"/>
          <p:cNvPicPr>
            <a:picLocks noChangeArrowheads="1"/>
          </p:cNvPicPr>
          <p:nvPr/>
        </p:nvPicPr>
        <p:blipFill>
          <a:blip r:embed="rId3" cstate="print"/>
          <a:srcRect/>
          <a:stretch>
            <a:fillRect/>
          </a:stretch>
        </p:blipFill>
        <p:spPr bwMode="auto">
          <a:xfrm>
            <a:off x="1972776" y="1433514"/>
            <a:ext cx="1384778" cy="923916"/>
          </a:xfrm>
          <a:prstGeom prst="rect">
            <a:avLst/>
          </a:prstGeom>
          <a:noFill/>
          <a:ln w="12700">
            <a:noFill/>
            <a:miter lim="800000"/>
            <a:headEnd/>
            <a:tailEnd/>
          </a:ln>
          <a:effectLst/>
        </p:spPr>
      </p:pic>
      <p:pic>
        <p:nvPicPr>
          <p:cNvPr id="72799" name="Picture 95" descr="2"/>
          <p:cNvPicPr>
            <a:picLocks noChangeAspect="1" noChangeArrowheads="1"/>
          </p:cNvPicPr>
          <p:nvPr/>
        </p:nvPicPr>
        <p:blipFill>
          <a:blip r:embed="rId4">
            <a:clrChange>
              <a:clrFrom>
                <a:srgbClr val="FFFFFF"/>
              </a:clrFrom>
              <a:clrTo>
                <a:srgbClr val="FFFFFF">
                  <a:alpha val="0"/>
                </a:srgbClr>
              </a:clrTo>
            </a:clrChange>
          </a:blip>
          <a:srcRect l="16879" r="18671"/>
          <a:stretch>
            <a:fillRect/>
          </a:stretch>
        </p:blipFill>
        <p:spPr bwMode="auto">
          <a:xfrm>
            <a:off x="5907363" y="1285860"/>
            <a:ext cx="3165231" cy="2530475"/>
          </a:xfrm>
          <a:prstGeom prst="rect">
            <a:avLst/>
          </a:prstGeom>
          <a:noFill/>
        </p:spPr>
      </p:pic>
      <p:sp>
        <p:nvSpPr>
          <p:cNvPr id="93" name="92 Flecha derecha"/>
          <p:cNvSpPr/>
          <p:nvPr/>
        </p:nvSpPr>
        <p:spPr>
          <a:xfrm>
            <a:off x="3929058" y="1571612"/>
            <a:ext cx="857256"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4" name="1 Marcador de pie de página"/>
          <p:cNvSpPr txBox="1">
            <a:spLocks/>
          </p:cNvSpPr>
          <p:nvPr/>
        </p:nvSpPr>
        <p:spPr>
          <a:xfrm>
            <a:off x="360000" y="6350023"/>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Control y Gestión de la Calidad - Ana Rosa Fajardo</a:t>
            </a:r>
            <a:endParaRPr lang="es-ES" dirty="0"/>
          </a:p>
        </p:txBody>
      </p:sp>
      <p:pic>
        <p:nvPicPr>
          <p:cNvPr id="95" name="94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2200" y="6093296"/>
            <a:ext cx="2627050" cy="619386"/>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66" name="AutoShape 238"/>
          <p:cNvSpPr>
            <a:spLocks noChangeArrowheads="1"/>
          </p:cNvSpPr>
          <p:nvPr/>
        </p:nvSpPr>
        <p:spPr bwMode="auto">
          <a:xfrm>
            <a:off x="5416061" y="2786058"/>
            <a:ext cx="3446585" cy="1500198"/>
          </a:xfrm>
          <a:prstGeom prst="foldedCorner">
            <a:avLst>
              <a:gd name="adj" fmla="val 12500"/>
            </a:avLst>
          </a:prstGeom>
          <a:ln>
            <a:headEnd/>
            <a:tailEnd/>
          </a:ln>
        </p:spPr>
        <p:style>
          <a:lnRef idx="1">
            <a:schemeClr val="accent2"/>
          </a:lnRef>
          <a:fillRef idx="3">
            <a:schemeClr val="accent2"/>
          </a:fillRef>
          <a:effectRef idx="2">
            <a:schemeClr val="accent2"/>
          </a:effectRef>
          <a:fontRef idx="minor">
            <a:schemeClr val="lt1"/>
          </a:fontRef>
        </p:style>
        <p:txBody>
          <a:bodyPr lIns="54000" rIns="54000" anchor="ctr"/>
          <a:lstStyle/>
          <a:p>
            <a:pPr algn="ctr"/>
            <a:r>
              <a:rPr lang="es-ES_tradnl" b="1" u="sng" dirty="0">
                <a:latin typeface="Arial Narrow" pitchFamily="34" charset="0"/>
              </a:rPr>
              <a:t>Cambios de Requisitos</a:t>
            </a:r>
            <a:endParaRPr lang="es-ES_tradnl" dirty="0">
              <a:latin typeface="Arial Narrow" pitchFamily="34" charset="0"/>
            </a:endParaRPr>
          </a:p>
          <a:p>
            <a:pPr algn="ctr"/>
            <a:r>
              <a:rPr lang="es-ES_tradnl" dirty="0">
                <a:latin typeface="Arial Narrow" pitchFamily="34" charset="0"/>
              </a:rPr>
              <a:t>Asegurar que la documentación se modifica y los cambios se pondrán en conocimiento del personal que deba estar informado.</a:t>
            </a:r>
          </a:p>
        </p:txBody>
      </p:sp>
      <p:sp>
        <p:nvSpPr>
          <p:cNvPr id="73821" name="Rectangle 93"/>
          <p:cNvSpPr>
            <a:spLocks noChangeArrowheads="1"/>
          </p:cNvSpPr>
          <p:nvPr/>
        </p:nvSpPr>
        <p:spPr bwMode="auto">
          <a:xfrm>
            <a:off x="3143240" y="1928802"/>
            <a:ext cx="844062" cy="1143000"/>
          </a:xfrm>
          <a:prstGeom prst="rect">
            <a:avLst/>
          </a:prstGeom>
          <a:solidFill>
            <a:schemeClr val="bg1"/>
          </a:solidFill>
          <a:ln w="9525">
            <a:solidFill>
              <a:schemeClr val="tx1"/>
            </a:solidFill>
            <a:miter lim="800000"/>
            <a:headEnd/>
            <a:tailEnd/>
          </a:ln>
          <a:effectLst/>
        </p:spPr>
        <p:txBody>
          <a:bodyPr lIns="54000" rIns="54000" anchor="ctr"/>
          <a:lstStyle/>
          <a:p>
            <a:pPr algn="ctr"/>
            <a:r>
              <a:rPr lang="es-ES_tradnl" sz="900"/>
              <a:t>abcdeflscajanzgdasg-l. ,md&lt;vlk svdkjnsvdkjnsdlknlkdsnokjsdnoisdvijnvdoinsoidnoidsnsoidnoivnasoidnsdinoidsnoi</a:t>
            </a:r>
          </a:p>
        </p:txBody>
      </p:sp>
      <p:sp>
        <p:nvSpPr>
          <p:cNvPr id="73730" name="AutoShape 2"/>
          <p:cNvSpPr>
            <a:spLocks noChangeArrowheads="1"/>
          </p:cNvSpPr>
          <p:nvPr/>
        </p:nvSpPr>
        <p:spPr bwMode="auto">
          <a:xfrm>
            <a:off x="7033846" y="533400"/>
            <a:ext cx="1894743" cy="838200"/>
          </a:xfrm>
          <a:prstGeom prst="flowChartDocument">
            <a:avLst/>
          </a:prstGeom>
          <a:solidFill>
            <a:schemeClr val="bg1"/>
          </a:solidFill>
          <a:ln w="12700">
            <a:solidFill>
              <a:schemeClr val="tx2"/>
            </a:solidFill>
            <a:miter lim="800000"/>
            <a:headEnd/>
            <a:tailEnd/>
          </a:ln>
          <a:effectLst>
            <a:outerShdw dist="107763" dir="18900000" algn="ctr" rotWithShape="0">
              <a:schemeClr val="accent1"/>
            </a:outerShdw>
          </a:effectLst>
        </p:spPr>
        <p:txBody>
          <a:bodyPr lIns="57600" tIns="46038" rIns="57600" bIns="46038" anchor="ctr"/>
          <a:lstStyle/>
          <a:p>
            <a:pPr indent="-285750" algn="ctr"/>
            <a:r>
              <a:rPr lang="es-ES_tradnl" sz="1600" b="1" dirty="0">
                <a:latin typeface="Arial" charset="0"/>
              </a:rPr>
              <a:t>7. Realización del Producto</a:t>
            </a:r>
          </a:p>
        </p:txBody>
      </p:sp>
      <p:sp>
        <p:nvSpPr>
          <p:cNvPr id="73731" name="Text Box 3"/>
          <p:cNvSpPr txBox="1">
            <a:spLocks noChangeArrowheads="1"/>
          </p:cNvSpPr>
          <p:nvPr/>
        </p:nvSpPr>
        <p:spPr bwMode="auto">
          <a:xfrm>
            <a:off x="2120822" y="158099"/>
            <a:ext cx="4737194" cy="984885"/>
          </a:xfrm>
          <a:prstGeom prst="rect">
            <a:avLst/>
          </a:prstGeom>
          <a:noFill/>
          <a:ln w="9525">
            <a:noFill/>
            <a:miter lim="800000"/>
            <a:headEnd/>
            <a:tailEnd/>
          </a:ln>
          <a:effectLst/>
        </p:spPr>
        <p:txBody>
          <a:bodyPr wrap="none">
            <a:spAutoFit/>
          </a:bodyPr>
          <a:lstStyle/>
          <a:p>
            <a:pPr algn="ctr"/>
            <a:r>
              <a:rPr lang="es-ES_tradnl" b="1">
                <a:latin typeface="Arial" charset="0"/>
              </a:rPr>
              <a:t>7.2 Procesos Relacionados con el Cliente</a:t>
            </a:r>
          </a:p>
          <a:p>
            <a:pPr algn="ctr"/>
            <a:r>
              <a:rPr lang="es-ES_tradnl" sz="2000" b="1">
                <a:latin typeface="Arial" charset="0"/>
              </a:rPr>
              <a:t>7.2.2. Revisión de los Requisitos </a:t>
            </a:r>
          </a:p>
          <a:p>
            <a:pPr algn="ctr"/>
            <a:r>
              <a:rPr lang="es-ES_tradnl" sz="2000" b="1">
                <a:latin typeface="Arial" charset="0"/>
              </a:rPr>
              <a:t>Relacionados con el Producto</a:t>
            </a:r>
            <a:endParaRPr lang="es-ES_tradnl" b="1">
              <a:latin typeface="Arial" charset="0"/>
            </a:endParaRPr>
          </a:p>
        </p:txBody>
      </p:sp>
      <p:grpSp>
        <p:nvGrpSpPr>
          <p:cNvPr id="2" name="Group 92"/>
          <p:cNvGrpSpPr>
            <a:grpSpLocks/>
          </p:cNvGrpSpPr>
          <p:nvPr/>
        </p:nvGrpSpPr>
        <p:grpSpPr bwMode="auto">
          <a:xfrm>
            <a:off x="351693" y="1143001"/>
            <a:ext cx="4328746" cy="2663825"/>
            <a:chOff x="234" y="624"/>
            <a:chExt cx="3971" cy="2257"/>
          </a:xfrm>
        </p:grpSpPr>
        <p:grpSp>
          <p:nvGrpSpPr>
            <p:cNvPr id="3" name="Group 4"/>
            <p:cNvGrpSpPr>
              <a:grpSpLocks/>
            </p:cNvGrpSpPr>
            <p:nvPr/>
          </p:nvGrpSpPr>
          <p:grpSpPr bwMode="auto">
            <a:xfrm>
              <a:off x="234" y="1536"/>
              <a:ext cx="964" cy="1345"/>
              <a:chOff x="378" y="2686"/>
              <a:chExt cx="964" cy="1345"/>
            </a:xfrm>
          </p:grpSpPr>
          <p:grpSp>
            <p:nvGrpSpPr>
              <p:cNvPr id="4" name="Group 5"/>
              <p:cNvGrpSpPr>
                <a:grpSpLocks/>
              </p:cNvGrpSpPr>
              <p:nvPr/>
            </p:nvGrpSpPr>
            <p:grpSpPr bwMode="auto">
              <a:xfrm>
                <a:off x="398" y="3040"/>
                <a:ext cx="896" cy="570"/>
                <a:chOff x="398" y="3040"/>
                <a:chExt cx="896" cy="570"/>
              </a:xfrm>
            </p:grpSpPr>
            <p:grpSp>
              <p:nvGrpSpPr>
                <p:cNvPr id="5" name="Group 6"/>
                <p:cNvGrpSpPr>
                  <a:grpSpLocks/>
                </p:cNvGrpSpPr>
                <p:nvPr/>
              </p:nvGrpSpPr>
              <p:grpSpPr bwMode="auto">
                <a:xfrm>
                  <a:off x="398" y="3040"/>
                  <a:ext cx="896" cy="570"/>
                  <a:chOff x="398" y="3040"/>
                  <a:chExt cx="896" cy="570"/>
                </a:xfrm>
              </p:grpSpPr>
              <p:sp>
                <p:nvSpPr>
                  <p:cNvPr id="73735" name="Freeform 7"/>
                  <p:cNvSpPr>
                    <a:spLocks/>
                  </p:cNvSpPr>
                  <p:nvPr/>
                </p:nvSpPr>
                <p:spPr bwMode="auto">
                  <a:xfrm>
                    <a:off x="398" y="3040"/>
                    <a:ext cx="896" cy="570"/>
                  </a:xfrm>
                  <a:custGeom>
                    <a:avLst/>
                    <a:gdLst/>
                    <a:ahLst/>
                    <a:cxnLst>
                      <a:cxn ang="0">
                        <a:pos x="155" y="28"/>
                      </a:cxn>
                      <a:cxn ang="0">
                        <a:pos x="93" y="58"/>
                      </a:cxn>
                      <a:cxn ang="0">
                        <a:pos x="69" y="88"/>
                      </a:cxn>
                      <a:cxn ang="0">
                        <a:pos x="43" y="133"/>
                      </a:cxn>
                      <a:cxn ang="0">
                        <a:pos x="23" y="184"/>
                      </a:cxn>
                      <a:cxn ang="0">
                        <a:pos x="15" y="229"/>
                      </a:cxn>
                      <a:cxn ang="0">
                        <a:pos x="0" y="294"/>
                      </a:cxn>
                      <a:cxn ang="0">
                        <a:pos x="4" y="346"/>
                      </a:cxn>
                      <a:cxn ang="0">
                        <a:pos x="15" y="406"/>
                      </a:cxn>
                      <a:cxn ang="0">
                        <a:pos x="30" y="444"/>
                      </a:cxn>
                      <a:cxn ang="0">
                        <a:pos x="45" y="464"/>
                      </a:cxn>
                      <a:cxn ang="0">
                        <a:pos x="71" y="487"/>
                      </a:cxn>
                      <a:cxn ang="0">
                        <a:pos x="93" y="492"/>
                      </a:cxn>
                      <a:cxn ang="0">
                        <a:pos x="114" y="492"/>
                      </a:cxn>
                      <a:cxn ang="0">
                        <a:pos x="143" y="487"/>
                      </a:cxn>
                      <a:cxn ang="0">
                        <a:pos x="153" y="470"/>
                      </a:cxn>
                      <a:cxn ang="0">
                        <a:pos x="173" y="455"/>
                      </a:cxn>
                      <a:cxn ang="0">
                        <a:pos x="184" y="421"/>
                      </a:cxn>
                      <a:cxn ang="0">
                        <a:pos x="188" y="446"/>
                      </a:cxn>
                      <a:cxn ang="0">
                        <a:pos x="216" y="474"/>
                      </a:cxn>
                      <a:cxn ang="0">
                        <a:pos x="256" y="519"/>
                      </a:cxn>
                      <a:cxn ang="0">
                        <a:pos x="294" y="552"/>
                      </a:cxn>
                      <a:cxn ang="0">
                        <a:pos x="396" y="569"/>
                      </a:cxn>
                      <a:cxn ang="0">
                        <a:pos x="579" y="549"/>
                      </a:cxn>
                      <a:cxn ang="0">
                        <a:pos x="606" y="534"/>
                      </a:cxn>
                      <a:cxn ang="0">
                        <a:pos x="643" y="511"/>
                      </a:cxn>
                      <a:cxn ang="0">
                        <a:pos x="665" y="489"/>
                      </a:cxn>
                      <a:cxn ang="0">
                        <a:pos x="680" y="459"/>
                      </a:cxn>
                      <a:cxn ang="0">
                        <a:pos x="702" y="412"/>
                      </a:cxn>
                      <a:cxn ang="0">
                        <a:pos x="704" y="353"/>
                      </a:cxn>
                      <a:cxn ang="0">
                        <a:pos x="689" y="281"/>
                      </a:cxn>
                      <a:cxn ang="0">
                        <a:pos x="724" y="389"/>
                      </a:cxn>
                      <a:cxn ang="0">
                        <a:pos x="747" y="435"/>
                      </a:cxn>
                      <a:cxn ang="0">
                        <a:pos x="793" y="462"/>
                      </a:cxn>
                      <a:cxn ang="0">
                        <a:pos x="830" y="462"/>
                      </a:cxn>
                      <a:cxn ang="0">
                        <a:pos x="853" y="455"/>
                      </a:cxn>
                      <a:cxn ang="0">
                        <a:pos x="882" y="452"/>
                      </a:cxn>
                      <a:cxn ang="0">
                        <a:pos x="895" y="417"/>
                      </a:cxn>
                      <a:cxn ang="0">
                        <a:pos x="886" y="325"/>
                      </a:cxn>
                      <a:cxn ang="0">
                        <a:pos x="849" y="284"/>
                      </a:cxn>
                      <a:cxn ang="0">
                        <a:pos x="795" y="255"/>
                      </a:cxn>
                      <a:cxn ang="0">
                        <a:pos x="761" y="218"/>
                      </a:cxn>
                      <a:cxn ang="0">
                        <a:pos x="724" y="155"/>
                      </a:cxn>
                      <a:cxn ang="0">
                        <a:pos x="687" y="88"/>
                      </a:cxn>
                      <a:cxn ang="0">
                        <a:pos x="658" y="58"/>
                      </a:cxn>
                      <a:cxn ang="0">
                        <a:pos x="643" y="47"/>
                      </a:cxn>
                      <a:cxn ang="0">
                        <a:pos x="617" y="36"/>
                      </a:cxn>
                      <a:cxn ang="0">
                        <a:pos x="583" y="24"/>
                      </a:cxn>
                      <a:cxn ang="0">
                        <a:pos x="541" y="10"/>
                      </a:cxn>
                      <a:cxn ang="0">
                        <a:pos x="450" y="0"/>
                      </a:cxn>
                      <a:cxn ang="0">
                        <a:pos x="344" y="2"/>
                      </a:cxn>
                      <a:cxn ang="0">
                        <a:pos x="221" y="4"/>
                      </a:cxn>
                      <a:cxn ang="0">
                        <a:pos x="155" y="28"/>
                      </a:cxn>
                    </a:cxnLst>
                    <a:rect l="0" t="0" r="r" b="b"/>
                    <a:pathLst>
                      <a:path w="896" h="570">
                        <a:moveTo>
                          <a:pt x="155" y="28"/>
                        </a:moveTo>
                        <a:lnTo>
                          <a:pt x="93" y="58"/>
                        </a:lnTo>
                        <a:lnTo>
                          <a:pt x="69" y="88"/>
                        </a:lnTo>
                        <a:lnTo>
                          <a:pt x="43" y="133"/>
                        </a:lnTo>
                        <a:lnTo>
                          <a:pt x="23" y="184"/>
                        </a:lnTo>
                        <a:lnTo>
                          <a:pt x="15" y="229"/>
                        </a:lnTo>
                        <a:lnTo>
                          <a:pt x="0" y="294"/>
                        </a:lnTo>
                        <a:lnTo>
                          <a:pt x="4" y="346"/>
                        </a:lnTo>
                        <a:lnTo>
                          <a:pt x="15" y="406"/>
                        </a:lnTo>
                        <a:lnTo>
                          <a:pt x="30" y="444"/>
                        </a:lnTo>
                        <a:lnTo>
                          <a:pt x="45" y="464"/>
                        </a:lnTo>
                        <a:lnTo>
                          <a:pt x="71" y="487"/>
                        </a:lnTo>
                        <a:lnTo>
                          <a:pt x="93" y="492"/>
                        </a:lnTo>
                        <a:lnTo>
                          <a:pt x="114" y="492"/>
                        </a:lnTo>
                        <a:lnTo>
                          <a:pt x="143" y="487"/>
                        </a:lnTo>
                        <a:lnTo>
                          <a:pt x="153" y="470"/>
                        </a:lnTo>
                        <a:lnTo>
                          <a:pt x="173" y="455"/>
                        </a:lnTo>
                        <a:lnTo>
                          <a:pt x="184" y="421"/>
                        </a:lnTo>
                        <a:lnTo>
                          <a:pt x="188" y="446"/>
                        </a:lnTo>
                        <a:lnTo>
                          <a:pt x="216" y="474"/>
                        </a:lnTo>
                        <a:lnTo>
                          <a:pt x="256" y="519"/>
                        </a:lnTo>
                        <a:lnTo>
                          <a:pt x="294" y="552"/>
                        </a:lnTo>
                        <a:lnTo>
                          <a:pt x="396" y="569"/>
                        </a:lnTo>
                        <a:lnTo>
                          <a:pt x="579" y="549"/>
                        </a:lnTo>
                        <a:lnTo>
                          <a:pt x="606" y="534"/>
                        </a:lnTo>
                        <a:lnTo>
                          <a:pt x="643" y="511"/>
                        </a:lnTo>
                        <a:lnTo>
                          <a:pt x="665" y="489"/>
                        </a:lnTo>
                        <a:lnTo>
                          <a:pt x="680" y="459"/>
                        </a:lnTo>
                        <a:lnTo>
                          <a:pt x="702" y="412"/>
                        </a:lnTo>
                        <a:lnTo>
                          <a:pt x="704" y="353"/>
                        </a:lnTo>
                        <a:lnTo>
                          <a:pt x="689" y="281"/>
                        </a:lnTo>
                        <a:lnTo>
                          <a:pt x="724" y="389"/>
                        </a:lnTo>
                        <a:lnTo>
                          <a:pt x="747" y="435"/>
                        </a:lnTo>
                        <a:lnTo>
                          <a:pt x="793" y="462"/>
                        </a:lnTo>
                        <a:lnTo>
                          <a:pt x="830" y="462"/>
                        </a:lnTo>
                        <a:lnTo>
                          <a:pt x="853" y="455"/>
                        </a:lnTo>
                        <a:lnTo>
                          <a:pt x="882" y="452"/>
                        </a:lnTo>
                        <a:lnTo>
                          <a:pt x="895" y="417"/>
                        </a:lnTo>
                        <a:lnTo>
                          <a:pt x="886" y="325"/>
                        </a:lnTo>
                        <a:lnTo>
                          <a:pt x="849" y="284"/>
                        </a:lnTo>
                        <a:lnTo>
                          <a:pt x="795" y="255"/>
                        </a:lnTo>
                        <a:lnTo>
                          <a:pt x="761" y="218"/>
                        </a:lnTo>
                        <a:lnTo>
                          <a:pt x="724" y="155"/>
                        </a:lnTo>
                        <a:lnTo>
                          <a:pt x="687" y="88"/>
                        </a:lnTo>
                        <a:lnTo>
                          <a:pt x="658" y="58"/>
                        </a:lnTo>
                        <a:lnTo>
                          <a:pt x="643" y="47"/>
                        </a:lnTo>
                        <a:lnTo>
                          <a:pt x="617" y="36"/>
                        </a:lnTo>
                        <a:lnTo>
                          <a:pt x="583" y="24"/>
                        </a:lnTo>
                        <a:lnTo>
                          <a:pt x="541" y="10"/>
                        </a:lnTo>
                        <a:lnTo>
                          <a:pt x="450" y="0"/>
                        </a:lnTo>
                        <a:lnTo>
                          <a:pt x="344" y="2"/>
                        </a:lnTo>
                        <a:lnTo>
                          <a:pt x="221" y="4"/>
                        </a:lnTo>
                        <a:lnTo>
                          <a:pt x="155" y="28"/>
                        </a:lnTo>
                      </a:path>
                    </a:pathLst>
                  </a:custGeom>
                  <a:solidFill>
                    <a:srgbClr val="FFE0C0"/>
                  </a:solidFill>
                  <a:ln w="12700" cap="rnd" cmpd="sng">
                    <a:solidFill>
                      <a:srgbClr val="000000"/>
                    </a:solidFill>
                    <a:prstDash val="solid"/>
                    <a:round/>
                    <a:headEnd type="none" w="med" len="med"/>
                    <a:tailEnd type="none" w="med" len="med"/>
                  </a:ln>
                  <a:effectLst/>
                </p:spPr>
                <p:txBody>
                  <a:bodyPr/>
                  <a:lstStyle/>
                  <a:p>
                    <a:endParaRPr lang="es-CO"/>
                  </a:p>
                </p:txBody>
              </p:sp>
              <p:grpSp>
                <p:nvGrpSpPr>
                  <p:cNvPr id="6" name="Group 8"/>
                  <p:cNvGrpSpPr>
                    <a:grpSpLocks/>
                  </p:cNvGrpSpPr>
                  <p:nvPr/>
                </p:nvGrpSpPr>
                <p:grpSpPr bwMode="auto">
                  <a:xfrm>
                    <a:off x="426" y="3371"/>
                    <a:ext cx="107" cy="22"/>
                    <a:chOff x="426" y="3371"/>
                    <a:chExt cx="107" cy="22"/>
                  </a:xfrm>
                </p:grpSpPr>
                <p:sp>
                  <p:nvSpPr>
                    <p:cNvPr id="73737" name="Freeform 9"/>
                    <p:cNvSpPr>
                      <a:spLocks/>
                    </p:cNvSpPr>
                    <p:nvPr/>
                  </p:nvSpPr>
                  <p:spPr bwMode="auto">
                    <a:xfrm>
                      <a:off x="426" y="3373"/>
                      <a:ext cx="107" cy="8"/>
                    </a:xfrm>
                    <a:custGeom>
                      <a:avLst/>
                      <a:gdLst/>
                      <a:ahLst/>
                      <a:cxnLst>
                        <a:cxn ang="0">
                          <a:pos x="0" y="1"/>
                        </a:cxn>
                        <a:cxn ang="0">
                          <a:pos x="26" y="0"/>
                        </a:cxn>
                        <a:cxn ang="0">
                          <a:pos x="59" y="1"/>
                        </a:cxn>
                        <a:cxn ang="0">
                          <a:pos x="91" y="4"/>
                        </a:cxn>
                        <a:cxn ang="0">
                          <a:pos x="106" y="7"/>
                        </a:cxn>
                      </a:cxnLst>
                      <a:rect l="0" t="0" r="r" b="b"/>
                      <a:pathLst>
                        <a:path w="107" h="8">
                          <a:moveTo>
                            <a:pt x="0" y="1"/>
                          </a:moveTo>
                          <a:lnTo>
                            <a:pt x="26" y="0"/>
                          </a:lnTo>
                          <a:lnTo>
                            <a:pt x="59" y="1"/>
                          </a:lnTo>
                          <a:lnTo>
                            <a:pt x="91" y="4"/>
                          </a:lnTo>
                          <a:lnTo>
                            <a:pt x="106" y="7"/>
                          </a:lnTo>
                        </a:path>
                      </a:pathLst>
                    </a:custGeom>
                    <a:noFill/>
                    <a:ln w="12700" cap="rnd" cmpd="sng">
                      <a:solidFill>
                        <a:srgbClr val="000000"/>
                      </a:solidFill>
                      <a:prstDash val="solid"/>
                      <a:round/>
                      <a:headEnd type="none" w="med" len="med"/>
                      <a:tailEnd type="none" w="med" len="med"/>
                    </a:ln>
                    <a:effectLst/>
                  </p:spPr>
                  <p:txBody>
                    <a:bodyPr/>
                    <a:lstStyle/>
                    <a:p>
                      <a:endParaRPr lang="es-CO"/>
                    </a:p>
                  </p:txBody>
                </p:sp>
                <p:sp>
                  <p:nvSpPr>
                    <p:cNvPr id="73738" name="Line 10"/>
                    <p:cNvSpPr>
                      <a:spLocks noChangeShapeType="1"/>
                    </p:cNvSpPr>
                    <p:nvPr/>
                  </p:nvSpPr>
                  <p:spPr bwMode="auto">
                    <a:xfrm flipV="1">
                      <a:off x="448" y="3371"/>
                      <a:ext cx="32" cy="22"/>
                    </a:xfrm>
                    <a:prstGeom prst="line">
                      <a:avLst/>
                    </a:prstGeom>
                    <a:noFill/>
                    <a:ln w="12700">
                      <a:solidFill>
                        <a:srgbClr val="000000"/>
                      </a:solidFill>
                      <a:round/>
                      <a:headEnd/>
                      <a:tailEnd/>
                    </a:ln>
                    <a:effectLst/>
                  </p:spPr>
                  <p:txBody>
                    <a:bodyPr wrap="none" anchor="ctr"/>
                    <a:lstStyle/>
                    <a:p>
                      <a:endParaRPr lang="es-CO"/>
                    </a:p>
                  </p:txBody>
                </p:sp>
              </p:grpSp>
              <p:sp>
                <p:nvSpPr>
                  <p:cNvPr id="73739" name="Freeform 11"/>
                  <p:cNvSpPr>
                    <a:spLocks/>
                  </p:cNvSpPr>
                  <p:nvPr/>
                </p:nvSpPr>
                <p:spPr bwMode="auto">
                  <a:xfrm>
                    <a:off x="907" y="3485"/>
                    <a:ext cx="20" cy="22"/>
                  </a:xfrm>
                  <a:custGeom>
                    <a:avLst/>
                    <a:gdLst/>
                    <a:ahLst/>
                    <a:cxnLst>
                      <a:cxn ang="0">
                        <a:pos x="17" y="7"/>
                      </a:cxn>
                      <a:cxn ang="0">
                        <a:pos x="14" y="1"/>
                      </a:cxn>
                      <a:cxn ang="0">
                        <a:pos x="9" y="0"/>
                      </a:cxn>
                      <a:cxn ang="0">
                        <a:pos x="3" y="1"/>
                      </a:cxn>
                      <a:cxn ang="0">
                        <a:pos x="0" y="7"/>
                      </a:cxn>
                      <a:cxn ang="0">
                        <a:pos x="2" y="15"/>
                      </a:cxn>
                      <a:cxn ang="0">
                        <a:pos x="6" y="20"/>
                      </a:cxn>
                      <a:cxn ang="0">
                        <a:pos x="10" y="21"/>
                      </a:cxn>
                      <a:cxn ang="0">
                        <a:pos x="15" y="21"/>
                      </a:cxn>
                      <a:cxn ang="0">
                        <a:pos x="19" y="15"/>
                      </a:cxn>
                      <a:cxn ang="0">
                        <a:pos x="17" y="7"/>
                      </a:cxn>
                    </a:cxnLst>
                    <a:rect l="0" t="0" r="r" b="b"/>
                    <a:pathLst>
                      <a:path w="20" h="22">
                        <a:moveTo>
                          <a:pt x="17" y="7"/>
                        </a:moveTo>
                        <a:lnTo>
                          <a:pt x="14" y="1"/>
                        </a:lnTo>
                        <a:lnTo>
                          <a:pt x="9" y="0"/>
                        </a:lnTo>
                        <a:lnTo>
                          <a:pt x="3" y="1"/>
                        </a:lnTo>
                        <a:lnTo>
                          <a:pt x="0" y="7"/>
                        </a:lnTo>
                        <a:lnTo>
                          <a:pt x="2" y="15"/>
                        </a:lnTo>
                        <a:lnTo>
                          <a:pt x="6" y="20"/>
                        </a:lnTo>
                        <a:lnTo>
                          <a:pt x="10" y="21"/>
                        </a:lnTo>
                        <a:lnTo>
                          <a:pt x="15" y="21"/>
                        </a:lnTo>
                        <a:lnTo>
                          <a:pt x="19" y="15"/>
                        </a:lnTo>
                        <a:lnTo>
                          <a:pt x="17" y="7"/>
                        </a:lnTo>
                      </a:path>
                    </a:pathLst>
                  </a:custGeom>
                  <a:solidFill>
                    <a:srgbClr val="FFC080"/>
                  </a:solidFill>
                  <a:ln w="12700" cap="rnd" cmpd="sng">
                    <a:solidFill>
                      <a:srgbClr val="000000"/>
                    </a:solidFill>
                    <a:prstDash val="solid"/>
                    <a:round/>
                    <a:headEnd type="none" w="med" len="med"/>
                    <a:tailEnd type="none" w="med" len="med"/>
                  </a:ln>
                  <a:effectLst/>
                </p:spPr>
                <p:txBody>
                  <a:bodyPr/>
                  <a:lstStyle/>
                  <a:p>
                    <a:endParaRPr lang="es-CO"/>
                  </a:p>
                </p:txBody>
              </p:sp>
            </p:grpSp>
            <p:sp>
              <p:nvSpPr>
                <p:cNvPr id="73740" name="Freeform 12"/>
                <p:cNvSpPr>
                  <a:spLocks/>
                </p:cNvSpPr>
                <p:nvPr/>
              </p:nvSpPr>
              <p:spPr bwMode="auto">
                <a:xfrm>
                  <a:off x="579" y="3253"/>
                  <a:ext cx="6" cy="80"/>
                </a:xfrm>
                <a:custGeom>
                  <a:avLst/>
                  <a:gdLst/>
                  <a:ahLst/>
                  <a:cxnLst>
                    <a:cxn ang="0">
                      <a:pos x="0" y="0"/>
                    </a:cxn>
                    <a:cxn ang="0">
                      <a:pos x="5" y="37"/>
                    </a:cxn>
                    <a:cxn ang="0">
                      <a:pos x="5" y="64"/>
                    </a:cxn>
                    <a:cxn ang="0">
                      <a:pos x="0" y="79"/>
                    </a:cxn>
                  </a:cxnLst>
                  <a:rect l="0" t="0" r="r" b="b"/>
                  <a:pathLst>
                    <a:path w="6" h="80">
                      <a:moveTo>
                        <a:pt x="0" y="0"/>
                      </a:moveTo>
                      <a:lnTo>
                        <a:pt x="5" y="37"/>
                      </a:lnTo>
                      <a:lnTo>
                        <a:pt x="5" y="64"/>
                      </a:lnTo>
                      <a:lnTo>
                        <a:pt x="0" y="79"/>
                      </a:lnTo>
                    </a:path>
                  </a:pathLst>
                </a:custGeom>
                <a:noFill/>
                <a:ln w="12700" cap="rnd" cmpd="sng">
                  <a:solidFill>
                    <a:srgbClr val="000000"/>
                  </a:solidFill>
                  <a:prstDash val="solid"/>
                  <a:round/>
                  <a:headEnd type="none" w="med" len="med"/>
                  <a:tailEnd type="none" w="med" len="med"/>
                </a:ln>
                <a:effectLst/>
              </p:spPr>
              <p:txBody>
                <a:bodyPr/>
                <a:lstStyle/>
                <a:p>
                  <a:endParaRPr lang="es-CO"/>
                </a:p>
              </p:txBody>
            </p:sp>
          </p:grpSp>
          <p:grpSp>
            <p:nvGrpSpPr>
              <p:cNvPr id="7" name="Group 13"/>
              <p:cNvGrpSpPr>
                <a:grpSpLocks/>
              </p:cNvGrpSpPr>
              <p:nvPr/>
            </p:nvGrpSpPr>
            <p:grpSpPr bwMode="auto">
              <a:xfrm>
                <a:off x="396" y="2686"/>
                <a:ext cx="677" cy="578"/>
                <a:chOff x="396" y="2686"/>
                <a:chExt cx="677" cy="578"/>
              </a:xfrm>
            </p:grpSpPr>
            <p:sp>
              <p:nvSpPr>
                <p:cNvPr id="73742" name="Freeform 14"/>
                <p:cNvSpPr>
                  <a:spLocks/>
                </p:cNvSpPr>
                <p:nvPr/>
              </p:nvSpPr>
              <p:spPr bwMode="auto">
                <a:xfrm>
                  <a:off x="396" y="2686"/>
                  <a:ext cx="677" cy="578"/>
                </a:xfrm>
                <a:custGeom>
                  <a:avLst/>
                  <a:gdLst/>
                  <a:ahLst/>
                  <a:cxnLst>
                    <a:cxn ang="0">
                      <a:pos x="255" y="39"/>
                    </a:cxn>
                    <a:cxn ang="0">
                      <a:pos x="179" y="34"/>
                    </a:cxn>
                    <a:cxn ang="0">
                      <a:pos x="231" y="50"/>
                    </a:cxn>
                    <a:cxn ang="0">
                      <a:pos x="168" y="47"/>
                    </a:cxn>
                    <a:cxn ang="0">
                      <a:pos x="101" y="48"/>
                    </a:cxn>
                    <a:cxn ang="0">
                      <a:pos x="58" y="86"/>
                    </a:cxn>
                    <a:cxn ang="0">
                      <a:pos x="92" y="84"/>
                    </a:cxn>
                    <a:cxn ang="0">
                      <a:pos x="134" y="75"/>
                    </a:cxn>
                    <a:cxn ang="0">
                      <a:pos x="87" y="111"/>
                    </a:cxn>
                    <a:cxn ang="0">
                      <a:pos x="19" y="192"/>
                    </a:cxn>
                    <a:cxn ang="0">
                      <a:pos x="42" y="201"/>
                    </a:cxn>
                    <a:cxn ang="0">
                      <a:pos x="80" y="205"/>
                    </a:cxn>
                    <a:cxn ang="0">
                      <a:pos x="40" y="245"/>
                    </a:cxn>
                    <a:cxn ang="0">
                      <a:pos x="48" y="267"/>
                    </a:cxn>
                    <a:cxn ang="0">
                      <a:pos x="70" y="274"/>
                    </a:cxn>
                    <a:cxn ang="0">
                      <a:pos x="30" y="375"/>
                    </a:cxn>
                    <a:cxn ang="0">
                      <a:pos x="95" y="312"/>
                    </a:cxn>
                    <a:cxn ang="0">
                      <a:pos x="93" y="374"/>
                    </a:cxn>
                    <a:cxn ang="0">
                      <a:pos x="130" y="459"/>
                    </a:cxn>
                    <a:cxn ang="0">
                      <a:pos x="155" y="384"/>
                    </a:cxn>
                    <a:cxn ang="0">
                      <a:pos x="150" y="479"/>
                    </a:cxn>
                    <a:cxn ang="0">
                      <a:pos x="203" y="557"/>
                    </a:cxn>
                    <a:cxn ang="0">
                      <a:pos x="229" y="555"/>
                    </a:cxn>
                    <a:cxn ang="0">
                      <a:pos x="281" y="570"/>
                    </a:cxn>
                    <a:cxn ang="0">
                      <a:pos x="383" y="530"/>
                    </a:cxn>
                    <a:cxn ang="0">
                      <a:pos x="496" y="577"/>
                    </a:cxn>
                    <a:cxn ang="0">
                      <a:pos x="578" y="507"/>
                    </a:cxn>
                    <a:cxn ang="0">
                      <a:pos x="650" y="491"/>
                    </a:cxn>
                    <a:cxn ang="0">
                      <a:pos x="593" y="358"/>
                    </a:cxn>
                    <a:cxn ang="0">
                      <a:pos x="630" y="343"/>
                    </a:cxn>
                    <a:cxn ang="0">
                      <a:pos x="612" y="300"/>
                    </a:cxn>
                    <a:cxn ang="0">
                      <a:pos x="604" y="277"/>
                    </a:cxn>
                    <a:cxn ang="0">
                      <a:pos x="669" y="336"/>
                    </a:cxn>
                    <a:cxn ang="0">
                      <a:pos x="602" y="249"/>
                    </a:cxn>
                    <a:cxn ang="0">
                      <a:pos x="624" y="246"/>
                    </a:cxn>
                    <a:cxn ang="0">
                      <a:pos x="634" y="221"/>
                    </a:cxn>
                    <a:cxn ang="0">
                      <a:pos x="624" y="193"/>
                    </a:cxn>
                    <a:cxn ang="0">
                      <a:pos x="600" y="152"/>
                    </a:cxn>
                    <a:cxn ang="0">
                      <a:pos x="568" y="134"/>
                    </a:cxn>
                    <a:cxn ang="0">
                      <a:pos x="565" y="115"/>
                    </a:cxn>
                    <a:cxn ang="0">
                      <a:pos x="526" y="97"/>
                    </a:cxn>
                    <a:cxn ang="0">
                      <a:pos x="548" y="76"/>
                    </a:cxn>
                    <a:cxn ang="0">
                      <a:pos x="481" y="60"/>
                    </a:cxn>
                    <a:cxn ang="0">
                      <a:pos x="548" y="26"/>
                    </a:cxn>
                    <a:cxn ang="0">
                      <a:pos x="424" y="32"/>
                    </a:cxn>
                    <a:cxn ang="0">
                      <a:pos x="386" y="22"/>
                    </a:cxn>
                    <a:cxn ang="0">
                      <a:pos x="311" y="58"/>
                    </a:cxn>
                  </a:cxnLst>
                  <a:rect l="0" t="0" r="r" b="b"/>
                  <a:pathLst>
                    <a:path w="677" h="578">
                      <a:moveTo>
                        <a:pt x="299" y="71"/>
                      </a:moveTo>
                      <a:lnTo>
                        <a:pt x="275" y="50"/>
                      </a:lnTo>
                      <a:lnTo>
                        <a:pt x="255" y="39"/>
                      </a:lnTo>
                      <a:lnTo>
                        <a:pt x="227" y="32"/>
                      </a:lnTo>
                      <a:lnTo>
                        <a:pt x="205" y="32"/>
                      </a:lnTo>
                      <a:lnTo>
                        <a:pt x="179" y="34"/>
                      </a:lnTo>
                      <a:lnTo>
                        <a:pt x="166" y="39"/>
                      </a:lnTo>
                      <a:lnTo>
                        <a:pt x="205" y="45"/>
                      </a:lnTo>
                      <a:lnTo>
                        <a:pt x="231" y="50"/>
                      </a:lnTo>
                      <a:lnTo>
                        <a:pt x="258" y="75"/>
                      </a:lnTo>
                      <a:lnTo>
                        <a:pt x="203" y="52"/>
                      </a:lnTo>
                      <a:lnTo>
                        <a:pt x="168" y="47"/>
                      </a:lnTo>
                      <a:lnTo>
                        <a:pt x="147" y="45"/>
                      </a:lnTo>
                      <a:lnTo>
                        <a:pt x="123" y="45"/>
                      </a:lnTo>
                      <a:lnTo>
                        <a:pt x="101" y="48"/>
                      </a:lnTo>
                      <a:lnTo>
                        <a:pt x="86" y="55"/>
                      </a:lnTo>
                      <a:lnTo>
                        <a:pt x="71" y="65"/>
                      </a:lnTo>
                      <a:lnTo>
                        <a:pt x="58" y="86"/>
                      </a:lnTo>
                      <a:lnTo>
                        <a:pt x="51" y="119"/>
                      </a:lnTo>
                      <a:lnTo>
                        <a:pt x="75" y="95"/>
                      </a:lnTo>
                      <a:lnTo>
                        <a:pt x="92" y="84"/>
                      </a:lnTo>
                      <a:lnTo>
                        <a:pt x="104" y="76"/>
                      </a:lnTo>
                      <a:lnTo>
                        <a:pt x="120" y="73"/>
                      </a:lnTo>
                      <a:lnTo>
                        <a:pt x="134" y="75"/>
                      </a:lnTo>
                      <a:lnTo>
                        <a:pt x="142" y="75"/>
                      </a:lnTo>
                      <a:lnTo>
                        <a:pt x="113" y="94"/>
                      </a:lnTo>
                      <a:lnTo>
                        <a:pt x="87" y="111"/>
                      </a:lnTo>
                      <a:lnTo>
                        <a:pt x="58" y="138"/>
                      </a:lnTo>
                      <a:lnTo>
                        <a:pt x="35" y="167"/>
                      </a:lnTo>
                      <a:lnTo>
                        <a:pt x="19" y="192"/>
                      </a:lnTo>
                      <a:lnTo>
                        <a:pt x="0" y="231"/>
                      </a:lnTo>
                      <a:lnTo>
                        <a:pt x="29" y="207"/>
                      </a:lnTo>
                      <a:lnTo>
                        <a:pt x="42" y="201"/>
                      </a:lnTo>
                      <a:lnTo>
                        <a:pt x="58" y="197"/>
                      </a:lnTo>
                      <a:lnTo>
                        <a:pt x="69" y="198"/>
                      </a:lnTo>
                      <a:lnTo>
                        <a:pt x="80" y="205"/>
                      </a:lnTo>
                      <a:lnTo>
                        <a:pt x="66" y="216"/>
                      </a:lnTo>
                      <a:lnTo>
                        <a:pt x="54" y="230"/>
                      </a:lnTo>
                      <a:lnTo>
                        <a:pt x="40" y="245"/>
                      </a:lnTo>
                      <a:lnTo>
                        <a:pt x="28" y="260"/>
                      </a:lnTo>
                      <a:lnTo>
                        <a:pt x="16" y="284"/>
                      </a:lnTo>
                      <a:lnTo>
                        <a:pt x="48" y="267"/>
                      </a:lnTo>
                      <a:lnTo>
                        <a:pt x="65" y="260"/>
                      </a:lnTo>
                      <a:lnTo>
                        <a:pt x="84" y="260"/>
                      </a:lnTo>
                      <a:lnTo>
                        <a:pt x="70" y="274"/>
                      </a:lnTo>
                      <a:lnTo>
                        <a:pt x="56" y="297"/>
                      </a:lnTo>
                      <a:lnTo>
                        <a:pt x="43" y="322"/>
                      </a:lnTo>
                      <a:lnTo>
                        <a:pt x="30" y="375"/>
                      </a:lnTo>
                      <a:lnTo>
                        <a:pt x="51" y="347"/>
                      </a:lnTo>
                      <a:lnTo>
                        <a:pt x="71" y="325"/>
                      </a:lnTo>
                      <a:lnTo>
                        <a:pt x="95" y="312"/>
                      </a:lnTo>
                      <a:lnTo>
                        <a:pt x="106" y="312"/>
                      </a:lnTo>
                      <a:lnTo>
                        <a:pt x="95" y="340"/>
                      </a:lnTo>
                      <a:lnTo>
                        <a:pt x="93" y="374"/>
                      </a:lnTo>
                      <a:lnTo>
                        <a:pt x="95" y="396"/>
                      </a:lnTo>
                      <a:lnTo>
                        <a:pt x="108" y="427"/>
                      </a:lnTo>
                      <a:lnTo>
                        <a:pt x="130" y="459"/>
                      </a:lnTo>
                      <a:lnTo>
                        <a:pt x="130" y="420"/>
                      </a:lnTo>
                      <a:lnTo>
                        <a:pt x="142" y="394"/>
                      </a:lnTo>
                      <a:lnTo>
                        <a:pt x="155" y="384"/>
                      </a:lnTo>
                      <a:lnTo>
                        <a:pt x="150" y="425"/>
                      </a:lnTo>
                      <a:lnTo>
                        <a:pt x="150" y="455"/>
                      </a:lnTo>
                      <a:lnTo>
                        <a:pt x="150" y="479"/>
                      </a:lnTo>
                      <a:lnTo>
                        <a:pt x="155" y="504"/>
                      </a:lnTo>
                      <a:lnTo>
                        <a:pt x="177" y="534"/>
                      </a:lnTo>
                      <a:lnTo>
                        <a:pt x="203" y="557"/>
                      </a:lnTo>
                      <a:lnTo>
                        <a:pt x="207" y="522"/>
                      </a:lnTo>
                      <a:lnTo>
                        <a:pt x="207" y="481"/>
                      </a:lnTo>
                      <a:lnTo>
                        <a:pt x="229" y="555"/>
                      </a:lnTo>
                      <a:lnTo>
                        <a:pt x="244" y="575"/>
                      </a:lnTo>
                      <a:lnTo>
                        <a:pt x="258" y="524"/>
                      </a:lnTo>
                      <a:lnTo>
                        <a:pt x="281" y="570"/>
                      </a:lnTo>
                      <a:lnTo>
                        <a:pt x="325" y="520"/>
                      </a:lnTo>
                      <a:lnTo>
                        <a:pt x="365" y="566"/>
                      </a:lnTo>
                      <a:lnTo>
                        <a:pt x="383" y="530"/>
                      </a:lnTo>
                      <a:lnTo>
                        <a:pt x="431" y="572"/>
                      </a:lnTo>
                      <a:lnTo>
                        <a:pt x="448" y="517"/>
                      </a:lnTo>
                      <a:lnTo>
                        <a:pt x="496" y="577"/>
                      </a:lnTo>
                      <a:lnTo>
                        <a:pt x="530" y="519"/>
                      </a:lnTo>
                      <a:lnTo>
                        <a:pt x="583" y="557"/>
                      </a:lnTo>
                      <a:lnTo>
                        <a:pt x="578" y="507"/>
                      </a:lnTo>
                      <a:lnTo>
                        <a:pt x="637" y="530"/>
                      </a:lnTo>
                      <a:lnTo>
                        <a:pt x="611" y="463"/>
                      </a:lnTo>
                      <a:lnTo>
                        <a:pt x="650" y="491"/>
                      </a:lnTo>
                      <a:lnTo>
                        <a:pt x="615" y="412"/>
                      </a:lnTo>
                      <a:lnTo>
                        <a:pt x="669" y="463"/>
                      </a:lnTo>
                      <a:lnTo>
                        <a:pt x="593" y="358"/>
                      </a:lnTo>
                      <a:lnTo>
                        <a:pt x="656" y="401"/>
                      </a:lnTo>
                      <a:lnTo>
                        <a:pt x="593" y="331"/>
                      </a:lnTo>
                      <a:lnTo>
                        <a:pt x="630" y="343"/>
                      </a:lnTo>
                      <a:lnTo>
                        <a:pt x="656" y="360"/>
                      </a:lnTo>
                      <a:lnTo>
                        <a:pt x="639" y="329"/>
                      </a:lnTo>
                      <a:lnTo>
                        <a:pt x="612" y="300"/>
                      </a:lnTo>
                      <a:lnTo>
                        <a:pt x="593" y="281"/>
                      </a:lnTo>
                      <a:lnTo>
                        <a:pt x="581" y="267"/>
                      </a:lnTo>
                      <a:lnTo>
                        <a:pt x="604" y="277"/>
                      </a:lnTo>
                      <a:lnTo>
                        <a:pt x="626" y="297"/>
                      </a:lnTo>
                      <a:lnTo>
                        <a:pt x="654" y="323"/>
                      </a:lnTo>
                      <a:lnTo>
                        <a:pt x="669" y="336"/>
                      </a:lnTo>
                      <a:lnTo>
                        <a:pt x="641" y="292"/>
                      </a:lnTo>
                      <a:lnTo>
                        <a:pt x="626" y="264"/>
                      </a:lnTo>
                      <a:lnTo>
                        <a:pt x="602" y="249"/>
                      </a:lnTo>
                      <a:lnTo>
                        <a:pt x="576" y="234"/>
                      </a:lnTo>
                      <a:lnTo>
                        <a:pt x="606" y="236"/>
                      </a:lnTo>
                      <a:lnTo>
                        <a:pt x="624" y="246"/>
                      </a:lnTo>
                      <a:lnTo>
                        <a:pt x="645" y="264"/>
                      </a:lnTo>
                      <a:lnTo>
                        <a:pt x="663" y="277"/>
                      </a:lnTo>
                      <a:lnTo>
                        <a:pt x="634" y="221"/>
                      </a:lnTo>
                      <a:lnTo>
                        <a:pt x="609" y="199"/>
                      </a:lnTo>
                      <a:lnTo>
                        <a:pt x="593" y="186"/>
                      </a:lnTo>
                      <a:lnTo>
                        <a:pt x="624" y="193"/>
                      </a:lnTo>
                      <a:lnTo>
                        <a:pt x="676" y="218"/>
                      </a:lnTo>
                      <a:lnTo>
                        <a:pt x="622" y="167"/>
                      </a:lnTo>
                      <a:lnTo>
                        <a:pt x="600" y="152"/>
                      </a:lnTo>
                      <a:lnTo>
                        <a:pt x="563" y="145"/>
                      </a:lnTo>
                      <a:lnTo>
                        <a:pt x="548" y="143"/>
                      </a:lnTo>
                      <a:lnTo>
                        <a:pt x="568" y="134"/>
                      </a:lnTo>
                      <a:lnTo>
                        <a:pt x="606" y="141"/>
                      </a:lnTo>
                      <a:lnTo>
                        <a:pt x="594" y="123"/>
                      </a:lnTo>
                      <a:lnTo>
                        <a:pt x="565" y="115"/>
                      </a:lnTo>
                      <a:lnTo>
                        <a:pt x="524" y="111"/>
                      </a:lnTo>
                      <a:lnTo>
                        <a:pt x="500" y="111"/>
                      </a:lnTo>
                      <a:lnTo>
                        <a:pt x="526" y="97"/>
                      </a:lnTo>
                      <a:lnTo>
                        <a:pt x="491" y="91"/>
                      </a:lnTo>
                      <a:lnTo>
                        <a:pt x="498" y="76"/>
                      </a:lnTo>
                      <a:lnTo>
                        <a:pt x="548" y="76"/>
                      </a:lnTo>
                      <a:lnTo>
                        <a:pt x="593" y="88"/>
                      </a:lnTo>
                      <a:lnTo>
                        <a:pt x="563" y="63"/>
                      </a:lnTo>
                      <a:lnTo>
                        <a:pt x="481" y="60"/>
                      </a:lnTo>
                      <a:lnTo>
                        <a:pt x="459" y="67"/>
                      </a:lnTo>
                      <a:lnTo>
                        <a:pt x="519" y="35"/>
                      </a:lnTo>
                      <a:lnTo>
                        <a:pt x="548" y="26"/>
                      </a:lnTo>
                      <a:lnTo>
                        <a:pt x="494" y="17"/>
                      </a:lnTo>
                      <a:lnTo>
                        <a:pt x="442" y="32"/>
                      </a:lnTo>
                      <a:lnTo>
                        <a:pt x="424" y="32"/>
                      </a:lnTo>
                      <a:lnTo>
                        <a:pt x="448" y="0"/>
                      </a:lnTo>
                      <a:lnTo>
                        <a:pt x="407" y="28"/>
                      </a:lnTo>
                      <a:lnTo>
                        <a:pt x="386" y="22"/>
                      </a:lnTo>
                      <a:lnTo>
                        <a:pt x="361" y="22"/>
                      </a:lnTo>
                      <a:lnTo>
                        <a:pt x="339" y="32"/>
                      </a:lnTo>
                      <a:lnTo>
                        <a:pt x="311" y="58"/>
                      </a:lnTo>
                      <a:lnTo>
                        <a:pt x="303" y="9"/>
                      </a:lnTo>
                      <a:lnTo>
                        <a:pt x="299" y="71"/>
                      </a:lnTo>
                    </a:path>
                  </a:pathLst>
                </a:custGeom>
                <a:solidFill>
                  <a:srgbClr val="804000"/>
                </a:solidFill>
                <a:ln w="12700" cap="rnd" cmpd="sng">
                  <a:solidFill>
                    <a:srgbClr val="000000"/>
                  </a:solidFill>
                  <a:prstDash val="solid"/>
                  <a:round/>
                  <a:headEnd type="none" w="med" len="med"/>
                  <a:tailEnd type="none" w="med" len="med"/>
                </a:ln>
                <a:effectLst/>
              </p:spPr>
              <p:txBody>
                <a:bodyPr/>
                <a:lstStyle/>
                <a:p>
                  <a:endParaRPr lang="es-CO"/>
                </a:p>
              </p:txBody>
            </p:sp>
            <p:grpSp>
              <p:nvGrpSpPr>
                <p:cNvPr id="8" name="Group 15"/>
                <p:cNvGrpSpPr>
                  <a:grpSpLocks/>
                </p:cNvGrpSpPr>
                <p:nvPr/>
              </p:nvGrpSpPr>
              <p:grpSpPr bwMode="auto">
                <a:xfrm>
                  <a:off x="458" y="2716"/>
                  <a:ext cx="576" cy="222"/>
                  <a:chOff x="458" y="2716"/>
                  <a:chExt cx="576" cy="222"/>
                </a:xfrm>
              </p:grpSpPr>
              <p:sp>
                <p:nvSpPr>
                  <p:cNvPr id="73744" name="Freeform 16"/>
                  <p:cNvSpPr>
                    <a:spLocks/>
                  </p:cNvSpPr>
                  <p:nvPr/>
                </p:nvSpPr>
                <p:spPr bwMode="auto">
                  <a:xfrm>
                    <a:off x="458" y="2764"/>
                    <a:ext cx="237" cy="103"/>
                  </a:xfrm>
                  <a:custGeom>
                    <a:avLst/>
                    <a:gdLst/>
                    <a:ahLst/>
                    <a:cxnLst>
                      <a:cxn ang="0">
                        <a:pos x="236" y="37"/>
                      </a:cxn>
                      <a:cxn ang="0">
                        <a:pos x="223" y="18"/>
                      </a:cxn>
                      <a:cxn ang="0">
                        <a:pos x="206" y="8"/>
                      </a:cxn>
                      <a:cxn ang="0">
                        <a:pos x="190" y="4"/>
                      </a:cxn>
                      <a:cxn ang="0">
                        <a:pos x="169" y="0"/>
                      </a:cxn>
                      <a:cxn ang="0">
                        <a:pos x="137" y="0"/>
                      </a:cxn>
                      <a:cxn ang="0">
                        <a:pos x="116" y="4"/>
                      </a:cxn>
                      <a:cxn ang="0">
                        <a:pos x="91" y="15"/>
                      </a:cxn>
                      <a:cxn ang="0">
                        <a:pos x="61" y="37"/>
                      </a:cxn>
                      <a:cxn ang="0">
                        <a:pos x="16" y="74"/>
                      </a:cxn>
                      <a:cxn ang="0">
                        <a:pos x="0" y="102"/>
                      </a:cxn>
                    </a:cxnLst>
                    <a:rect l="0" t="0" r="r" b="b"/>
                    <a:pathLst>
                      <a:path w="237" h="103">
                        <a:moveTo>
                          <a:pt x="236" y="37"/>
                        </a:moveTo>
                        <a:lnTo>
                          <a:pt x="223" y="18"/>
                        </a:lnTo>
                        <a:lnTo>
                          <a:pt x="206" y="8"/>
                        </a:lnTo>
                        <a:lnTo>
                          <a:pt x="190" y="4"/>
                        </a:lnTo>
                        <a:lnTo>
                          <a:pt x="169" y="0"/>
                        </a:lnTo>
                        <a:lnTo>
                          <a:pt x="137" y="0"/>
                        </a:lnTo>
                        <a:lnTo>
                          <a:pt x="116" y="4"/>
                        </a:lnTo>
                        <a:lnTo>
                          <a:pt x="91" y="15"/>
                        </a:lnTo>
                        <a:lnTo>
                          <a:pt x="61" y="37"/>
                        </a:lnTo>
                        <a:lnTo>
                          <a:pt x="16" y="74"/>
                        </a:lnTo>
                        <a:lnTo>
                          <a:pt x="0" y="102"/>
                        </a:lnTo>
                      </a:path>
                    </a:pathLst>
                  </a:custGeom>
                  <a:noFill/>
                  <a:ln w="12700" cap="rnd" cmpd="sng">
                    <a:solidFill>
                      <a:srgbClr val="402000"/>
                    </a:solidFill>
                    <a:prstDash val="solid"/>
                    <a:round/>
                    <a:headEnd type="none" w="med" len="med"/>
                    <a:tailEnd type="none" w="med" len="med"/>
                  </a:ln>
                  <a:effectLst/>
                </p:spPr>
                <p:txBody>
                  <a:bodyPr/>
                  <a:lstStyle/>
                  <a:p>
                    <a:endParaRPr lang="es-CO"/>
                  </a:p>
                </p:txBody>
              </p:sp>
              <p:sp>
                <p:nvSpPr>
                  <p:cNvPr id="73745" name="Freeform 17"/>
                  <p:cNvSpPr>
                    <a:spLocks/>
                  </p:cNvSpPr>
                  <p:nvPr/>
                </p:nvSpPr>
                <p:spPr bwMode="auto">
                  <a:xfrm>
                    <a:off x="761" y="2716"/>
                    <a:ext cx="153" cy="72"/>
                  </a:xfrm>
                  <a:custGeom>
                    <a:avLst/>
                    <a:gdLst/>
                    <a:ahLst/>
                    <a:cxnLst>
                      <a:cxn ang="0">
                        <a:pos x="0" y="71"/>
                      </a:cxn>
                      <a:cxn ang="0">
                        <a:pos x="20" y="38"/>
                      </a:cxn>
                      <a:cxn ang="0">
                        <a:pos x="35" y="27"/>
                      </a:cxn>
                      <a:cxn ang="0">
                        <a:pos x="49" y="20"/>
                      </a:cxn>
                      <a:cxn ang="0">
                        <a:pos x="69" y="13"/>
                      </a:cxn>
                      <a:cxn ang="0">
                        <a:pos x="87" y="7"/>
                      </a:cxn>
                      <a:cxn ang="0">
                        <a:pos x="112" y="4"/>
                      </a:cxn>
                      <a:cxn ang="0">
                        <a:pos x="135" y="0"/>
                      </a:cxn>
                      <a:cxn ang="0">
                        <a:pos x="152" y="0"/>
                      </a:cxn>
                    </a:cxnLst>
                    <a:rect l="0" t="0" r="r" b="b"/>
                    <a:pathLst>
                      <a:path w="153" h="72">
                        <a:moveTo>
                          <a:pt x="0" y="71"/>
                        </a:moveTo>
                        <a:lnTo>
                          <a:pt x="20" y="38"/>
                        </a:lnTo>
                        <a:lnTo>
                          <a:pt x="35" y="27"/>
                        </a:lnTo>
                        <a:lnTo>
                          <a:pt x="49" y="20"/>
                        </a:lnTo>
                        <a:lnTo>
                          <a:pt x="69" y="13"/>
                        </a:lnTo>
                        <a:lnTo>
                          <a:pt x="87" y="7"/>
                        </a:lnTo>
                        <a:lnTo>
                          <a:pt x="112" y="4"/>
                        </a:lnTo>
                        <a:lnTo>
                          <a:pt x="135" y="0"/>
                        </a:lnTo>
                        <a:lnTo>
                          <a:pt x="152" y="0"/>
                        </a:lnTo>
                      </a:path>
                    </a:pathLst>
                  </a:custGeom>
                  <a:noFill/>
                  <a:ln w="12700" cap="rnd" cmpd="sng">
                    <a:solidFill>
                      <a:srgbClr val="402000"/>
                    </a:solidFill>
                    <a:prstDash val="solid"/>
                    <a:round/>
                    <a:headEnd type="none" w="med" len="med"/>
                    <a:tailEnd type="none" w="med" len="med"/>
                  </a:ln>
                  <a:effectLst/>
                </p:spPr>
                <p:txBody>
                  <a:bodyPr/>
                  <a:lstStyle/>
                  <a:p>
                    <a:endParaRPr lang="es-CO"/>
                  </a:p>
                </p:txBody>
              </p:sp>
              <p:sp>
                <p:nvSpPr>
                  <p:cNvPr id="73746" name="Freeform 18"/>
                  <p:cNvSpPr>
                    <a:spLocks/>
                  </p:cNvSpPr>
                  <p:nvPr/>
                </p:nvSpPr>
                <p:spPr bwMode="auto">
                  <a:xfrm>
                    <a:off x="864" y="2840"/>
                    <a:ext cx="170" cy="35"/>
                  </a:xfrm>
                  <a:custGeom>
                    <a:avLst/>
                    <a:gdLst/>
                    <a:ahLst/>
                    <a:cxnLst>
                      <a:cxn ang="0">
                        <a:pos x="0" y="2"/>
                      </a:cxn>
                      <a:cxn ang="0">
                        <a:pos x="54" y="0"/>
                      </a:cxn>
                      <a:cxn ang="0">
                        <a:pos x="99" y="6"/>
                      </a:cxn>
                      <a:cxn ang="0">
                        <a:pos x="140" y="17"/>
                      </a:cxn>
                      <a:cxn ang="0">
                        <a:pos x="169" y="34"/>
                      </a:cxn>
                    </a:cxnLst>
                    <a:rect l="0" t="0" r="r" b="b"/>
                    <a:pathLst>
                      <a:path w="170" h="35">
                        <a:moveTo>
                          <a:pt x="0" y="2"/>
                        </a:moveTo>
                        <a:lnTo>
                          <a:pt x="54" y="0"/>
                        </a:lnTo>
                        <a:lnTo>
                          <a:pt x="99" y="6"/>
                        </a:lnTo>
                        <a:lnTo>
                          <a:pt x="140" y="17"/>
                        </a:lnTo>
                        <a:lnTo>
                          <a:pt x="169" y="34"/>
                        </a:lnTo>
                      </a:path>
                    </a:pathLst>
                  </a:custGeom>
                  <a:noFill/>
                  <a:ln w="12700" cap="rnd" cmpd="sng">
                    <a:solidFill>
                      <a:srgbClr val="402000"/>
                    </a:solidFill>
                    <a:prstDash val="solid"/>
                    <a:round/>
                    <a:headEnd type="none" w="med" len="med"/>
                    <a:tailEnd type="none" w="med" len="med"/>
                  </a:ln>
                  <a:effectLst/>
                </p:spPr>
                <p:txBody>
                  <a:bodyPr/>
                  <a:lstStyle/>
                  <a:p>
                    <a:endParaRPr lang="es-CO"/>
                  </a:p>
                </p:txBody>
              </p:sp>
              <p:sp>
                <p:nvSpPr>
                  <p:cNvPr id="73747" name="Freeform 19"/>
                  <p:cNvSpPr>
                    <a:spLocks/>
                  </p:cNvSpPr>
                  <p:nvPr/>
                </p:nvSpPr>
                <p:spPr bwMode="auto">
                  <a:xfrm>
                    <a:off x="499" y="2814"/>
                    <a:ext cx="194" cy="124"/>
                  </a:xfrm>
                  <a:custGeom>
                    <a:avLst/>
                    <a:gdLst/>
                    <a:ahLst/>
                    <a:cxnLst>
                      <a:cxn ang="0">
                        <a:pos x="193" y="4"/>
                      </a:cxn>
                      <a:cxn ang="0">
                        <a:pos x="146" y="0"/>
                      </a:cxn>
                      <a:cxn ang="0">
                        <a:pos x="104" y="4"/>
                      </a:cxn>
                      <a:cxn ang="0">
                        <a:pos x="63" y="24"/>
                      </a:cxn>
                      <a:cxn ang="0">
                        <a:pos x="24" y="65"/>
                      </a:cxn>
                      <a:cxn ang="0">
                        <a:pos x="7" y="95"/>
                      </a:cxn>
                      <a:cxn ang="0">
                        <a:pos x="0" y="123"/>
                      </a:cxn>
                    </a:cxnLst>
                    <a:rect l="0" t="0" r="r" b="b"/>
                    <a:pathLst>
                      <a:path w="194" h="124">
                        <a:moveTo>
                          <a:pt x="193" y="4"/>
                        </a:moveTo>
                        <a:lnTo>
                          <a:pt x="146" y="0"/>
                        </a:lnTo>
                        <a:lnTo>
                          <a:pt x="104" y="4"/>
                        </a:lnTo>
                        <a:lnTo>
                          <a:pt x="63" y="24"/>
                        </a:lnTo>
                        <a:lnTo>
                          <a:pt x="24" y="65"/>
                        </a:lnTo>
                        <a:lnTo>
                          <a:pt x="7" y="95"/>
                        </a:lnTo>
                        <a:lnTo>
                          <a:pt x="0" y="123"/>
                        </a:lnTo>
                      </a:path>
                    </a:pathLst>
                  </a:custGeom>
                  <a:noFill/>
                  <a:ln w="12700" cap="rnd" cmpd="sng">
                    <a:solidFill>
                      <a:srgbClr val="402000"/>
                    </a:solidFill>
                    <a:prstDash val="solid"/>
                    <a:round/>
                    <a:headEnd type="none" w="med" len="med"/>
                    <a:tailEnd type="none" w="med" len="med"/>
                  </a:ln>
                  <a:effectLst/>
                </p:spPr>
                <p:txBody>
                  <a:bodyPr/>
                  <a:lstStyle/>
                  <a:p>
                    <a:endParaRPr lang="es-CO"/>
                  </a:p>
                </p:txBody>
              </p:sp>
              <p:sp>
                <p:nvSpPr>
                  <p:cNvPr id="73748" name="Freeform 20"/>
                  <p:cNvSpPr>
                    <a:spLocks/>
                  </p:cNvSpPr>
                  <p:nvPr/>
                </p:nvSpPr>
                <p:spPr bwMode="auto">
                  <a:xfrm>
                    <a:off x="510" y="2789"/>
                    <a:ext cx="168" cy="73"/>
                  </a:xfrm>
                  <a:custGeom>
                    <a:avLst/>
                    <a:gdLst/>
                    <a:ahLst/>
                    <a:cxnLst>
                      <a:cxn ang="0">
                        <a:pos x="167" y="12"/>
                      </a:cxn>
                      <a:cxn ang="0">
                        <a:pos x="115" y="0"/>
                      </a:cxn>
                      <a:cxn ang="0">
                        <a:pos x="83" y="1"/>
                      </a:cxn>
                      <a:cxn ang="0">
                        <a:pos x="43" y="18"/>
                      </a:cxn>
                      <a:cxn ang="0">
                        <a:pos x="18" y="38"/>
                      </a:cxn>
                      <a:cxn ang="0">
                        <a:pos x="0" y="72"/>
                      </a:cxn>
                    </a:cxnLst>
                    <a:rect l="0" t="0" r="r" b="b"/>
                    <a:pathLst>
                      <a:path w="168" h="73">
                        <a:moveTo>
                          <a:pt x="167" y="12"/>
                        </a:moveTo>
                        <a:lnTo>
                          <a:pt x="115" y="0"/>
                        </a:lnTo>
                        <a:lnTo>
                          <a:pt x="83" y="1"/>
                        </a:lnTo>
                        <a:lnTo>
                          <a:pt x="43" y="18"/>
                        </a:lnTo>
                        <a:lnTo>
                          <a:pt x="18" y="38"/>
                        </a:lnTo>
                        <a:lnTo>
                          <a:pt x="0" y="72"/>
                        </a:lnTo>
                      </a:path>
                    </a:pathLst>
                  </a:custGeom>
                  <a:noFill/>
                  <a:ln w="12700" cap="rnd" cmpd="sng">
                    <a:solidFill>
                      <a:srgbClr val="402000"/>
                    </a:solidFill>
                    <a:prstDash val="solid"/>
                    <a:round/>
                    <a:headEnd type="none" w="med" len="med"/>
                    <a:tailEnd type="none" w="med" len="med"/>
                  </a:ln>
                  <a:effectLst/>
                </p:spPr>
                <p:txBody>
                  <a:bodyPr/>
                  <a:lstStyle/>
                  <a:p>
                    <a:endParaRPr lang="es-CO"/>
                  </a:p>
                </p:txBody>
              </p:sp>
              <p:sp>
                <p:nvSpPr>
                  <p:cNvPr id="73749" name="Freeform 21"/>
                  <p:cNvSpPr>
                    <a:spLocks/>
                  </p:cNvSpPr>
                  <p:nvPr/>
                </p:nvSpPr>
                <p:spPr bwMode="auto">
                  <a:xfrm>
                    <a:off x="896" y="2872"/>
                    <a:ext cx="131" cy="54"/>
                  </a:xfrm>
                  <a:custGeom>
                    <a:avLst/>
                    <a:gdLst/>
                    <a:ahLst/>
                    <a:cxnLst>
                      <a:cxn ang="0">
                        <a:pos x="0" y="0"/>
                      </a:cxn>
                      <a:cxn ang="0">
                        <a:pos x="27" y="0"/>
                      </a:cxn>
                      <a:cxn ang="0">
                        <a:pos x="58" y="6"/>
                      </a:cxn>
                      <a:cxn ang="0">
                        <a:pos x="75" y="15"/>
                      </a:cxn>
                      <a:cxn ang="0">
                        <a:pos x="103" y="32"/>
                      </a:cxn>
                      <a:cxn ang="0">
                        <a:pos x="130" y="53"/>
                      </a:cxn>
                    </a:cxnLst>
                    <a:rect l="0" t="0" r="r" b="b"/>
                    <a:pathLst>
                      <a:path w="131" h="54">
                        <a:moveTo>
                          <a:pt x="0" y="0"/>
                        </a:moveTo>
                        <a:lnTo>
                          <a:pt x="27" y="0"/>
                        </a:lnTo>
                        <a:lnTo>
                          <a:pt x="58" y="6"/>
                        </a:lnTo>
                        <a:lnTo>
                          <a:pt x="75" y="15"/>
                        </a:lnTo>
                        <a:lnTo>
                          <a:pt x="103" y="32"/>
                        </a:lnTo>
                        <a:lnTo>
                          <a:pt x="130" y="53"/>
                        </a:lnTo>
                      </a:path>
                    </a:pathLst>
                  </a:custGeom>
                  <a:noFill/>
                  <a:ln w="12700" cap="rnd" cmpd="sng">
                    <a:solidFill>
                      <a:srgbClr val="402000"/>
                    </a:solidFill>
                    <a:prstDash val="solid"/>
                    <a:round/>
                    <a:headEnd type="none" w="med" len="med"/>
                    <a:tailEnd type="none" w="med" len="med"/>
                  </a:ln>
                  <a:effectLst/>
                </p:spPr>
                <p:txBody>
                  <a:bodyPr/>
                  <a:lstStyle/>
                  <a:p>
                    <a:endParaRPr lang="es-CO"/>
                  </a:p>
                </p:txBody>
              </p:sp>
              <p:sp>
                <p:nvSpPr>
                  <p:cNvPr id="73750" name="Freeform 22"/>
                  <p:cNvSpPr>
                    <a:spLocks/>
                  </p:cNvSpPr>
                  <p:nvPr/>
                </p:nvSpPr>
                <p:spPr bwMode="auto">
                  <a:xfrm>
                    <a:off x="794" y="2759"/>
                    <a:ext cx="140" cy="23"/>
                  </a:xfrm>
                  <a:custGeom>
                    <a:avLst/>
                    <a:gdLst/>
                    <a:ahLst/>
                    <a:cxnLst>
                      <a:cxn ang="0">
                        <a:pos x="0" y="22"/>
                      </a:cxn>
                      <a:cxn ang="0">
                        <a:pos x="24" y="13"/>
                      </a:cxn>
                      <a:cxn ang="0">
                        <a:pos x="59" y="3"/>
                      </a:cxn>
                      <a:cxn ang="0">
                        <a:pos x="93" y="0"/>
                      </a:cxn>
                      <a:cxn ang="0">
                        <a:pos x="139" y="0"/>
                      </a:cxn>
                    </a:cxnLst>
                    <a:rect l="0" t="0" r="r" b="b"/>
                    <a:pathLst>
                      <a:path w="140" h="23">
                        <a:moveTo>
                          <a:pt x="0" y="22"/>
                        </a:moveTo>
                        <a:lnTo>
                          <a:pt x="24" y="13"/>
                        </a:lnTo>
                        <a:lnTo>
                          <a:pt x="59" y="3"/>
                        </a:lnTo>
                        <a:lnTo>
                          <a:pt x="93" y="0"/>
                        </a:lnTo>
                        <a:lnTo>
                          <a:pt x="139" y="0"/>
                        </a:lnTo>
                      </a:path>
                    </a:pathLst>
                  </a:custGeom>
                  <a:noFill/>
                  <a:ln w="12700" cap="rnd" cmpd="sng">
                    <a:solidFill>
                      <a:srgbClr val="402000"/>
                    </a:solidFill>
                    <a:prstDash val="solid"/>
                    <a:round/>
                    <a:headEnd type="none" w="med" len="med"/>
                    <a:tailEnd type="none" w="med" len="med"/>
                  </a:ln>
                  <a:effectLst/>
                </p:spPr>
                <p:txBody>
                  <a:bodyPr/>
                  <a:lstStyle/>
                  <a:p>
                    <a:endParaRPr lang="es-CO"/>
                  </a:p>
                </p:txBody>
              </p:sp>
              <p:sp>
                <p:nvSpPr>
                  <p:cNvPr id="73751" name="Freeform 23"/>
                  <p:cNvSpPr>
                    <a:spLocks/>
                  </p:cNvSpPr>
                  <p:nvPr/>
                </p:nvSpPr>
                <p:spPr bwMode="auto">
                  <a:xfrm>
                    <a:off x="853" y="2810"/>
                    <a:ext cx="118" cy="14"/>
                  </a:xfrm>
                  <a:custGeom>
                    <a:avLst/>
                    <a:gdLst/>
                    <a:ahLst/>
                    <a:cxnLst>
                      <a:cxn ang="0">
                        <a:pos x="0" y="13"/>
                      </a:cxn>
                      <a:cxn ang="0">
                        <a:pos x="39" y="6"/>
                      </a:cxn>
                      <a:cxn ang="0">
                        <a:pos x="69" y="2"/>
                      </a:cxn>
                      <a:cxn ang="0">
                        <a:pos x="91" y="0"/>
                      </a:cxn>
                      <a:cxn ang="0">
                        <a:pos x="117" y="0"/>
                      </a:cxn>
                    </a:cxnLst>
                    <a:rect l="0" t="0" r="r" b="b"/>
                    <a:pathLst>
                      <a:path w="118" h="14">
                        <a:moveTo>
                          <a:pt x="0" y="13"/>
                        </a:moveTo>
                        <a:lnTo>
                          <a:pt x="39" y="6"/>
                        </a:lnTo>
                        <a:lnTo>
                          <a:pt x="69" y="2"/>
                        </a:lnTo>
                        <a:lnTo>
                          <a:pt x="91" y="0"/>
                        </a:lnTo>
                        <a:lnTo>
                          <a:pt x="117" y="0"/>
                        </a:lnTo>
                      </a:path>
                    </a:pathLst>
                  </a:custGeom>
                  <a:noFill/>
                  <a:ln w="12700" cap="rnd" cmpd="sng">
                    <a:solidFill>
                      <a:srgbClr val="402000"/>
                    </a:solidFill>
                    <a:prstDash val="solid"/>
                    <a:round/>
                    <a:headEnd type="none" w="med" len="med"/>
                    <a:tailEnd type="none" w="med" len="med"/>
                  </a:ln>
                  <a:effectLst/>
                </p:spPr>
                <p:txBody>
                  <a:bodyPr/>
                  <a:lstStyle/>
                  <a:p>
                    <a:endParaRPr lang="es-CO"/>
                  </a:p>
                </p:txBody>
              </p:sp>
              <p:sp>
                <p:nvSpPr>
                  <p:cNvPr id="73752" name="Freeform 24"/>
                  <p:cNvSpPr>
                    <a:spLocks/>
                  </p:cNvSpPr>
                  <p:nvPr/>
                </p:nvSpPr>
                <p:spPr bwMode="auto">
                  <a:xfrm>
                    <a:off x="742" y="2720"/>
                    <a:ext cx="64" cy="68"/>
                  </a:xfrm>
                  <a:custGeom>
                    <a:avLst/>
                    <a:gdLst/>
                    <a:ahLst/>
                    <a:cxnLst>
                      <a:cxn ang="0">
                        <a:pos x="0" y="67"/>
                      </a:cxn>
                      <a:cxn ang="0">
                        <a:pos x="10" y="44"/>
                      </a:cxn>
                      <a:cxn ang="0">
                        <a:pos x="22" y="27"/>
                      </a:cxn>
                      <a:cxn ang="0">
                        <a:pos x="40" y="9"/>
                      </a:cxn>
                      <a:cxn ang="0">
                        <a:pos x="55" y="1"/>
                      </a:cxn>
                      <a:cxn ang="0">
                        <a:pos x="63" y="0"/>
                      </a:cxn>
                    </a:cxnLst>
                    <a:rect l="0" t="0" r="r" b="b"/>
                    <a:pathLst>
                      <a:path w="64" h="68">
                        <a:moveTo>
                          <a:pt x="0" y="67"/>
                        </a:moveTo>
                        <a:lnTo>
                          <a:pt x="10" y="44"/>
                        </a:lnTo>
                        <a:lnTo>
                          <a:pt x="22" y="27"/>
                        </a:lnTo>
                        <a:lnTo>
                          <a:pt x="40" y="9"/>
                        </a:lnTo>
                        <a:lnTo>
                          <a:pt x="55" y="1"/>
                        </a:lnTo>
                        <a:lnTo>
                          <a:pt x="63" y="0"/>
                        </a:lnTo>
                      </a:path>
                    </a:pathLst>
                  </a:custGeom>
                  <a:noFill/>
                  <a:ln w="12700" cap="rnd" cmpd="sng">
                    <a:solidFill>
                      <a:srgbClr val="402000"/>
                    </a:solidFill>
                    <a:prstDash val="solid"/>
                    <a:round/>
                    <a:headEnd type="none" w="med" len="med"/>
                    <a:tailEnd type="none" w="med" len="med"/>
                  </a:ln>
                  <a:effectLst/>
                </p:spPr>
                <p:txBody>
                  <a:bodyPr/>
                  <a:lstStyle/>
                  <a:p>
                    <a:endParaRPr lang="es-CO"/>
                  </a:p>
                </p:txBody>
              </p:sp>
            </p:grpSp>
          </p:grpSp>
          <p:grpSp>
            <p:nvGrpSpPr>
              <p:cNvPr id="9" name="Group 25"/>
              <p:cNvGrpSpPr>
                <a:grpSpLocks/>
              </p:cNvGrpSpPr>
              <p:nvPr/>
            </p:nvGrpSpPr>
            <p:grpSpPr bwMode="auto">
              <a:xfrm>
                <a:off x="378" y="3492"/>
                <a:ext cx="899" cy="539"/>
                <a:chOff x="378" y="3492"/>
                <a:chExt cx="899" cy="539"/>
              </a:xfrm>
            </p:grpSpPr>
            <p:grpSp>
              <p:nvGrpSpPr>
                <p:cNvPr id="10" name="Group 26"/>
                <p:cNvGrpSpPr>
                  <a:grpSpLocks/>
                </p:cNvGrpSpPr>
                <p:nvPr/>
              </p:nvGrpSpPr>
              <p:grpSpPr bwMode="auto">
                <a:xfrm>
                  <a:off x="378" y="3560"/>
                  <a:ext cx="899" cy="471"/>
                  <a:chOff x="378" y="3560"/>
                  <a:chExt cx="899" cy="471"/>
                </a:xfrm>
              </p:grpSpPr>
              <p:sp>
                <p:nvSpPr>
                  <p:cNvPr id="73755" name="Freeform 27"/>
                  <p:cNvSpPr>
                    <a:spLocks/>
                  </p:cNvSpPr>
                  <p:nvPr/>
                </p:nvSpPr>
                <p:spPr bwMode="auto">
                  <a:xfrm>
                    <a:off x="378" y="3560"/>
                    <a:ext cx="500" cy="471"/>
                  </a:xfrm>
                  <a:custGeom>
                    <a:avLst/>
                    <a:gdLst/>
                    <a:ahLst/>
                    <a:cxnLst>
                      <a:cxn ang="0">
                        <a:pos x="464" y="22"/>
                      </a:cxn>
                      <a:cxn ang="0">
                        <a:pos x="462" y="82"/>
                      </a:cxn>
                      <a:cxn ang="0">
                        <a:pos x="455" y="150"/>
                      </a:cxn>
                      <a:cxn ang="0">
                        <a:pos x="453" y="204"/>
                      </a:cxn>
                      <a:cxn ang="0">
                        <a:pos x="453" y="232"/>
                      </a:cxn>
                      <a:cxn ang="0">
                        <a:pos x="462" y="293"/>
                      </a:cxn>
                      <a:cxn ang="0">
                        <a:pos x="466" y="329"/>
                      </a:cxn>
                      <a:cxn ang="0">
                        <a:pos x="479" y="357"/>
                      </a:cxn>
                      <a:cxn ang="0">
                        <a:pos x="496" y="386"/>
                      </a:cxn>
                      <a:cxn ang="0">
                        <a:pos x="499" y="410"/>
                      </a:cxn>
                      <a:cxn ang="0">
                        <a:pos x="499" y="423"/>
                      </a:cxn>
                      <a:cxn ang="0">
                        <a:pos x="498" y="436"/>
                      </a:cxn>
                      <a:cxn ang="0">
                        <a:pos x="477" y="447"/>
                      </a:cxn>
                      <a:cxn ang="0">
                        <a:pos x="457" y="460"/>
                      </a:cxn>
                      <a:cxn ang="0">
                        <a:pos x="416" y="457"/>
                      </a:cxn>
                      <a:cxn ang="0">
                        <a:pos x="392" y="455"/>
                      </a:cxn>
                      <a:cxn ang="0">
                        <a:pos x="362" y="447"/>
                      </a:cxn>
                      <a:cxn ang="0">
                        <a:pos x="349" y="444"/>
                      </a:cxn>
                      <a:cxn ang="0">
                        <a:pos x="332" y="446"/>
                      </a:cxn>
                      <a:cxn ang="0">
                        <a:pos x="310" y="459"/>
                      </a:cxn>
                      <a:cxn ang="0">
                        <a:pos x="278" y="464"/>
                      </a:cxn>
                      <a:cxn ang="0">
                        <a:pos x="254" y="470"/>
                      </a:cxn>
                      <a:cxn ang="0">
                        <a:pos x="221" y="470"/>
                      </a:cxn>
                      <a:cxn ang="0">
                        <a:pos x="188" y="466"/>
                      </a:cxn>
                      <a:cxn ang="0">
                        <a:pos x="156" y="457"/>
                      </a:cxn>
                      <a:cxn ang="0">
                        <a:pos x="139" y="457"/>
                      </a:cxn>
                      <a:cxn ang="0">
                        <a:pos x="98" y="457"/>
                      </a:cxn>
                      <a:cxn ang="0">
                        <a:pos x="76" y="459"/>
                      </a:cxn>
                      <a:cxn ang="0">
                        <a:pos x="73" y="459"/>
                      </a:cxn>
                      <a:cxn ang="0">
                        <a:pos x="56" y="459"/>
                      </a:cxn>
                      <a:cxn ang="0">
                        <a:pos x="39" y="457"/>
                      </a:cxn>
                      <a:cxn ang="0">
                        <a:pos x="11" y="446"/>
                      </a:cxn>
                      <a:cxn ang="0">
                        <a:pos x="6" y="434"/>
                      </a:cxn>
                      <a:cxn ang="0">
                        <a:pos x="2" y="418"/>
                      </a:cxn>
                      <a:cxn ang="0">
                        <a:pos x="0" y="403"/>
                      </a:cxn>
                      <a:cxn ang="0">
                        <a:pos x="7" y="391"/>
                      </a:cxn>
                      <a:cxn ang="0">
                        <a:pos x="20" y="388"/>
                      </a:cxn>
                      <a:cxn ang="0">
                        <a:pos x="41" y="388"/>
                      </a:cxn>
                      <a:cxn ang="0">
                        <a:pos x="67" y="390"/>
                      </a:cxn>
                      <a:cxn ang="0">
                        <a:pos x="115" y="395"/>
                      </a:cxn>
                      <a:cxn ang="0">
                        <a:pos x="134" y="393"/>
                      </a:cxn>
                      <a:cxn ang="0">
                        <a:pos x="148" y="386"/>
                      </a:cxn>
                      <a:cxn ang="0">
                        <a:pos x="171" y="367"/>
                      </a:cxn>
                      <a:cxn ang="0">
                        <a:pos x="206" y="345"/>
                      </a:cxn>
                      <a:cxn ang="0">
                        <a:pos x="236" y="327"/>
                      </a:cxn>
                      <a:cxn ang="0">
                        <a:pos x="263" y="314"/>
                      </a:cxn>
                      <a:cxn ang="0">
                        <a:pos x="282" y="308"/>
                      </a:cxn>
                      <a:cxn ang="0">
                        <a:pos x="289" y="299"/>
                      </a:cxn>
                      <a:cxn ang="0">
                        <a:pos x="304" y="239"/>
                      </a:cxn>
                      <a:cxn ang="0">
                        <a:pos x="321" y="184"/>
                      </a:cxn>
                      <a:cxn ang="0">
                        <a:pos x="329" y="148"/>
                      </a:cxn>
                      <a:cxn ang="0">
                        <a:pos x="330" y="110"/>
                      </a:cxn>
                      <a:cxn ang="0">
                        <a:pos x="317" y="83"/>
                      </a:cxn>
                      <a:cxn ang="0">
                        <a:pos x="297" y="48"/>
                      </a:cxn>
                      <a:cxn ang="0">
                        <a:pos x="280" y="0"/>
                      </a:cxn>
                      <a:cxn ang="0">
                        <a:pos x="464" y="22"/>
                      </a:cxn>
                    </a:cxnLst>
                    <a:rect l="0" t="0" r="r" b="b"/>
                    <a:pathLst>
                      <a:path w="500" h="471">
                        <a:moveTo>
                          <a:pt x="464" y="22"/>
                        </a:moveTo>
                        <a:lnTo>
                          <a:pt x="462" y="82"/>
                        </a:lnTo>
                        <a:lnTo>
                          <a:pt x="455" y="150"/>
                        </a:lnTo>
                        <a:lnTo>
                          <a:pt x="453" y="204"/>
                        </a:lnTo>
                        <a:lnTo>
                          <a:pt x="453" y="232"/>
                        </a:lnTo>
                        <a:lnTo>
                          <a:pt x="462" y="293"/>
                        </a:lnTo>
                        <a:lnTo>
                          <a:pt x="466" y="329"/>
                        </a:lnTo>
                        <a:lnTo>
                          <a:pt x="479" y="357"/>
                        </a:lnTo>
                        <a:lnTo>
                          <a:pt x="496" y="386"/>
                        </a:lnTo>
                        <a:lnTo>
                          <a:pt x="499" y="410"/>
                        </a:lnTo>
                        <a:lnTo>
                          <a:pt x="499" y="423"/>
                        </a:lnTo>
                        <a:lnTo>
                          <a:pt x="498" y="436"/>
                        </a:lnTo>
                        <a:lnTo>
                          <a:pt x="477" y="447"/>
                        </a:lnTo>
                        <a:lnTo>
                          <a:pt x="457" y="460"/>
                        </a:lnTo>
                        <a:lnTo>
                          <a:pt x="416" y="457"/>
                        </a:lnTo>
                        <a:lnTo>
                          <a:pt x="392" y="455"/>
                        </a:lnTo>
                        <a:lnTo>
                          <a:pt x="362" y="447"/>
                        </a:lnTo>
                        <a:lnTo>
                          <a:pt x="349" y="444"/>
                        </a:lnTo>
                        <a:lnTo>
                          <a:pt x="332" y="446"/>
                        </a:lnTo>
                        <a:lnTo>
                          <a:pt x="310" y="459"/>
                        </a:lnTo>
                        <a:lnTo>
                          <a:pt x="278" y="464"/>
                        </a:lnTo>
                        <a:lnTo>
                          <a:pt x="254" y="470"/>
                        </a:lnTo>
                        <a:lnTo>
                          <a:pt x="221" y="470"/>
                        </a:lnTo>
                        <a:lnTo>
                          <a:pt x="188" y="466"/>
                        </a:lnTo>
                        <a:lnTo>
                          <a:pt x="156" y="457"/>
                        </a:lnTo>
                        <a:lnTo>
                          <a:pt x="139" y="457"/>
                        </a:lnTo>
                        <a:lnTo>
                          <a:pt x="98" y="457"/>
                        </a:lnTo>
                        <a:lnTo>
                          <a:pt x="76" y="459"/>
                        </a:lnTo>
                        <a:lnTo>
                          <a:pt x="73" y="459"/>
                        </a:lnTo>
                        <a:lnTo>
                          <a:pt x="56" y="459"/>
                        </a:lnTo>
                        <a:lnTo>
                          <a:pt x="39" y="457"/>
                        </a:lnTo>
                        <a:lnTo>
                          <a:pt x="11" y="446"/>
                        </a:lnTo>
                        <a:lnTo>
                          <a:pt x="6" y="434"/>
                        </a:lnTo>
                        <a:lnTo>
                          <a:pt x="2" y="418"/>
                        </a:lnTo>
                        <a:lnTo>
                          <a:pt x="0" y="403"/>
                        </a:lnTo>
                        <a:lnTo>
                          <a:pt x="7" y="391"/>
                        </a:lnTo>
                        <a:lnTo>
                          <a:pt x="20" y="388"/>
                        </a:lnTo>
                        <a:lnTo>
                          <a:pt x="41" y="388"/>
                        </a:lnTo>
                        <a:lnTo>
                          <a:pt x="67" y="390"/>
                        </a:lnTo>
                        <a:lnTo>
                          <a:pt x="115" y="395"/>
                        </a:lnTo>
                        <a:lnTo>
                          <a:pt x="134" y="393"/>
                        </a:lnTo>
                        <a:lnTo>
                          <a:pt x="148" y="386"/>
                        </a:lnTo>
                        <a:lnTo>
                          <a:pt x="171" y="367"/>
                        </a:lnTo>
                        <a:lnTo>
                          <a:pt x="206" y="345"/>
                        </a:lnTo>
                        <a:lnTo>
                          <a:pt x="236" y="327"/>
                        </a:lnTo>
                        <a:lnTo>
                          <a:pt x="263" y="314"/>
                        </a:lnTo>
                        <a:lnTo>
                          <a:pt x="282" y="308"/>
                        </a:lnTo>
                        <a:lnTo>
                          <a:pt x="289" y="299"/>
                        </a:lnTo>
                        <a:lnTo>
                          <a:pt x="304" y="239"/>
                        </a:lnTo>
                        <a:lnTo>
                          <a:pt x="321" y="184"/>
                        </a:lnTo>
                        <a:lnTo>
                          <a:pt x="329" y="148"/>
                        </a:lnTo>
                        <a:lnTo>
                          <a:pt x="330" y="110"/>
                        </a:lnTo>
                        <a:lnTo>
                          <a:pt x="317" y="83"/>
                        </a:lnTo>
                        <a:lnTo>
                          <a:pt x="297" y="48"/>
                        </a:lnTo>
                        <a:lnTo>
                          <a:pt x="280" y="0"/>
                        </a:lnTo>
                        <a:lnTo>
                          <a:pt x="464" y="22"/>
                        </a:lnTo>
                      </a:path>
                    </a:pathLst>
                  </a:custGeom>
                  <a:solidFill>
                    <a:srgbClr val="FFE0C0"/>
                  </a:solidFill>
                  <a:ln w="12700" cap="rnd" cmpd="sng">
                    <a:solidFill>
                      <a:srgbClr val="000000"/>
                    </a:solidFill>
                    <a:prstDash val="solid"/>
                    <a:round/>
                    <a:headEnd type="none" w="med" len="med"/>
                    <a:tailEnd type="none" w="med" len="med"/>
                  </a:ln>
                  <a:effectLst/>
                </p:spPr>
                <p:txBody>
                  <a:bodyPr/>
                  <a:lstStyle/>
                  <a:p>
                    <a:endParaRPr lang="es-CO"/>
                  </a:p>
                </p:txBody>
              </p:sp>
              <p:sp>
                <p:nvSpPr>
                  <p:cNvPr id="73756" name="Freeform 28"/>
                  <p:cNvSpPr>
                    <a:spLocks/>
                  </p:cNvSpPr>
                  <p:nvPr/>
                </p:nvSpPr>
                <p:spPr bwMode="auto">
                  <a:xfrm>
                    <a:off x="777" y="3565"/>
                    <a:ext cx="500" cy="466"/>
                  </a:xfrm>
                  <a:custGeom>
                    <a:avLst/>
                    <a:gdLst/>
                    <a:ahLst/>
                    <a:cxnLst>
                      <a:cxn ang="0">
                        <a:pos x="35" y="17"/>
                      </a:cxn>
                      <a:cxn ang="0">
                        <a:pos x="37" y="77"/>
                      </a:cxn>
                      <a:cxn ang="0">
                        <a:pos x="45" y="145"/>
                      </a:cxn>
                      <a:cxn ang="0">
                        <a:pos x="46" y="199"/>
                      </a:cxn>
                      <a:cxn ang="0">
                        <a:pos x="46" y="227"/>
                      </a:cxn>
                      <a:cxn ang="0">
                        <a:pos x="37" y="288"/>
                      </a:cxn>
                      <a:cxn ang="0">
                        <a:pos x="33" y="324"/>
                      </a:cxn>
                      <a:cxn ang="0">
                        <a:pos x="20" y="352"/>
                      </a:cxn>
                      <a:cxn ang="0">
                        <a:pos x="4" y="381"/>
                      </a:cxn>
                      <a:cxn ang="0">
                        <a:pos x="0" y="405"/>
                      </a:cxn>
                      <a:cxn ang="0">
                        <a:pos x="0" y="418"/>
                      </a:cxn>
                      <a:cxn ang="0">
                        <a:pos x="2" y="431"/>
                      </a:cxn>
                      <a:cxn ang="0">
                        <a:pos x="22" y="442"/>
                      </a:cxn>
                      <a:cxn ang="0">
                        <a:pos x="43" y="455"/>
                      </a:cxn>
                      <a:cxn ang="0">
                        <a:pos x="84" y="452"/>
                      </a:cxn>
                      <a:cxn ang="0">
                        <a:pos x="108" y="450"/>
                      </a:cxn>
                      <a:cxn ang="0">
                        <a:pos x="138" y="442"/>
                      </a:cxn>
                      <a:cxn ang="0">
                        <a:pos x="151" y="439"/>
                      </a:cxn>
                      <a:cxn ang="0">
                        <a:pos x="167" y="441"/>
                      </a:cxn>
                      <a:cxn ang="0">
                        <a:pos x="189" y="454"/>
                      </a:cxn>
                      <a:cxn ang="0">
                        <a:pos x="221" y="459"/>
                      </a:cxn>
                      <a:cxn ang="0">
                        <a:pos x="245" y="465"/>
                      </a:cxn>
                      <a:cxn ang="0">
                        <a:pos x="279" y="465"/>
                      </a:cxn>
                      <a:cxn ang="0">
                        <a:pos x="312" y="461"/>
                      </a:cxn>
                      <a:cxn ang="0">
                        <a:pos x="343" y="452"/>
                      </a:cxn>
                      <a:cxn ang="0">
                        <a:pos x="360" y="452"/>
                      </a:cxn>
                      <a:cxn ang="0">
                        <a:pos x="401" y="452"/>
                      </a:cxn>
                      <a:cxn ang="0">
                        <a:pos x="423" y="454"/>
                      </a:cxn>
                      <a:cxn ang="0">
                        <a:pos x="427" y="454"/>
                      </a:cxn>
                      <a:cxn ang="0">
                        <a:pos x="444" y="454"/>
                      </a:cxn>
                      <a:cxn ang="0">
                        <a:pos x="461" y="452"/>
                      </a:cxn>
                      <a:cxn ang="0">
                        <a:pos x="488" y="441"/>
                      </a:cxn>
                      <a:cxn ang="0">
                        <a:pos x="494" y="429"/>
                      </a:cxn>
                      <a:cxn ang="0">
                        <a:pos x="497" y="413"/>
                      </a:cxn>
                      <a:cxn ang="0">
                        <a:pos x="499" y="398"/>
                      </a:cxn>
                      <a:cxn ang="0">
                        <a:pos x="492" y="386"/>
                      </a:cxn>
                      <a:cxn ang="0">
                        <a:pos x="479" y="383"/>
                      </a:cxn>
                      <a:cxn ang="0">
                        <a:pos x="459" y="383"/>
                      </a:cxn>
                      <a:cxn ang="0">
                        <a:pos x="433" y="385"/>
                      </a:cxn>
                      <a:cxn ang="0">
                        <a:pos x="384" y="390"/>
                      </a:cxn>
                      <a:cxn ang="0">
                        <a:pos x="366" y="388"/>
                      </a:cxn>
                      <a:cxn ang="0">
                        <a:pos x="351" y="381"/>
                      </a:cxn>
                      <a:cxn ang="0">
                        <a:pos x="328" y="362"/>
                      </a:cxn>
                      <a:cxn ang="0">
                        <a:pos x="294" y="340"/>
                      </a:cxn>
                      <a:cxn ang="0">
                        <a:pos x="264" y="327"/>
                      </a:cxn>
                      <a:cxn ang="0">
                        <a:pos x="234" y="314"/>
                      </a:cxn>
                      <a:cxn ang="0">
                        <a:pos x="217" y="303"/>
                      </a:cxn>
                      <a:cxn ang="0">
                        <a:pos x="210" y="294"/>
                      </a:cxn>
                      <a:cxn ang="0">
                        <a:pos x="195" y="234"/>
                      </a:cxn>
                      <a:cxn ang="0">
                        <a:pos x="178" y="179"/>
                      </a:cxn>
                      <a:cxn ang="0">
                        <a:pos x="171" y="143"/>
                      </a:cxn>
                      <a:cxn ang="0">
                        <a:pos x="169" y="105"/>
                      </a:cxn>
                      <a:cxn ang="0">
                        <a:pos x="176" y="75"/>
                      </a:cxn>
                      <a:cxn ang="0">
                        <a:pos x="187" y="41"/>
                      </a:cxn>
                      <a:cxn ang="0">
                        <a:pos x="195" y="0"/>
                      </a:cxn>
                      <a:cxn ang="0">
                        <a:pos x="35" y="17"/>
                      </a:cxn>
                    </a:cxnLst>
                    <a:rect l="0" t="0" r="r" b="b"/>
                    <a:pathLst>
                      <a:path w="500" h="466">
                        <a:moveTo>
                          <a:pt x="35" y="17"/>
                        </a:moveTo>
                        <a:lnTo>
                          <a:pt x="37" y="77"/>
                        </a:lnTo>
                        <a:lnTo>
                          <a:pt x="45" y="145"/>
                        </a:lnTo>
                        <a:lnTo>
                          <a:pt x="46" y="199"/>
                        </a:lnTo>
                        <a:lnTo>
                          <a:pt x="46" y="227"/>
                        </a:lnTo>
                        <a:lnTo>
                          <a:pt x="37" y="288"/>
                        </a:lnTo>
                        <a:lnTo>
                          <a:pt x="33" y="324"/>
                        </a:lnTo>
                        <a:lnTo>
                          <a:pt x="20" y="352"/>
                        </a:lnTo>
                        <a:lnTo>
                          <a:pt x="4" y="381"/>
                        </a:lnTo>
                        <a:lnTo>
                          <a:pt x="0" y="405"/>
                        </a:lnTo>
                        <a:lnTo>
                          <a:pt x="0" y="418"/>
                        </a:lnTo>
                        <a:lnTo>
                          <a:pt x="2" y="431"/>
                        </a:lnTo>
                        <a:lnTo>
                          <a:pt x="22" y="442"/>
                        </a:lnTo>
                        <a:lnTo>
                          <a:pt x="43" y="455"/>
                        </a:lnTo>
                        <a:lnTo>
                          <a:pt x="84" y="452"/>
                        </a:lnTo>
                        <a:lnTo>
                          <a:pt x="108" y="450"/>
                        </a:lnTo>
                        <a:lnTo>
                          <a:pt x="138" y="442"/>
                        </a:lnTo>
                        <a:lnTo>
                          <a:pt x="151" y="439"/>
                        </a:lnTo>
                        <a:lnTo>
                          <a:pt x="167" y="441"/>
                        </a:lnTo>
                        <a:lnTo>
                          <a:pt x="189" y="454"/>
                        </a:lnTo>
                        <a:lnTo>
                          <a:pt x="221" y="459"/>
                        </a:lnTo>
                        <a:lnTo>
                          <a:pt x="245" y="465"/>
                        </a:lnTo>
                        <a:lnTo>
                          <a:pt x="279" y="465"/>
                        </a:lnTo>
                        <a:lnTo>
                          <a:pt x="312" y="461"/>
                        </a:lnTo>
                        <a:lnTo>
                          <a:pt x="343" y="452"/>
                        </a:lnTo>
                        <a:lnTo>
                          <a:pt x="360" y="452"/>
                        </a:lnTo>
                        <a:lnTo>
                          <a:pt x="401" y="452"/>
                        </a:lnTo>
                        <a:lnTo>
                          <a:pt x="423" y="454"/>
                        </a:lnTo>
                        <a:lnTo>
                          <a:pt x="427" y="454"/>
                        </a:lnTo>
                        <a:lnTo>
                          <a:pt x="444" y="454"/>
                        </a:lnTo>
                        <a:lnTo>
                          <a:pt x="461" y="452"/>
                        </a:lnTo>
                        <a:lnTo>
                          <a:pt x="488" y="441"/>
                        </a:lnTo>
                        <a:lnTo>
                          <a:pt x="494" y="429"/>
                        </a:lnTo>
                        <a:lnTo>
                          <a:pt x="497" y="413"/>
                        </a:lnTo>
                        <a:lnTo>
                          <a:pt x="499" y="398"/>
                        </a:lnTo>
                        <a:lnTo>
                          <a:pt x="492" y="386"/>
                        </a:lnTo>
                        <a:lnTo>
                          <a:pt x="479" y="383"/>
                        </a:lnTo>
                        <a:lnTo>
                          <a:pt x="459" y="383"/>
                        </a:lnTo>
                        <a:lnTo>
                          <a:pt x="433" y="385"/>
                        </a:lnTo>
                        <a:lnTo>
                          <a:pt x="384" y="390"/>
                        </a:lnTo>
                        <a:lnTo>
                          <a:pt x="366" y="388"/>
                        </a:lnTo>
                        <a:lnTo>
                          <a:pt x="351" y="381"/>
                        </a:lnTo>
                        <a:lnTo>
                          <a:pt x="328" y="362"/>
                        </a:lnTo>
                        <a:lnTo>
                          <a:pt x="294" y="340"/>
                        </a:lnTo>
                        <a:lnTo>
                          <a:pt x="264" y="327"/>
                        </a:lnTo>
                        <a:lnTo>
                          <a:pt x="234" y="314"/>
                        </a:lnTo>
                        <a:lnTo>
                          <a:pt x="217" y="303"/>
                        </a:lnTo>
                        <a:lnTo>
                          <a:pt x="210" y="294"/>
                        </a:lnTo>
                        <a:lnTo>
                          <a:pt x="195" y="234"/>
                        </a:lnTo>
                        <a:lnTo>
                          <a:pt x="178" y="179"/>
                        </a:lnTo>
                        <a:lnTo>
                          <a:pt x="171" y="143"/>
                        </a:lnTo>
                        <a:lnTo>
                          <a:pt x="169" y="105"/>
                        </a:lnTo>
                        <a:lnTo>
                          <a:pt x="176" y="75"/>
                        </a:lnTo>
                        <a:lnTo>
                          <a:pt x="187" y="41"/>
                        </a:lnTo>
                        <a:lnTo>
                          <a:pt x="195" y="0"/>
                        </a:lnTo>
                        <a:lnTo>
                          <a:pt x="35" y="17"/>
                        </a:lnTo>
                      </a:path>
                    </a:pathLst>
                  </a:custGeom>
                  <a:solidFill>
                    <a:srgbClr val="FFE0C0"/>
                  </a:solidFill>
                  <a:ln w="12700" cap="rnd" cmpd="sng">
                    <a:solidFill>
                      <a:srgbClr val="000000"/>
                    </a:solidFill>
                    <a:prstDash val="solid"/>
                    <a:round/>
                    <a:headEnd type="none" w="med" len="med"/>
                    <a:tailEnd type="none" w="med" len="med"/>
                  </a:ln>
                  <a:effectLst/>
                </p:spPr>
                <p:txBody>
                  <a:bodyPr/>
                  <a:lstStyle/>
                  <a:p>
                    <a:endParaRPr lang="es-CO"/>
                  </a:p>
                </p:txBody>
              </p:sp>
            </p:grpSp>
            <p:sp>
              <p:nvSpPr>
                <p:cNvPr id="73757" name="Freeform 29"/>
                <p:cNvSpPr>
                  <a:spLocks/>
                </p:cNvSpPr>
                <p:nvPr/>
              </p:nvSpPr>
              <p:spPr bwMode="auto">
                <a:xfrm>
                  <a:off x="554" y="3492"/>
                  <a:ext cx="577" cy="320"/>
                </a:xfrm>
                <a:custGeom>
                  <a:avLst/>
                  <a:gdLst/>
                  <a:ahLst/>
                  <a:cxnLst>
                    <a:cxn ang="0">
                      <a:pos x="63" y="18"/>
                    </a:cxn>
                    <a:cxn ang="0">
                      <a:pos x="119" y="52"/>
                    </a:cxn>
                    <a:cxn ang="0">
                      <a:pos x="175" y="70"/>
                    </a:cxn>
                    <a:cxn ang="0">
                      <a:pos x="227" y="78"/>
                    </a:cxn>
                    <a:cxn ang="0">
                      <a:pos x="275" y="82"/>
                    </a:cxn>
                    <a:cxn ang="0">
                      <a:pos x="320" y="78"/>
                    </a:cxn>
                    <a:cxn ang="0">
                      <a:pos x="357" y="70"/>
                    </a:cxn>
                    <a:cxn ang="0">
                      <a:pos x="416" y="59"/>
                    </a:cxn>
                    <a:cxn ang="0">
                      <a:pos x="453" y="44"/>
                    </a:cxn>
                    <a:cxn ang="0">
                      <a:pos x="487" y="26"/>
                    </a:cxn>
                    <a:cxn ang="0">
                      <a:pos x="531" y="0"/>
                    </a:cxn>
                    <a:cxn ang="0">
                      <a:pos x="553" y="74"/>
                    </a:cxn>
                    <a:cxn ang="0">
                      <a:pos x="568" y="152"/>
                    </a:cxn>
                    <a:cxn ang="0">
                      <a:pos x="576" y="256"/>
                    </a:cxn>
                    <a:cxn ang="0">
                      <a:pos x="524" y="126"/>
                    </a:cxn>
                    <a:cxn ang="0">
                      <a:pos x="524" y="256"/>
                    </a:cxn>
                    <a:cxn ang="0">
                      <a:pos x="476" y="164"/>
                    </a:cxn>
                    <a:cxn ang="0">
                      <a:pos x="476" y="297"/>
                    </a:cxn>
                    <a:cxn ang="0">
                      <a:pos x="435" y="164"/>
                    </a:cxn>
                    <a:cxn ang="0">
                      <a:pos x="420" y="293"/>
                    </a:cxn>
                    <a:cxn ang="0">
                      <a:pos x="386" y="171"/>
                    </a:cxn>
                    <a:cxn ang="0">
                      <a:pos x="372" y="308"/>
                    </a:cxn>
                    <a:cxn ang="0">
                      <a:pos x="327" y="167"/>
                    </a:cxn>
                    <a:cxn ang="0">
                      <a:pos x="312" y="289"/>
                    </a:cxn>
                    <a:cxn ang="0">
                      <a:pos x="294" y="175"/>
                    </a:cxn>
                    <a:cxn ang="0">
                      <a:pos x="256" y="319"/>
                    </a:cxn>
                    <a:cxn ang="0">
                      <a:pos x="234" y="175"/>
                    </a:cxn>
                    <a:cxn ang="0">
                      <a:pos x="212" y="319"/>
                    </a:cxn>
                    <a:cxn ang="0">
                      <a:pos x="212" y="167"/>
                    </a:cxn>
                    <a:cxn ang="0">
                      <a:pos x="153" y="315"/>
                    </a:cxn>
                    <a:cxn ang="0">
                      <a:pos x="153" y="193"/>
                    </a:cxn>
                    <a:cxn ang="0">
                      <a:pos x="97" y="315"/>
                    </a:cxn>
                    <a:cxn ang="0">
                      <a:pos x="130" y="152"/>
                    </a:cxn>
                    <a:cxn ang="0">
                      <a:pos x="53" y="293"/>
                    </a:cxn>
                    <a:cxn ang="0">
                      <a:pos x="86" y="138"/>
                    </a:cxn>
                    <a:cxn ang="0">
                      <a:pos x="0" y="264"/>
                    </a:cxn>
                    <a:cxn ang="0">
                      <a:pos x="8" y="201"/>
                    </a:cxn>
                    <a:cxn ang="0">
                      <a:pos x="12" y="160"/>
                    </a:cxn>
                    <a:cxn ang="0">
                      <a:pos x="26" y="104"/>
                    </a:cxn>
                    <a:cxn ang="0">
                      <a:pos x="45" y="59"/>
                    </a:cxn>
                    <a:cxn ang="0">
                      <a:pos x="63" y="18"/>
                    </a:cxn>
                  </a:cxnLst>
                  <a:rect l="0" t="0" r="r" b="b"/>
                  <a:pathLst>
                    <a:path w="577" h="320">
                      <a:moveTo>
                        <a:pt x="63" y="18"/>
                      </a:moveTo>
                      <a:lnTo>
                        <a:pt x="119" y="52"/>
                      </a:lnTo>
                      <a:lnTo>
                        <a:pt x="175" y="70"/>
                      </a:lnTo>
                      <a:lnTo>
                        <a:pt x="227" y="78"/>
                      </a:lnTo>
                      <a:lnTo>
                        <a:pt x="275" y="82"/>
                      </a:lnTo>
                      <a:lnTo>
                        <a:pt x="320" y="78"/>
                      </a:lnTo>
                      <a:lnTo>
                        <a:pt x="357" y="70"/>
                      </a:lnTo>
                      <a:lnTo>
                        <a:pt x="416" y="59"/>
                      </a:lnTo>
                      <a:lnTo>
                        <a:pt x="453" y="44"/>
                      </a:lnTo>
                      <a:lnTo>
                        <a:pt x="487" y="26"/>
                      </a:lnTo>
                      <a:lnTo>
                        <a:pt x="531" y="0"/>
                      </a:lnTo>
                      <a:lnTo>
                        <a:pt x="553" y="74"/>
                      </a:lnTo>
                      <a:lnTo>
                        <a:pt x="568" y="152"/>
                      </a:lnTo>
                      <a:lnTo>
                        <a:pt x="576" y="256"/>
                      </a:lnTo>
                      <a:lnTo>
                        <a:pt x="524" y="126"/>
                      </a:lnTo>
                      <a:lnTo>
                        <a:pt x="524" y="256"/>
                      </a:lnTo>
                      <a:lnTo>
                        <a:pt x="476" y="164"/>
                      </a:lnTo>
                      <a:lnTo>
                        <a:pt x="476" y="297"/>
                      </a:lnTo>
                      <a:lnTo>
                        <a:pt x="435" y="164"/>
                      </a:lnTo>
                      <a:lnTo>
                        <a:pt x="420" y="293"/>
                      </a:lnTo>
                      <a:lnTo>
                        <a:pt x="386" y="171"/>
                      </a:lnTo>
                      <a:lnTo>
                        <a:pt x="372" y="308"/>
                      </a:lnTo>
                      <a:lnTo>
                        <a:pt x="327" y="167"/>
                      </a:lnTo>
                      <a:lnTo>
                        <a:pt x="312" y="289"/>
                      </a:lnTo>
                      <a:lnTo>
                        <a:pt x="294" y="175"/>
                      </a:lnTo>
                      <a:lnTo>
                        <a:pt x="256" y="319"/>
                      </a:lnTo>
                      <a:lnTo>
                        <a:pt x="234" y="175"/>
                      </a:lnTo>
                      <a:lnTo>
                        <a:pt x="212" y="319"/>
                      </a:lnTo>
                      <a:lnTo>
                        <a:pt x="212" y="167"/>
                      </a:lnTo>
                      <a:lnTo>
                        <a:pt x="153" y="315"/>
                      </a:lnTo>
                      <a:lnTo>
                        <a:pt x="153" y="193"/>
                      </a:lnTo>
                      <a:lnTo>
                        <a:pt x="97" y="315"/>
                      </a:lnTo>
                      <a:lnTo>
                        <a:pt x="130" y="152"/>
                      </a:lnTo>
                      <a:lnTo>
                        <a:pt x="53" y="293"/>
                      </a:lnTo>
                      <a:lnTo>
                        <a:pt x="86" y="138"/>
                      </a:lnTo>
                      <a:lnTo>
                        <a:pt x="0" y="264"/>
                      </a:lnTo>
                      <a:lnTo>
                        <a:pt x="8" y="201"/>
                      </a:lnTo>
                      <a:lnTo>
                        <a:pt x="12" y="160"/>
                      </a:lnTo>
                      <a:lnTo>
                        <a:pt x="26" y="104"/>
                      </a:lnTo>
                      <a:lnTo>
                        <a:pt x="45" y="59"/>
                      </a:lnTo>
                      <a:lnTo>
                        <a:pt x="63" y="18"/>
                      </a:lnTo>
                    </a:path>
                  </a:pathLst>
                </a:custGeom>
                <a:solidFill>
                  <a:srgbClr val="C0C000"/>
                </a:solidFill>
                <a:ln w="12700" cap="rnd" cmpd="sng">
                  <a:solidFill>
                    <a:srgbClr val="000000"/>
                  </a:solidFill>
                  <a:prstDash val="solid"/>
                  <a:round/>
                  <a:headEnd type="none" w="med" len="med"/>
                  <a:tailEnd type="none" w="med" len="med"/>
                </a:ln>
                <a:effectLst/>
              </p:spPr>
              <p:txBody>
                <a:bodyPr/>
                <a:lstStyle/>
                <a:p>
                  <a:endParaRPr lang="es-CO"/>
                </a:p>
              </p:txBody>
            </p:sp>
          </p:grpSp>
          <p:sp>
            <p:nvSpPr>
              <p:cNvPr id="73758" name="Freeform 30"/>
              <p:cNvSpPr>
                <a:spLocks/>
              </p:cNvSpPr>
              <p:nvPr/>
            </p:nvSpPr>
            <p:spPr bwMode="auto">
              <a:xfrm>
                <a:off x="598" y="2795"/>
                <a:ext cx="334" cy="388"/>
              </a:xfrm>
              <a:custGeom>
                <a:avLst/>
                <a:gdLst/>
                <a:ahLst/>
                <a:cxnLst>
                  <a:cxn ang="0">
                    <a:pos x="167" y="0"/>
                  </a:cxn>
                  <a:cxn ang="0">
                    <a:pos x="146" y="3"/>
                  </a:cxn>
                  <a:cxn ang="0">
                    <a:pos x="123" y="12"/>
                  </a:cxn>
                  <a:cxn ang="0">
                    <a:pos x="97" y="30"/>
                  </a:cxn>
                  <a:cxn ang="0">
                    <a:pos x="70" y="59"/>
                  </a:cxn>
                  <a:cxn ang="0">
                    <a:pos x="45" y="95"/>
                  </a:cxn>
                  <a:cxn ang="0">
                    <a:pos x="24" y="133"/>
                  </a:cxn>
                  <a:cxn ang="0">
                    <a:pos x="10" y="171"/>
                  </a:cxn>
                  <a:cxn ang="0">
                    <a:pos x="2" y="199"/>
                  </a:cxn>
                  <a:cxn ang="0">
                    <a:pos x="0" y="222"/>
                  </a:cxn>
                  <a:cxn ang="0">
                    <a:pos x="0" y="252"/>
                  </a:cxn>
                  <a:cxn ang="0">
                    <a:pos x="6" y="267"/>
                  </a:cxn>
                  <a:cxn ang="0">
                    <a:pos x="15" y="282"/>
                  </a:cxn>
                  <a:cxn ang="0">
                    <a:pos x="28" y="303"/>
                  </a:cxn>
                  <a:cxn ang="0">
                    <a:pos x="39" y="325"/>
                  </a:cxn>
                  <a:cxn ang="0">
                    <a:pos x="51" y="338"/>
                  </a:cxn>
                  <a:cxn ang="0">
                    <a:pos x="69" y="354"/>
                  </a:cxn>
                  <a:cxn ang="0">
                    <a:pos x="87" y="367"/>
                  </a:cxn>
                  <a:cxn ang="0">
                    <a:pos x="115" y="379"/>
                  </a:cxn>
                  <a:cxn ang="0">
                    <a:pos x="146" y="386"/>
                  </a:cxn>
                  <a:cxn ang="0">
                    <a:pos x="173" y="387"/>
                  </a:cxn>
                  <a:cxn ang="0">
                    <a:pos x="212" y="384"/>
                  </a:cxn>
                  <a:cxn ang="0">
                    <a:pos x="245" y="377"/>
                  </a:cxn>
                  <a:cxn ang="0">
                    <a:pos x="262" y="369"/>
                  </a:cxn>
                  <a:cxn ang="0">
                    <a:pos x="279" y="359"/>
                  </a:cxn>
                  <a:cxn ang="0">
                    <a:pos x="303" y="340"/>
                  </a:cxn>
                  <a:cxn ang="0">
                    <a:pos x="318" y="314"/>
                  </a:cxn>
                  <a:cxn ang="0">
                    <a:pos x="332" y="279"/>
                  </a:cxn>
                  <a:cxn ang="0">
                    <a:pos x="333" y="252"/>
                  </a:cxn>
                  <a:cxn ang="0">
                    <a:pos x="332" y="224"/>
                  </a:cxn>
                  <a:cxn ang="0">
                    <a:pos x="327" y="195"/>
                  </a:cxn>
                  <a:cxn ang="0">
                    <a:pos x="322" y="175"/>
                  </a:cxn>
                  <a:cxn ang="0">
                    <a:pos x="309" y="145"/>
                  </a:cxn>
                  <a:cxn ang="0">
                    <a:pos x="300" y="125"/>
                  </a:cxn>
                  <a:cxn ang="0">
                    <a:pos x="284" y="99"/>
                  </a:cxn>
                  <a:cxn ang="0">
                    <a:pos x="269" y="73"/>
                  </a:cxn>
                  <a:cxn ang="0">
                    <a:pos x="258" y="56"/>
                  </a:cxn>
                  <a:cxn ang="0">
                    <a:pos x="246" y="38"/>
                  </a:cxn>
                  <a:cxn ang="0">
                    <a:pos x="230" y="24"/>
                  </a:cxn>
                  <a:cxn ang="0">
                    <a:pos x="214" y="12"/>
                  </a:cxn>
                  <a:cxn ang="0">
                    <a:pos x="197" y="4"/>
                  </a:cxn>
                  <a:cxn ang="0">
                    <a:pos x="167" y="0"/>
                  </a:cxn>
                </a:cxnLst>
                <a:rect l="0" t="0" r="r" b="b"/>
                <a:pathLst>
                  <a:path w="334" h="388">
                    <a:moveTo>
                      <a:pt x="167" y="0"/>
                    </a:moveTo>
                    <a:lnTo>
                      <a:pt x="146" y="3"/>
                    </a:lnTo>
                    <a:lnTo>
                      <a:pt x="123" y="12"/>
                    </a:lnTo>
                    <a:lnTo>
                      <a:pt x="97" y="30"/>
                    </a:lnTo>
                    <a:lnTo>
                      <a:pt x="70" y="59"/>
                    </a:lnTo>
                    <a:lnTo>
                      <a:pt x="45" y="95"/>
                    </a:lnTo>
                    <a:lnTo>
                      <a:pt x="24" y="133"/>
                    </a:lnTo>
                    <a:lnTo>
                      <a:pt x="10" y="171"/>
                    </a:lnTo>
                    <a:lnTo>
                      <a:pt x="2" y="199"/>
                    </a:lnTo>
                    <a:lnTo>
                      <a:pt x="0" y="222"/>
                    </a:lnTo>
                    <a:lnTo>
                      <a:pt x="0" y="252"/>
                    </a:lnTo>
                    <a:lnTo>
                      <a:pt x="6" y="267"/>
                    </a:lnTo>
                    <a:lnTo>
                      <a:pt x="15" y="282"/>
                    </a:lnTo>
                    <a:lnTo>
                      <a:pt x="28" y="303"/>
                    </a:lnTo>
                    <a:lnTo>
                      <a:pt x="39" y="325"/>
                    </a:lnTo>
                    <a:lnTo>
                      <a:pt x="51" y="338"/>
                    </a:lnTo>
                    <a:lnTo>
                      <a:pt x="69" y="354"/>
                    </a:lnTo>
                    <a:lnTo>
                      <a:pt x="87" y="367"/>
                    </a:lnTo>
                    <a:lnTo>
                      <a:pt x="115" y="379"/>
                    </a:lnTo>
                    <a:lnTo>
                      <a:pt x="146" y="386"/>
                    </a:lnTo>
                    <a:lnTo>
                      <a:pt x="173" y="387"/>
                    </a:lnTo>
                    <a:lnTo>
                      <a:pt x="212" y="384"/>
                    </a:lnTo>
                    <a:lnTo>
                      <a:pt x="245" y="377"/>
                    </a:lnTo>
                    <a:lnTo>
                      <a:pt x="262" y="369"/>
                    </a:lnTo>
                    <a:lnTo>
                      <a:pt x="279" y="359"/>
                    </a:lnTo>
                    <a:lnTo>
                      <a:pt x="303" y="340"/>
                    </a:lnTo>
                    <a:lnTo>
                      <a:pt x="318" y="314"/>
                    </a:lnTo>
                    <a:lnTo>
                      <a:pt x="332" y="279"/>
                    </a:lnTo>
                    <a:lnTo>
                      <a:pt x="333" y="252"/>
                    </a:lnTo>
                    <a:lnTo>
                      <a:pt x="332" y="224"/>
                    </a:lnTo>
                    <a:lnTo>
                      <a:pt x="327" y="195"/>
                    </a:lnTo>
                    <a:lnTo>
                      <a:pt x="322" y="175"/>
                    </a:lnTo>
                    <a:lnTo>
                      <a:pt x="309" y="145"/>
                    </a:lnTo>
                    <a:lnTo>
                      <a:pt x="300" y="125"/>
                    </a:lnTo>
                    <a:lnTo>
                      <a:pt x="284" y="99"/>
                    </a:lnTo>
                    <a:lnTo>
                      <a:pt x="269" y="73"/>
                    </a:lnTo>
                    <a:lnTo>
                      <a:pt x="258" y="56"/>
                    </a:lnTo>
                    <a:lnTo>
                      <a:pt x="246" y="38"/>
                    </a:lnTo>
                    <a:lnTo>
                      <a:pt x="230" y="24"/>
                    </a:lnTo>
                    <a:lnTo>
                      <a:pt x="214" y="12"/>
                    </a:lnTo>
                    <a:lnTo>
                      <a:pt x="197" y="4"/>
                    </a:lnTo>
                    <a:lnTo>
                      <a:pt x="167" y="0"/>
                    </a:lnTo>
                  </a:path>
                </a:pathLst>
              </a:custGeom>
              <a:solidFill>
                <a:srgbClr val="FFE0C0"/>
              </a:solidFill>
              <a:ln w="12700" cap="rnd" cmpd="sng">
                <a:solidFill>
                  <a:srgbClr val="000000"/>
                </a:solidFill>
                <a:prstDash val="solid"/>
                <a:round/>
                <a:headEnd type="none" w="med" len="med"/>
                <a:tailEnd type="none" w="med" len="med"/>
              </a:ln>
              <a:effectLst/>
            </p:spPr>
            <p:txBody>
              <a:bodyPr/>
              <a:lstStyle/>
              <a:p>
                <a:endParaRPr lang="es-CO"/>
              </a:p>
            </p:txBody>
          </p:sp>
          <p:grpSp>
            <p:nvGrpSpPr>
              <p:cNvPr id="11" name="Group 31"/>
              <p:cNvGrpSpPr>
                <a:grpSpLocks/>
              </p:cNvGrpSpPr>
              <p:nvPr/>
            </p:nvGrpSpPr>
            <p:grpSpPr bwMode="auto">
              <a:xfrm>
                <a:off x="1189" y="3326"/>
                <a:ext cx="153" cy="181"/>
                <a:chOff x="1189" y="3326"/>
                <a:chExt cx="153" cy="181"/>
              </a:xfrm>
            </p:grpSpPr>
            <p:sp>
              <p:nvSpPr>
                <p:cNvPr id="73760" name="Freeform 32"/>
                <p:cNvSpPr>
                  <a:spLocks/>
                </p:cNvSpPr>
                <p:nvPr/>
              </p:nvSpPr>
              <p:spPr bwMode="auto">
                <a:xfrm>
                  <a:off x="1190" y="3374"/>
                  <a:ext cx="144" cy="65"/>
                </a:xfrm>
                <a:custGeom>
                  <a:avLst/>
                  <a:gdLst/>
                  <a:ahLst/>
                  <a:cxnLst>
                    <a:cxn ang="0">
                      <a:pos x="124" y="1"/>
                    </a:cxn>
                    <a:cxn ang="0">
                      <a:pos x="110" y="0"/>
                    </a:cxn>
                    <a:cxn ang="0">
                      <a:pos x="88" y="1"/>
                    </a:cxn>
                    <a:cxn ang="0">
                      <a:pos x="63" y="6"/>
                    </a:cxn>
                    <a:cxn ang="0">
                      <a:pos x="37" y="12"/>
                    </a:cxn>
                    <a:cxn ang="0">
                      <a:pos x="19" y="18"/>
                    </a:cxn>
                    <a:cxn ang="0">
                      <a:pos x="7" y="23"/>
                    </a:cxn>
                    <a:cxn ang="0">
                      <a:pos x="1" y="31"/>
                    </a:cxn>
                    <a:cxn ang="0">
                      <a:pos x="0" y="39"/>
                    </a:cxn>
                    <a:cxn ang="0">
                      <a:pos x="1" y="47"/>
                    </a:cxn>
                    <a:cxn ang="0">
                      <a:pos x="8" y="57"/>
                    </a:cxn>
                    <a:cxn ang="0">
                      <a:pos x="15" y="61"/>
                    </a:cxn>
                    <a:cxn ang="0">
                      <a:pos x="29" y="64"/>
                    </a:cxn>
                    <a:cxn ang="0">
                      <a:pos x="44" y="63"/>
                    </a:cxn>
                    <a:cxn ang="0">
                      <a:pos x="69" y="57"/>
                    </a:cxn>
                    <a:cxn ang="0">
                      <a:pos x="100" y="53"/>
                    </a:cxn>
                    <a:cxn ang="0">
                      <a:pos x="121" y="46"/>
                    </a:cxn>
                    <a:cxn ang="0">
                      <a:pos x="132" y="40"/>
                    </a:cxn>
                    <a:cxn ang="0">
                      <a:pos x="139" y="37"/>
                    </a:cxn>
                    <a:cxn ang="0">
                      <a:pos x="143" y="29"/>
                    </a:cxn>
                    <a:cxn ang="0">
                      <a:pos x="143" y="22"/>
                    </a:cxn>
                    <a:cxn ang="0">
                      <a:pos x="142" y="12"/>
                    </a:cxn>
                    <a:cxn ang="0">
                      <a:pos x="136" y="4"/>
                    </a:cxn>
                    <a:cxn ang="0">
                      <a:pos x="124" y="1"/>
                    </a:cxn>
                  </a:cxnLst>
                  <a:rect l="0" t="0" r="r" b="b"/>
                  <a:pathLst>
                    <a:path w="144" h="65">
                      <a:moveTo>
                        <a:pt x="124" y="1"/>
                      </a:moveTo>
                      <a:lnTo>
                        <a:pt x="110" y="0"/>
                      </a:lnTo>
                      <a:lnTo>
                        <a:pt x="88" y="1"/>
                      </a:lnTo>
                      <a:lnTo>
                        <a:pt x="63" y="6"/>
                      </a:lnTo>
                      <a:lnTo>
                        <a:pt x="37" y="12"/>
                      </a:lnTo>
                      <a:lnTo>
                        <a:pt x="19" y="18"/>
                      </a:lnTo>
                      <a:lnTo>
                        <a:pt x="7" y="23"/>
                      </a:lnTo>
                      <a:lnTo>
                        <a:pt x="1" y="31"/>
                      </a:lnTo>
                      <a:lnTo>
                        <a:pt x="0" y="39"/>
                      </a:lnTo>
                      <a:lnTo>
                        <a:pt x="1" y="47"/>
                      </a:lnTo>
                      <a:lnTo>
                        <a:pt x="8" y="57"/>
                      </a:lnTo>
                      <a:lnTo>
                        <a:pt x="15" y="61"/>
                      </a:lnTo>
                      <a:lnTo>
                        <a:pt x="29" y="64"/>
                      </a:lnTo>
                      <a:lnTo>
                        <a:pt x="44" y="63"/>
                      </a:lnTo>
                      <a:lnTo>
                        <a:pt x="69" y="57"/>
                      </a:lnTo>
                      <a:lnTo>
                        <a:pt x="100" y="53"/>
                      </a:lnTo>
                      <a:lnTo>
                        <a:pt x="121" y="46"/>
                      </a:lnTo>
                      <a:lnTo>
                        <a:pt x="132" y="40"/>
                      </a:lnTo>
                      <a:lnTo>
                        <a:pt x="139" y="37"/>
                      </a:lnTo>
                      <a:lnTo>
                        <a:pt x="143" y="29"/>
                      </a:lnTo>
                      <a:lnTo>
                        <a:pt x="143" y="22"/>
                      </a:lnTo>
                      <a:lnTo>
                        <a:pt x="142" y="12"/>
                      </a:lnTo>
                      <a:lnTo>
                        <a:pt x="136" y="4"/>
                      </a:lnTo>
                      <a:lnTo>
                        <a:pt x="124" y="1"/>
                      </a:lnTo>
                    </a:path>
                  </a:pathLst>
                </a:custGeom>
                <a:solidFill>
                  <a:srgbClr val="FFE0C0"/>
                </a:solidFill>
                <a:ln w="12700" cap="rnd" cmpd="sng">
                  <a:solidFill>
                    <a:srgbClr val="000000"/>
                  </a:solidFill>
                  <a:prstDash val="solid"/>
                  <a:round/>
                  <a:headEnd type="none" w="med" len="med"/>
                  <a:tailEnd type="none" w="med" len="med"/>
                </a:ln>
                <a:effectLst/>
              </p:spPr>
              <p:txBody>
                <a:bodyPr/>
                <a:lstStyle/>
                <a:p>
                  <a:endParaRPr lang="es-CO"/>
                </a:p>
              </p:txBody>
            </p:sp>
            <p:sp>
              <p:nvSpPr>
                <p:cNvPr id="73761" name="Freeform 33"/>
                <p:cNvSpPr>
                  <a:spLocks/>
                </p:cNvSpPr>
                <p:nvPr/>
              </p:nvSpPr>
              <p:spPr bwMode="auto">
                <a:xfrm>
                  <a:off x="1189" y="3326"/>
                  <a:ext cx="133" cy="68"/>
                </a:xfrm>
                <a:custGeom>
                  <a:avLst/>
                  <a:gdLst/>
                  <a:ahLst/>
                  <a:cxnLst>
                    <a:cxn ang="0">
                      <a:pos x="99" y="0"/>
                    </a:cxn>
                    <a:cxn ang="0">
                      <a:pos x="80" y="0"/>
                    </a:cxn>
                    <a:cxn ang="0">
                      <a:pos x="63" y="3"/>
                    </a:cxn>
                    <a:cxn ang="0">
                      <a:pos x="50" y="5"/>
                    </a:cxn>
                    <a:cxn ang="0">
                      <a:pos x="32" y="9"/>
                    </a:cxn>
                    <a:cxn ang="0">
                      <a:pos x="16" y="16"/>
                    </a:cxn>
                    <a:cxn ang="0">
                      <a:pos x="5" y="23"/>
                    </a:cxn>
                    <a:cxn ang="0">
                      <a:pos x="1" y="31"/>
                    </a:cxn>
                    <a:cxn ang="0">
                      <a:pos x="0" y="38"/>
                    </a:cxn>
                    <a:cxn ang="0">
                      <a:pos x="1" y="46"/>
                    </a:cxn>
                    <a:cxn ang="0">
                      <a:pos x="5" y="53"/>
                    </a:cxn>
                    <a:cxn ang="0">
                      <a:pos x="9" y="60"/>
                    </a:cxn>
                    <a:cxn ang="0">
                      <a:pos x="17" y="67"/>
                    </a:cxn>
                    <a:cxn ang="0">
                      <a:pos x="31" y="67"/>
                    </a:cxn>
                    <a:cxn ang="0">
                      <a:pos x="53" y="63"/>
                    </a:cxn>
                    <a:cxn ang="0">
                      <a:pos x="73" y="59"/>
                    </a:cxn>
                    <a:cxn ang="0">
                      <a:pos x="99" y="52"/>
                    </a:cxn>
                    <a:cxn ang="0">
                      <a:pos x="119" y="46"/>
                    </a:cxn>
                    <a:cxn ang="0">
                      <a:pos x="128" y="37"/>
                    </a:cxn>
                    <a:cxn ang="0">
                      <a:pos x="132" y="27"/>
                    </a:cxn>
                    <a:cxn ang="0">
                      <a:pos x="132" y="19"/>
                    </a:cxn>
                    <a:cxn ang="0">
                      <a:pos x="128" y="12"/>
                    </a:cxn>
                    <a:cxn ang="0">
                      <a:pos x="122" y="6"/>
                    </a:cxn>
                    <a:cxn ang="0">
                      <a:pos x="112" y="2"/>
                    </a:cxn>
                    <a:cxn ang="0">
                      <a:pos x="99" y="0"/>
                    </a:cxn>
                  </a:cxnLst>
                  <a:rect l="0" t="0" r="r" b="b"/>
                  <a:pathLst>
                    <a:path w="133" h="68">
                      <a:moveTo>
                        <a:pt x="99" y="0"/>
                      </a:moveTo>
                      <a:lnTo>
                        <a:pt x="80" y="0"/>
                      </a:lnTo>
                      <a:lnTo>
                        <a:pt x="63" y="3"/>
                      </a:lnTo>
                      <a:lnTo>
                        <a:pt x="50" y="5"/>
                      </a:lnTo>
                      <a:lnTo>
                        <a:pt x="32" y="9"/>
                      </a:lnTo>
                      <a:lnTo>
                        <a:pt x="16" y="16"/>
                      </a:lnTo>
                      <a:lnTo>
                        <a:pt x="5" y="23"/>
                      </a:lnTo>
                      <a:lnTo>
                        <a:pt x="1" y="31"/>
                      </a:lnTo>
                      <a:lnTo>
                        <a:pt x="0" y="38"/>
                      </a:lnTo>
                      <a:lnTo>
                        <a:pt x="1" y="46"/>
                      </a:lnTo>
                      <a:lnTo>
                        <a:pt x="5" y="53"/>
                      </a:lnTo>
                      <a:lnTo>
                        <a:pt x="9" y="60"/>
                      </a:lnTo>
                      <a:lnTo>
                        <a:pt x="17" y="67"/>
                      </a:lnTo>
                      <a:lnTo>
                        <a:pt x="31" y="67"/>
                      </a:lnTo>
                      <a:lnTo>
                        <a:pt x="53" y="63"/>
                      </a:lnTo>
                      <a:lnTo>
                        <a:pt x="73" y="59"/>
                      </a:lnTo>
                      <a:lnTo>
                        <a:pt x="99" y="52"/>
                      </a:lnTo>
                      <a:lnTo>
                        <a:pt x="119" y="46"/>
                      </a:lnTo>
                      <a:lnTo>
                        <a:pt x="128" y="37"/>
                      </a:lnTo>
                      <a:lnTo>
                        <a:pt x="132" y="27"/>
                      </a:lnTo>
                      <a:lnTo>
                        <a:pt x="132" y="19"/>
                      </a:lnTo>
                      <a:lnTo>
                        <a:pt x="128" y="12"/>
                      </a:lnTo>
                      <a:lnTo>
                        <a:pt x="122" y="6"/>
                      </a:lnTo>
                      <a:lnTo>
                        <a:pt x="112" y="2"/>
                      </a:lnTo>
                      <a:lnTo>
                        <a:pt x="99" y="0"/>
                      </a:lnTo>
                    </a:path>
                  </a:pathLst>
                </a:custGeom>
                <a:solidFill>
                  <a:srgbClr val="FFE0C0"/>
                </a:solidFill>
                <a:ln w="12700" cap="rnd" cmpd="sng">
                  <a:solidFill>
                    <a:srgbClr val="000000"/>
                  </a:solidFill>
                  <a:prstDash val="solid"/>
                  <a:round/>
                  <a:headEnd type="none" w="med" len="med"/>
                  <a:tailEnd type="none" w="med" len="med"/>
                </a:ln>
                <a:effectLst/>
              </p:spPr>
              <p:txBody>
                <a:bodyPr/>
                <a:lstStyle/>
                <a:p>
                  <a:endParaRPr lang="es-CO"/>
                </a:p>
              </p:txBody>
            </p:sp>
            <p:sp>
              <p:nvSpPr>
                <p:cNvPr id="73762" name="Freeform 34"/>
                <p:cNvSpPr>
                  <a:spLocks/>
                </p:cNvSpPr>
                <p:nvPr/>
              </p:nvSpPr>
              <p:spPr bwMode="auto">
                <a:xfrm>
                  <a:off x="1200" y="3420"/>
                  <a:ext cx="142" cy="87"/>
                </a:xfrm>
                <a:custGeom>
                  <a:avLst/>
                  <a:gdLst/>
                  <a:ahLst/>
                  <a:cxnLst>
                    <a:cxn ang="0">
                      <a:pos x="3" y="26"/>
                    </a:cxn>
                    <a:cxn ang="0">
                      <a:pos x="11" y="20"/>
                    </a:cxn>
                    <a:cxn ang="0">
                      <a:pos x="24" y="15"/>
                    </a:cxn>
                    <a:cxn ang="0">
                      <a:pos x="49" y="8"/>
                    </a:cxn>
                    <a:cxn ang="0">
                      <a:pos x="73" y="4"/>
                    </a:cxn>
                    <a:cxn ang="0">
                      <a:pos x="99" y="0"/>
                    </a:cxn>
                    <a:cxn ang="0">
                      <a:pos x="112" y="2"/>
                    </a:cxn>
                    <a:cxn ang="0">
                      <a:pos x="129" y="7"/>
                    </a:cxn>
                    <a:cxn ang="0">
                      <a:pos x="139" y="17"/>
                    </a:cxn>
                    <a:cxn ang="0">
                      <a:pos x="141" y="28"/>
                    </a:cxn>
                    <a:cxn ang="0">
                      <a:pos x="135" y="43"/>
                    </a:cxn>
                    <a:cxn ang="0">
                      <a:pos x="120" y="60"/>
                    </a:cxn>
                    <a:cxn ang="0">
                      <a:pos x="107" y="71"/>
                    </a:cxn>
                    <a:cxn ang="0">
                      <a:pos x="91" y="77"/>
                    </a:cxn>
                    <a:cxn ang="0">
                      <a:pos x="72" y="84"/>
                    </a:cxn>
                    <a:cxn ang="0">
                      <a:pos x="46" y="86"/>
                    </a:cxn>
                    <a:cxn ang="0">
                      <a:pos x="34" y="86"/>
                    </a:cxn>
                    <a:cxn ang="0">
                      <a:pos x="45" y="68"/>
                    </a:cxn>
                    <a:cxn ang="0">
                      <a:pos x="24" y="64"/>
                    </a:cxn>
                    <a:cxn ang="0">
                      <a:pos x="12" y="60"/>
                    </a:cxn>
                    <a:cxn ang="0">
                      <a:pos x="3" y="55"/>
                    </a:cxn>
                    <a:cxn ang="0">
                      <a:pos x="0" y="48"/>
                    </a:cxn>
                    <a:cxn ang="0">
                      <a:pos x="0" y="36"/>
                    </a:cxn>
                    <a:cxn ang="0">
                      <a:pos x="3" y="26"/>
                    </a:cxn>
                  </a:cxnLst>
                  <a:rect l="0" t="0" r="r" b="b"/>
                  <a:pathLst>
                    <a:path w="142" h="87">
                      <a:moveTo>
                        <a:pt x="3" y="26"/>
                      </a:moveTo>
                      <a:lnTo>
                        <a:pt x="11" y="20"/>
                      </a:lnTo>
                      <a:lnTo>
                        <a:pt x="24" y="15"/>
                      </a:lnTo>
                      <a:lnTo>
                        <a:pt x="49" y="8"/>
                      </a:lnTo>
                      <a:lnTo>
                        <a:pt x="73" y="4"/>
                      </a:lnTo>
                      <a:lnTo>
                        <a:pt x="99" y="0"/>
                      </a:lnTo>
                      <a:lnTo>
                        <a:pt x="112" y="2"/>
                      </a:lnTo>
                      <a:lnTo>
                        <a:pt x="129" y="7"/>
                      </a:lnTo>
                      <a:lnTo>
                        <a:pt x="139" y="17"/>
                      </a:lnTo>
                      <a:lnTo>
                        <a:pt x="141" y="28"/>
                      </a:lnTo>
                      <a:lnTo>
                        <a:pt x="135" y="43"/>
                      </a:lnTo>
                      <a:lnTo>
                        <a:pt x="120" y="60"/>
                      </a:lnTo>
                      <a:lnTo>
                        <a:pt x="107" y="71"/>
                      </a:lnTo>
                      <a:lnTo>
                        <a:pt x="91" y="77"/>
                      </a:lnTo>
                      <a:lnTo>
                        <a:pt x="72" y="84"/>
                      </a:lnTo>
                      <a:lnTo>
                        <a:pt x="46" y="86"/>
                      </a:lnTo>
                      <a:lnTo>
                        <a:pt x="34" y="86"/>
                      </a:lnTo>
                      <a:lnTo>
                        <a:pt x="45" y="68"/>
                      </a:lnTo>
                      <a:lnTo>
                        <a:pt x="24" y="64"/>
                      </a:lnTo>
                      <a:lnTo>
                        <a:pt x="12" y="60"/>
                      </a:lnTo>
                      <a:lnTo>
                        <a:pt x="3" y="55"/>
                      </a:lnTo>
                      <a:lnTo>
                        <a:pt x="0" y="48"/>
                      </a:lnTo>
                      <a:lnTo>
                        <a:pt x="0" y="36"/>
                      </a:lnTo>
                      <a:lnTo>
                        <a:pt x="3" y="26"/>
                      </a:lnTo>
                    </a:path>
                  </a:pathLst>
                </a:custGeom>
                <a:solidFill>
                  <a:srgbClr val="FFE0C0"/>
                </a:solidFill>
                <a:ln w="12700" cap="rnd" cmpd="sng">
                  <a:solidFill>
                    <a:srgbClr val="000000"/>
                  </a:solidFill>
                  <a:prstDash val="solid"/>
                  <a:round/>
                  <a:headEnd type="none" w="med" len="med"/>
                  <a:tailEnd type="none" w="med" len="med"/>
                </a:ln>
                <a:effectLst/>
              </p:spPr>
              <p:txBody>
                <a:bodyPr/>
                <a:lstStyle/>
                <a:p>
                  <a:endParaRPr lang="es-CO"/>
                </a:p>
              </p:txBody>
            </p:sp>
          </p:grpSp>
          <p:grpSp>
            <p:nvGrpSpPr>
              <p:cNvPr id="12" name="Group 35"/>
              <p:cNvGrpSpPr>
                <a:grpSpLocks/>
              </p:cNvGrpSpPr>
              <p:nvPr/>
            </p:nvGrpSpPr>
            <p:grpSpPr bwMode="auto">
              <a:xfrm>
                <a:off x="511" y="3331"/>
                <a:ext cx="148" cy="175"/>
                <a:chOff x="511" y="3331"/>
                <a:chExt cx="148" cy="175"/>
              </a:xfrm>
            </p:grpSpPr>
            <p:sp>
              <p:nvSpPr>
                <p:cNvPr id="73764" name="Freeform 36"/>
                <p:cNvSpPr>
                  <a:spLocks/>
                </p:cNvSpPr>
                <p:nvPr/>
              </p:nvSpPr>
              <p:spPr bwMode="auto">
                <a:xfrm>
                  <a:off x="518" y="3379"/>
                  <a:ext cx="141" cy="65"/>
                </a:xfrm>
                <a:custGeom>
                  <a:avLst/>
                  <a:gdLst/>
                  <a:ahLst/>
                  <a:cxnLst>
                    <a:cxn ang="0">
                      <a:pos x="128" y="19"/>
                    </a:cxn>
                    <a:cxn ang="0">
                      <a:pos x="117" y="16"/>
                    </a:cxn>
                    <a:cxn ang="0">
                      <a:pos x="97" y="10"/>
                    </a:cxn>
                    <a:cxn ang="0">
                      <a:pos x="81" y="6"/>
                    </a:cxn>
                    <a:cxn ang="0">
                      <a:pos x="65" y="2"/>
                    </a:cxn>
                    <a:cxn ang="0">
                      <a:pos x="45" y="0"/>
                    </a:cxn>
                    <a:cxn ang="0">
                      <a:pos x="26" y="1"/>
                    </a:cxn>
                    <a:cxn ang="0">
                      <a:pos x="16" y="2"/>
                    </a:cxn>
                    <a:cxn ang="0">
                      <a:pos x="8" y="4"/>
                    </a:cxn>
                    <a:cxn ang="0">
                      <a:pos x="2" y="11"/>
                    </a:cxn>
                    <a:cxn ang="0">
                      <a:pos x="0" y="16"/>
                    </a:cxn>
                    <a:cxn ang="0">
                      <a:pos x="0" y="26"/>
                    </a:cxn>
                    <a:cxn ang="0">
                      <a:pos x="3" y="36"/>
                    </a:cxn>
                    <a:cxn ang="0">
                      <a:pos x="6" y="41"/>
                    </a:cxn>
                    <a:cxn ang="0">
                      <a:pos x="13" y="46"/>
                    </a:cxn>
                    <a:cxn ang="0">
                      <a:pos x="28" y="48"/>
                    </a:cxn>
                    <a:cxn ang="0">
                      <a:pos x="44" y="53"/>
                    </a:cxn>
                    <a:cxn ang="0">
                      <a:pos x="70" y="57"/>
                    </a:cxn>
                    <a:cxn ang="0">
                      <a:pos x="99" y="64"/>
                    </a:cxn>
                    <a:cxn ang="0">
                      <a:pos x="117" y="64"/>
                    </a:cxn>
                    <a:cxn ang="0">
                      <a:pos x="131" y="57"/>
                    </a:cxn>
                    <a:cxn ang="0">
                      <a:pos x="138" y="47"/>
                    </a:cxn>
                    <a:cxn ang="0">
                      <a:pos x="140" y="39"/>
                    </a:cxn>
                    <a:cxn ang="0">
                      <a:pos x="140" y="32"/>
                    </a:cxn>
                    <a:cxn ang="0">
                      <a:pos x="137" y="26"/>
                    </a:cxn>
                    <a:cxn ang="0">
                      <a:pos x="128" y="19"/>
                    </a:cxn>
                  </a:cxnLst>
                  <a:rect l="0" t="0" r="r" b="b"/>
                  <a:pathLst>
                    <a:path w="141" h="65">
                      <a:moveTo>
                        <a:pt x="128" y="19"/>
                      </a:moveTo>
                      <a:lnTo>
                        <a:pt x="117" y="16"/>
                      </a:lnTo>
                      <a:lnTo>
                        <a:pt x="97" y="10"/>
                      </a:lnTo>
                      <a:lnTo>
                        <a:pt x="81" y="6"/>
                      </a:lnTo>
                      <a:lnTo>
                        <a:pt x="65" y="2"/>
                      </a:lnTo>
                      <a:lnTo>
                        <a:pt x="45" y="0"/>
                      </a:lnTo>
                      <a:lnTo>
                        <a:pt x="26" y="1"/>
                      </a:lnTo>
                      <a:lnTo>
                        <a:pt x="16" y="2"/>
                      </a:lnTo>
                      <a:lnTo>
                        <a:pt x="8" y="4"/>
                      </a:lnTo>
                      <a:lnTo>
                        <a:pt x="2" y="11"/>
                      </a:lnTo>
                      <a:lnTo>
                        <a:pt x="0" y="16"/>
                      </a:lnTo>
                      <a:lnTo>
                        <a:pt x="0" y="26"/>
                      </a:lnTo>
                      <a:lnTo>
                        <a:pt x="3" y="36"/>
                      </a:lnTo>
                      <a:lnTo>
                        <a:pt x="6" y="41"/>
                      </a:lnTo>
                      <a:lnTo>
                        <a:pt x="13" y="46"/>
                      </a:lnTo>
                      <a:lnTo>
                        <a:pt x="28" y="48"/>
                      </a:lnTo>
                      <a:lnTo>
                        <a:pt x="44" y="53"/>
                      </a:lnTo>
                      <a:lnTo>
                        <a:pt x="70" y="57"/>
                      </a:lnTo>
                      <a:lnTo>
                        <a:pt x="99" y="64"/>
                      </a:lnTo>
                      <a:lnTo>
                        <a:pt x="117" y="64"/>
                      </a:lnTo>
                      <a:lnTo>
                        <a:pt x="131" y="57"/>
                      </a:lnTo>
                      <a:lnTo>
                        <a:pt x="138" y="47"/>
                      </a:lnTo>
                      <a:lnTo>
                        <a:pt x="140" y="39"/>
                      </a:lnTo>
                      <a:lnTo>
                        <a:pt x="140" y="32"/>
                      </a:lnTo>
                      <a:lnTo>
                        <a:pt x="137" y="26"/>
                      </a:lnTo>
                      <a:lnTo>
                        <a:pt x="128" y="19"/>
                      </a:lnTo>
                    </a:path>
                  </a:pathLst>
                </a:custGeom>
                <a:solidFill>
                  <a:srgbClr val="FFE0C0"/>
                </a:solidFill>
                <a:ln w="12700" cap="rnd" cmpd="sng">
                  <a:solidFill>
                    <a:srgbClr val="000000"/>
                  </a:solidFill>
                  <a:prstDash val="solid"/>
                  <a:round/>
                  <a:headEnd type="none" w="med" len="med"/>
                  <a:tailEnd type="none" w="med" len="med"/>
                </a:ln>
                <a:effectLst/>
              </p:spPr>
              <p:txBody>
                <a:bodyPr/>
                <a:lstStyle/>
                <a:p>
                  <a:endParaRPr lang="es-CO"/>
                </a:p>
              </p:txBody>
            </p:sp>
            <p:sp>
              <p:nvSpPr>
                <p:cNvPr id="73765" name="Freeform 37"/>
                <p:cNvSpPr>
                  <a:spLocks/>
                </p:cNvSpPr>
                <p:nvPr/>
              </p:nvSpPr>
              <p:spPr bwMode="auto">
                <a:xfrm>
                  <a:off x="530" y="3331"/>
                  <a:ext cx="128" cy="65"/>
                </a:xfrm>
                <a:custGeom>
                  <a:avLst/>
                  <a:gdLst/>
                  <a:ahLst/>
                  <a:cxnLst>
                    <a:cxn ang="0">
                      <a:pos x="108" y="62"/>
                    </a:cxn>
                    <a:cxn ang="0">
                      <a:pos x="119" y="56"/>
                    </a:cxn>
                    <a:cxn ang="0">
                      <a:pos x="127" y="45"/>
                    </a:cxn>
                    <a:cxn ang="0">
                      <a:pos x="127" y="37"/>
                    </a:cxn>
                    <a:cxn ang="0">
                      <a:pos x="127" y="27"/>
                    </a:cxn>
                    <a:cxn ang="0">
                      <a:pos x="123" y="22"/>
                    </a:cxn>
                    <a:cxn ang="0">
                      <a:pos x="114" y="14"/>
                    </a:cxn>
                    <a:cxn ang="0">
                      <a:pos x="105" y="10"/>
                    </a:cxn>
                    <a:cxn ang="0">
                      <a:pos x="87" y="7"/>
                    </a:cxn>
                    <a:cxn ang="0">
                      <a:pos x="73" y="4"/>
                    </a:cxn>
                    <a:cxn ang="0">
                      <a:pos x="50" y="1"/>
                    </a:cxn>
                    <a:cxn ang="0">
                      <a:pos x="33" y="0"/>
                    </a:cxn>
                    <a:cxn ang="0">
                      <a:pos x="19" y="2"/>
                    </a:cxn>
                    <a:cxn ang="0">
                      <a:pos x="6" y="9"/>
                    </a:cxn>
                    <a:cxn ang="0">
                      <a:pos x="2" y="17"/>
                    </a:cxn>
                    <a:cxn ang="0">
                      <a:pos x="0" y="25"/>
                    </a:cxn>
                    <a:cxn ang="0">
                      <a:pos x="0" y="33"/>
                    </a:cxn>
                    <a:cxn ang="0">
                      <a:pos x="5" y="40"/>
                    </a:cxn>
                    <a:cxn ang="0">
                      <a:pos x="15" y="47"/>
                    </a:cxn>
                    <a:cxn ang="0">
                      <a:pos x="29" y="52"/>
                    </a:cxn>
                    <a:cxn ang="0">
                      <a:pos x="50" y="56"/>
                    </a:cxn>
                    <a:cxn ang="0">
                      <a:pos x="72" y="60"/>
                    </a:cxn>
                    <a:cxn ang="0">
                      <a:pos x="93" y="64"/>
                    </a:cxn>
                    <a:cxn ang="0">
                      <a:pos x="108" y="62"/>
                    </a:cxn>
                  </a:cxnLst>
                  <a:rect l="0" t="0" r="r" b="b"/>
                  <a:pathLst>
                    <a:path w="128" h="65">
                      <a:moveTo>
                        <a:pt x="108" y="62"/>
                      </a:moveTo>
                      <a:lnTo>
                        <a:pt x="119" y="56"/>
                      </a:lnTo>
                      <a:lnTo>
                        <a:pt x="127" y="45"/>
                      </a:lnTo>
                      <a:lnTo>
                        <a:pt x="127" y="37"/>
                      </a:lnTo>
                      <a:lnTo>
                        <a:pt x="127" y="27"/>
                      </a:lnTo>
                      <a:lnTo>
                        <a:pt x="123" y="22"/>
                      </a:lnTo>
                      <a:lnTo>
                        <a:pt x="114" y="14"/>
                      </a:lnTo>
                      <a:lnTo>
                        <a:pt x="105" y="10"/>
                      </a:lnTo>
                      <a:lnTo>
                        <a:pt x="87" y="7"/>
                      </a:lnTo>
                      <a:lnTo>
                        <a:pt x="73" y="4"/>
                      </a:lnTo>
                      <a:lnTo>
                        <a:pt x="50" y="1"/>
                      </a:lnTo>
                      <a:lnTo>
                        <a:pt x="33" y="0"/>
                      </a:lnTo>
                      <a:lnTo>
                        <a:pt x="19" y="2"/>
                      </a:lnTo>
                      <a:lnTo>
                        <a:pt x="6" y="9"/>
                      </a:lnTo>
                      <a:lnTo>
                        <a:pt x="2" y="17"/>
                      </a:lnTo>
                      <a:lnTo>
                        <a:pt x="0" y="25"/>
                      </a:lnTo>
                      <a:lnTo>
                        <a:pt x="0" y="33"/>
                      </a:lnTo>
                      <a:lnTo>
                        <a:pt x="5" y="40"/>
                      </a:lnTo>
                      <a:lnTo>
                        <a:pt x="15" y="47"/>
                      </a:lnTo>
                      <a:lnTo>
                        <a:pt x="29" y="52"/>
                      </a:lnTo>
                      <a:lnTo>
                        <a:pt x="50" y="56"/>
                      </a:lnTo>
                      <a:lnTo>
                        <a:pt x="72" y="60"/>
                      </a:lnTo>
                      <a:lnTo>
                        <a:pt x="93" y="64"/>
                      </a:lnTo>
                      <a:lnTo>
                        <a:pt x="108" y="62"/>
                      </a:lnTo>
                    </a:path>
                  </a:pathLst>
                </a:custGeom>
                <a:solidFill>
                  <a:srgbClr val="FFE0C0"/>
                </a:solidFill>
                <a:ln w="12700" cap="rnd" cmpd="sng">
                  <a:solidFill>
                    <a:srgbClr val="000000"/>
                  </a:solidFill>
                  <a:prstDash val="solid"/>
                  <a:round/>
                  <a:headEnd type="none" w="med" len="med"/>
                  <a:tailEnd type="none" w="med" len="med"/>
                </a:ln>
                <a:effectLst/>
              </p:spPr>
              <p:txBody>
                <a:bodyPr/>
                <a:lstStyle/>
                <a:p>
                  <a:endParaRPr lang="es-CO"/>
                </a:p>
              </p:txBody>
            </p:sp>
            <p:sp>
              <p:nvSpPr>
                <p:cNvPr id="73766" name="Freeform 38"/>
                <p:cNvSpPr>
                  <a:spLocks/>
                </p:cNvSpPr>
                <p:nvPr/>
              </p:nvSpPr>
              <p:spPr bwMode="auto">
                <a:xfrm>
                  <a:off x="511" y="3426"/>
                  <a:ext cx="142" cy="80"/>
                </a:xfrm>
                <a:custGeom>
                  <a:avLst/>
                  <a:gdLst/>
                  <a:ahLst/>
                  <a:cxnLst>
                    <a:cxn ang="0">
                      <a:pos x="136" y="23"/>
                    </a:cxn>
                    <a:cxn ang="0">
                      <a:pos x="123" y="18"/>
                    </a:cxn>
                    <a:cxn ang="0">
                      <a:pos x="109" y="14"/>
                    </a:cxn>
                    <a:cxn ang="0">
                      <a:pos x="85" y="8"/>
                    </a:cxn>
                    <a:cxn ang="0">
                      <a:pos x="63" y="4"/>
                    </a:cxn>
                    <a:cxn ang="0">
                      <a:pos x="40" y="0"/>
                    </a:cxn>
                    <a:cxn ang="0">
                      <a:pos x="26" y="0"/>
                    </a:cxn>
                    <a:cxn ang="0">
                      <a:pos x="10" y="7"/>
                    </a:cxn>
                    <a:cxn ang="0">
                      <a:pos x="2" y="14"/>
                    </a:cxn>
                    <a:cxn ang="0">
                      <a:pos x="0" y="22"/>
                    </a:cxn>
                    <a:cxn ang="0">
                      <a:pos x="1" y="33"/>
                    </a:cxn>
                    <a:cxn ang="0">
                      <a:pos x="9" y="45"/>
                    </a:cxn>
                    <a:cxn ang="0">
                      <a:pos x="21" y="58"/>
                    </a:cxn>
                    <a:cxn ang="0">
                      <a:pos x="35" y="70"/>
                    </a:cxn>
                    <a:cxn ang="0">
                      <a:pos x="46" y="76"/>
                    </a:cxn>
                    <a:cxn ang="0">
                      <a:pos x="57" y="79"/>
                    </a:cxn>
                    <a:cxn ang="0">
                      <a:pos x="69" y="70"/>
                    </a:cxn>
                    <a:cxn ang="0">
                      <a:pos x="95" y="66"/>
                    </a:cxn>
                    <a:cxn ang="0">
                      <a:pos x="114" y="62"/>
                    </a:cxn>
                    <a:cxn ang="0">
                      <a:pos x="128" y="58"/>
                    </a:cxn>
                    <a:cxn ang="0">
                      <a:pos x="138" y="51"/>
                    </a:cxn>
                    <a:cxn ang="0">
                      <a:pos x="140" y="39"/>
                    </a:cxn>
                    <a:cxn ang="0">
                      <a:pos x="141" y="31"/>
                    </a:cxn>
                    <a:cxn ang="0">
                      <a:pos x="136" y="23"/>
                    </a:cxn>
                  </a:cxnLst>
                  <a:rect l="0" t="0" r="r" b="b"/>
                  <a:pathLst>
                    <a:path w="142" h="80">
                      <a:moveTo>
                        <a:pt x="136" y="23"/>
                      </a:moveTo>
                      <a:lnTo>
                        <a:pt x="123" y="18"/>
                      </a:lnTo>
                      <a:lnTo>
                        <a:pt x="109" y="14"/>
                      </a:lnTo>
                      <a:lnTo>
                        <a:pt x="85" y="8"/>
                      </a:lnTo>
                      <a:lnTo>
                        <a:pt x="63" y="4"/>
                      </a:lnTo>
                      <a:lnTo>
                        <a:pt x="40" y="0"/>
                      </a:lnTo>
                      <a:lnTo>
                        <a:pt x="26" y="0"/>
                      </a:lnTo>
                      <a:lnTo>
                        <a:pt x="10" y="7"/>
                      </a:lnTo>
                      <a:lnTo>
                        <a:pt x="2" y="14"/>
                      </a:lnTo>
                      <a:lnTo>
                        <a:pt x="0" y="22"/>
                      </a:lnTo>
                      <a:lnTo>
                        <a:pt x="1" y="33"/>
                      </a:lnTo>
                      <a:lnTo>
                        <a:pt x="9" y="45"/>
                      </a:lnTo>
                      <a:lnTo>
                        <a:pt x="21" y="58"/>
                      </a:lnTo>
                      <a:lnTo>
                        <a:pt x="35" y="70"/>
                      </a:lnTo>
                      <a:lnTo>
                        <a:pt x="46" y="76"/>
                      </a:lnTo>
                      <a:lnTo>
                        <a:pt x="57" y="79"/>
                      </a:lnTo>
                      <a:lnTo>
                        <a:pt x="69" y="70"/>
                      </a:lnTo>
                      <a:lnTo>
                        <a:pt x="95" y="66"/>
                      </a:lnTo>
                      <a:lnTo>
                        <a:pt x="114" y="62"/>
                      </a:lnTo>
                      <a:lnTo>
                        <a:pt x="128" y="58"/>
                      </a:lnTo>
                      <a:lnTo>
                        <a:pt x="138" y="51"/>
                      </a:lnTo>
                      <a:lnTo>
                        <a:pt x="140" y="39"/>
                      </a:lnTo>
                      <a:lnTo>
                        <a:pt x="141" y="31"/>
                      </a:lnTo>
                      <a:lnTo>
                        <a:pt x="136" y="23"/>
                      </a:lnTo>
                    </a:path>
                  </a:pathLst>
                </a:custGeom>
                <a:solidFill>
                  <a:srgbClr val="FFE0C0"/>
                </a:solidFill>
                <a:ln w="12700" cap="rnd" cmpd="sng">
                  <a:solidFill>
                    <a:srgbClr val="000000"/>
                  </a:solidFill>
                  <a:prstDash val="solid"/>
                  <a:round/>
                  <a:headEnd type="none" w="med" len="med"/>
                  <a:tailEnd type="none" w="med" len="med"/>
                </a:ln>
                <a:effectLst/>
              </p:spPr>
              <p:txBody>
                <a:bodyPr/>
                <a:lstStyle/>
                <a:p>
                  <a:endParaRPr lang="es-CO"/>
                </a:p>
              </p:txBody>
            </p:sp>
          </p:grpSp>
          <p:grpSp>
            <p:nvGrpSpPr>
              <p:cNvPr id="13" name="Group 39"/>
              <p:cNvGrpSpPr>
                <a:grpSpLocks/>
              </p:cNvGrpSpPr>
              <p:nvPr/>
            </p:nvGrpSpPr>
            <p:grpSpPr bwMode="auto">
              <a:xfrm>
                <a:off x="756" y="2918"/>
                <a:ext cx="186" cy="115"/>
                <a:chOff x="756" y="2918"/>
                <a:chExt cx="186" cy="115"/>
              </a:xfrm>
            </p:grpSpPr>
            <p:sp>
              <p:nvSpPr>
                <p:cNvPr id="73768" name="Freeform 40"/>
                <p:cNvSpPr>
                  <a:spLocks/>
                </p:cNvSpPr>
                <p:nvPr/>
              </p:nvSpPr>
              <p:spPr bwMode="auto">
                <a:xfrm>
                  <a:off x="756" y="2918"/>
                  <a:ext cx="177" cy="106"/>
                </a:xfrm>
                <a:custGeom>
                  <a:avLst/>
                  <a:gdLst/>
                  <a:ahLst/>
                  <a:cxnLst>
                    <a:cxn ang="0">
                      <a:pos x="58" y="2"/>
                    </a:cxn>
                    <a:cxn ang="0">
                      <a:pos x="83" y="2"/>
                    </a:cxn>
                    <a:cxn ang="0">
                      <a:pos x="111" y="0"/>
                    </a:cxn>
                    <a:cxn ang="0">
                      <a:pos x="125" y="2"/>
                    </a:cxn>
                    <a:cxn ang="0">
                      <a:pos x="132" y="3"/>
                    </a:cxn>
                    <a:cxn ang="0">
                      <a:pos x="140" y="5"/>
                    </a:cxn>
                    <a:cxn ang="0">
                      <a:pos x="147" y="7"/>
                    </a:cxn>
                    <a:cxn ang="0">
                      <a:pos x="154" y="11"/>
                    </a:cxn>
                    <a:cxn ang="0">
                      <a:pos x="161" y="16"/>
                    </a:cxn>
                    <a:cxn ang="0">
                      <a:pos x="167" y="23"/>
                    </a:cxn>
                    <a:cxn ang="0">
                      <a:pos x="171" y="29"/>
                    </a:cxn>
                    <a:cxn ang="0">
                      <a:pos x="174" y="33"/>
                    </a:cxn>
                    <a:cxn ang="0">
                      <a:pos x="175" y="40"/>
                    </a:cxn>
                    <a:cxn ang="0">
                      <a:pos x="176" y="46"/>
                    </a:cxn>
                    <a:cxn ang="0">
                      <a:pos x="176" y="53"/>
                    </a:cxn>
                    <a:cxn ang="0">
                      <a:pos x="175" y="60"/>
                    </a:cxn>
                    <a:cxn ang="0">
                      <a:pos x="174" y="67"/>
                    </a:cxn>
                    <a:cxn ang="0">
                      <a:pos x="172" y="72"/>
                    </a:cxn>
                    <a:cxn ang="0">
                      <a:pos x="167" y="79"/>
                    </a:cxn>
                    <a:cxn ang="0">
                      <a:pos x="163" y="85"/>
                    </a:cxn>
                    <a:cxn ang="0">
                      <a:pos x="150" y="93"/>
                    </a:cxn>
                    <a:cxn ang="0">
                      <a:pos x="143" y="95"/>
                    </a:cxn>
                    <a:cxn ang="0">
                      <a:pos x="133" y="98"/>
                    </a:cxn>
                    <a:cxn ang="0">
                      <a:pos x="121" y="101"/>
                    </a:cxn>
                    <a:cxn ang="0">
                      <a:pos x="108" y="103"/>
                    </a:cxn>
                    <a:cxn ang="0">
                      <a:pos x="92" y="105"/>
                    </a:cxn>
                    <a:cxn ang="0">
                      <a:pos x="75" y="105"/>
                    </a:cxn>
                    <a:cxn ang="0">
                      <a:pos x="60" y="105"/>
                    </a:cxn>
                    <a:cxn ang="0">
                      <a:pos x="45" y="102"/>
                    </a:cxn>
                    <a:cxn ang="0">
                      <a:pos x="32" y="98"/>
                    </a:cxn>
                    <a:cxn ang="0">
                      <a:pos x="19" y="97"/>
                    </a:cxn>
                    <a:cxn ang="0">
                      <a:pos x="0" y="93"/>
                    </a:cxn>
                    <a:cxn ang="0">
                      <a:pos x="58" y="2"/>
                    </a:cxn>
                  </a:cxnLst>
                  <a:rect l="0" t="0" r="r" b="b"/>
                  <a:pathLst>
                    <a:path w="177" h="106">
                      <a:moveTo>
                        <a:pt x="58" y="2"/>
                      </a:moveTo>
                      <a:lnTo>
                        <a:pt x="83" y="2"/>
                      </a:lnTo>
                      <a:lnTo>
                        <a:pt x="111" y="0"/>
                      </a:lnTo>
                      <a:lnTo>
                        <a:pt x="125" y="2"/>
                      </a:lnTo>
                      <a:lnTo>
                        <a:pt x="132" y="3"/>
                      </a:lnTo>
                      <a:lnTo>
                        <a:pt x="140" y="5"/>
                      </a:lnTo>
                      <a:lnTo>
                        <a:pt x="147" y="7"/>
                      </a:lnTo>
                      <a:lnTo>
                        <a:pt x="154" y="11"/>
                      </a:lnTo>
                      <a:lnTo>
                        <a:pt x="161" y="16"/>
                      </a:lnTo>
                      <a:lnTo>
                        <a:pt x="167" y="23"/>
                      </a:lnTo>
                      <a:lnTo>
                        <a:pt x="171" y="29"/>
                      </a:lnTo>
                      <a:lnTo>
                        <a:pt x="174" y="33"/>
                      </a:lnTo>
                      <a:lnTo>
                        <a:pt x="175" y="40"/>
                      </a:lnTo>
                      <a:lnTo>
                        <a:pt x="176" y="46"/>
                      </a:lnTo>
                      <a:lnTo>
                        <a:pt x="176" y="53"/>
                      </a:lnTo>
                      <a:lnTo>
                        <a:pt x="175" y="60"/>
                      </a:lnTo>
                      <a:lnTo>
                        <a:pt x="174" y="67"/>
                      </a:lnTo>
                      <a:lnTo>
                        <a:pt x="172" y="72"/>
                      </a:lnTo>
                      <a:lnTo>
                        <a:pt x="167" y="79"/>
                      </a:lnTo>
                      <a:lnTo>
                        <a:pt x="163" y="85"/>
                      </a:lnTo>
                      <a:lnTo>
                        <a:pt x="150" y="93"/>
                      </a:lnTo>
                      <a:lnTo>
                        <a:pt x="143" y="95"/>
                      </a:lnTo>
                      <a:lnTo>
                        <a:pt x="133" y="98"/>
                      </a:lnTo>
                      <a:lnTo>
                        <a:pt x="121" y="101"/>
                      </a:lnTo>
                      <a:lnTo>
                        <a:pt x="108" y="103"/>
                      </a:lnTo>
                      <a:lnTo>
                        <a:pt x="92" y="105"/>
                      </a:lnTo>
                      <a:lnTo>
                        <a:pt x="75" y="105"/>
                      </a:lnTo>
                      <a:lnTo>
                        <a:pt x="60" y="105"/>
                      </a:lnTo>
                      <a:lnTo>
                        <a:pt x="45" y="102"/>
                      </a:lnTo>
                      <a:lnTo>
                        <a:pt x="32" y="98"/>
                      </a:lnTo>
                      <a:lnTo>
                        <a:pt x="19" y="97"/>
                      </a:lnTo>
                      <a:lnTo>
                        <a:pt x="0" y="93"/>
                      </a:lnTo>
                      <a:lnTo>
                        <a:pt x="58" y="2"/>
                      </a:lnTo>
                    </a:path>
                  </a:pathLst>
                </a:custGeom>
                <a:solidFill>
                  <a:srgbClr val="FFE0C0"/>
                </a:solidFill>
                <a:ln w="12700" cap="rnd" cmpd="sng">
                  <a:noFill/>
                  <a:prstDash val="solid"/>
                  <a:round/>
                  <a:headEnd type="none" w="med" len="med"/>
                  <a:tailEnd type="none" w="med" len="med"/>
                </a:ln>
                <a:effectLst/>
              </p:spPr>
              <p:txBody>
                <a:bodyPr/>
                <a:lstStyle/>
                <a:p>
                  <a:endParaRPr lang="es-CO"/>
                </a:p>
              </p:txBody>
            </p:sp>
            <p:sp>
              <p:nvSpPr>
                <p:cNvPr id="73769" name="Freeform 41"/>
                <p:cNvSpPr>
                  <a:spLocks/>
                </p:cNvSpPr>
                <p:nvPr/>
              </p:nvSpPr>
              <p:spPr bwMode="auto">
                <a:xfrm>
                  <a:off x="756" y="2918"/>
                  <a:ext cx="186" cy="115"/>
                </a:xfrm>
                <a:custGeom>
                  <a:avLst/>
                  <a:gdLst/>
                  <a:ahLst/>
                  <a:cxnLst>
                    <a:cxn ang="0">
                      <a:pos x="61" y="2"/>
                    </a:cxn>
                    <a:cxn ang="0">
                      <a:pos x="88" y="2"/>
                    </a:cxn>
                    <a:cxn ang="0">
                      <a:pos x="116" y="0"/>
                    </a:cxn>
                    <a:cxn ang="0">
                      <a:pos x="131" y="2"/>
                    </a:cxn>
                    <a:cxn ang="0">
                      <a:pos x="139" y="3"/>
                    </a:cxn>
                    <a:cxn ang="0">
                      <a:pos x="147" y="5"/>
                    </a:cxn>
                    <a:cxn ang="0">
                      <a:pos x="155" y="8"/>
                    </a:cxn>
                    <a:cxn ang="0">
                      <a:pos x="162" y="12"/>
                    </a:cxn>
                    <a:cxn ang="0">
                      <a:pos x="169" y="17"/>
                    </a:cxn>
                    <a:cxn ang="0">
                      <a:pos x="176" y="25"/>
                    </a:cxn>
                    <a:cxn ang="0">
                      <a:pos x="180" y="31"/>
                    </a:cxn>
                    <a:cxn ang="0">
                      <a:pos x="183" y="37"/>
                    </a:cxn>
                    <a:cxn ang="0">
                      <a:pos x="184" y="44"/>
                    </a:cxn>
                    <a:cxn ang="0">
                      <a:pos x="185" y="51"/>
                    </a:cxn>
                    <a:cxn ang="0">
                      <a:pos x="185" y="58"/>
                    </a:cxn>
                    <a:cxn ang="0">
                      <a:pos x="184" y="66"/>
                    </a:cxn>
                    <a:cxn ang="0">
                      <a:pos x="183" y="73"/>
                    </a:cxn>
                    <a:cxn ang="0">
                      <a:pos x="181" y="78"/>
                    </a:cxn>
                    <a:cxn ang="0">
                      <a:pos x="176" y="85"/>
                    </a:cxn>
                    <a:cxn ang="0">
                      <a:pos x="171" y="92"/>
                    </a:cxn>
                    <a:cxn ang="0">
                      <a:pos x="158" y="101"/>
                    </a:cxn>
                    <a:cxn ang="0">
                      <a:pos x="150" y="103"/>
                    </a:cxn>
                    <a:cxn ang="0">
                      <a:pos x="140" y="106"/>
                    </a:cxn>
                    <a:cxn ang="0">
                      <a:pos x="127" y="110"/>
                    </a:cxn>
                    <a:cxn ang="0">
                      <a:pos x="114" y="112"/>
                    </a:cxn>
                    <a:cxn ang="0">
                      <a:pos x="96" y="114"/>
                    </a:cxn>
                    <a:cxn ang="0">
                      <a:pos x="79" y="114"/>
                    </a:cxn>
                    <a:cxn ang="0">
                      <a:pos x="64" y="114"/>
                    </a:cxn>
                    <a:cxn ang="0">
                      <a:pos x="48" y="111"/>
                    </a:cxn>
                    <a:cxn ang="0">
                      <a:pos x="33" y="107"/>
                    </a:cxn>
                    <a:cxn ang="0">
                      <a:pos x="20" y="105"/>
                    </a:cxn>
                    <a:cxn ang="0">
                      <a:pos x="0" y="101"/>
                    </a:cxn>
                  </a:cxnLst>
                  <a:rect l="0" t="0" r="r" b="b"/>
                  <a:pathLst>
                    <a:path w="186" h="115">
                      <a:moveTo>
                        <a:pt x="61" y="2"/>
                      </a:moveTo>
                      <a:lnTo>
                        <a:pt x="88" y="2"/>
                      </a:lnTo>
                      <a:lnTo>
                        <a:pt x="116" y="0"/>
                      </a:lnTo>
                      <a:lnTo>
                        <a:pt x="131" y="2"/>
                      </a:lnTo>
                      <a:lnTo>
                        <a:pt x="139" y="3"/>
                      </a:lnTo>
                      <a:lnTo>
                        <a:pt x="147" y="5"/>
                      </a:lnTo>
                      <a:lnTo>
                        <a:pt x="155" y="8"/>
                      </a:lnTo>
                      <a:lnTo>
                        <a:pt x="162" y="12"/>
                      </a:lnTo>
                      <a:lnTo>
                        <a:pt x="169" y="17"/>
                      </a:lnTo>
                      <a:lnTo>
                        <a:pt x="176" y="25"/>
                      </a:lnTo>
                      <a:lnTo>
                        <a:pt x="180" y="31"/>
                      </a:lnTo>
                      <a:lnTo>
                        <a:pt x="183" y="37"/>
                      </a:lnTo>
                      <a:lnTo>
                        <a:pt x="184" y="44"/>
                      </a:lnTo>
                      <a:lnTo>
                        <a:pt x="185" y="51"/>
                      </a:lnTo>
                      <a:lnTo>
                        <a:pt x="185" y="58"/>
                      </a:lnTo>
                      <a:lnTo>
                        <a:pt x="184" y="66"/>
                      </a:lnTo>
                      <a:lnTo>
                        <a:pt x="183" y="73"/>
                      </a:lnTo>
                      <a:lnTo>
                        <a:pt x="181" y="78"/>
                      </a:lnTo>
                      <a:lnTo>
                        <a:pt x="176" y="85"/>
                      </a:lnTo>
                      <a:lnTo>
                        <a:pt x="171" y="92"/>
                      </a:lnTo>
                      <a:lnTo>
                        <a:pt x="158" y="101"/>
                      </a:lnTo>
                      <a:lnTo>
                        <a:pt x="150" y="103"/>
                      </a:lnTo>
                      <a:lnTo>
                        <a:pt x="140" y="106"/>
                      </a:lnTo>
                      <a:lnTo>
                        <a:pt x="127" y="110"/>
                      </a:lnTo>
                      <a:lnTo>
                        <a:pt x="114" y="112"/>
                      </a:lnTo>
                      <a:lnTo>
                        <a:pt x="96" y="114"/>
                      </a:lnTo>
                      <a:lnTo>
                        <a:pt x="79" y="114"/>
                      </a:lnTo>
                      <a:lnTo>
                        <a:pt x="64" y="114"/>
                      </a:lnTo>
                      <a:lnTo>
                        <a:pt x="48" y="111"/>
                      </a:lnTo>
                      <a:lnTo>
                        <a:pt x="33" y="107"/>
                      </a:lnTo>
                      <a:lnTo>
                        <a:pt x="20" y="105"/>
                      </a:lnTo>
                      <a:lnTo>
                        <a:pt x="0" y="101"/>
                      </a:lnTo>
                    </a:path>
                  </a:pathLst>
                </a:custGeom>
                <a:noFill/>
                <a:ln w="12700" cap="rnd" cmpd="sng">
                  <a:solidFill>
                    <a:srgbClr val="000000"/>
                  </a:solidFill>
                  <a:prstDash val="solid"/>
                  <a:round/>
                  <a:headEnd type="none" w="med" len="med"/>
                  <a:tailEnd type="none" w="med" len="med"/>
                </a:ln>
                <a:effectLst/>
              </p:spPr>
              <p:txBody>
                <a:bodyPr/>
                <a:lstStyle/>
                <a:p>
                  <a:endParaRPr lang="es-CO"/>
                </a:p>
              </p:txBody>
            </p:sp>
          </p:grpSp>
          <p:grpSp>
            <p:nvGrpSpPr>
              <p:cNvPr id="14" name="Group 42"/>
              <p:cNvGrpSpPr>
                <a:grpSpLocks/>
              </p:cNvGrpSpPr>
              <p:nvPr/>
            </p:nvGrpSpPr>
            <p:grpSpPr bwMode="auto">
              <a:xfrm>
                <a:off x="693" y="2844"/>
                <a:ext cx="152" cy="125"/>
                <a:chOff x="693" y="2844"/>
                <a:chExt cx="152" cy="125"/>
              </a:xfrm>
            </p:grpSpPr>
            <p:grpSp>
              <p:nvGrpSpPr>
                <p:cNvPr id="15" name="Group 43"/>
                <p:cNvGrpSpPr>
                  <a:grpSpLocks/>
                </p:cNvGrpSpPr>
                <p:nvPr/>
              </p:nvGrpSpPr>
              <p:grpSpPr bwMode="auto">
                <a:xfrm>
                  <a:off x="693" y="2844"/>
                  <a:ext cx="129" cy="125"/>
                  <a:chOff x="693" y="2844"/>
                  <a:chExt cx="129" cy="125"/>
                </a:xfrm>
              </p:grpSpPr>
              <p:sp>
                <p:nvSpPr>
                  <p:cNvPr id="73772" name="Freeform 44"/>
                  <p:cNvSpPr>
                    <a:spLocks/>
                  </p:cNvSpPr>
                  <p:nvPr/>
                </p:nvSpPr>
                <p:spPr bwMode="auto">
                  <a:xfrm>
                    <a:off x="710" y="2850"/>
                    <a:ext cx="41" cy="23"/>
                  </a:xfrm>
                  <a:custGeom>
                    <a:avLst/>
                    <a:gdLst/>
                    <a:ahLst/>
                    <a:cxnLst>
                      <a:cxn ang="0">
                        <a:pos x="0" y="22"/>
                      </a:cxn>
                      <a:cxn ang="0">
                        <a:pos x="7" y="14"/>
                      </a:cxn>
                      <a:cxn ang="0">
                        <a:pos x="14" y="7"/>
                      </a:cxn>
                      <a:cxn ang="0">
                        <a:pos x="19" y="3"/>
                      </a:cxn>
                      <a:cxn ang="0">
                        <a:pos x="23" y="1"/>
                      </a:cxn>
                      <a:cxn ang="0">
                        <a:pos x="33" y="0"/>
                      </a:cxn>
                      <a:cxn ang="0">
                        <a:pos x="40" y="0"/>
                      </a:cxn>
                    </a:cxnLst>
                    <a:rect l="0" t="0" r="r" b="b"/>
                    <a:pathLst>
                      <a:path w="41" h="23">
                        <a:moveTo>
                          <a:pt x="0" y="22"/>
                        </a:moveTo>
                        <a:lnTo>
                          <a:pt x="7" y="14"/>
                        </a:lnTo>
                        <a:lnTo>
                          <a:pt x="14" y="7"/>
                        </a:lnTo>
                        <a:lnTo>
                          <a:pt x="19" y="3"/>
                        </a:lnTo>
                        <a:lnTo>
                          <a:pt x="23" y="1"/>
                        </a:lnTo>
                        <a:lnTo>
                          <a:pt x="33" y="0"/>
                        </a:lnTo>
                        <a:lnTo>
                          <a:pt x="40" y="0"/>
                        </a:lnTo>
                      </a:path>
                    </a:pathLst>
                  </a:custGeom>
                  <a:noFill/>
                  <a:ln w="12700" cap="rnd" cmpd="sng">
                    <a:solidFill>
                      <a:srgbClr val="000000"/>
                    </a:solidFill>
                    <a:prstDash val="solid"/>
                    <a:round/>
                    <a:headEnd type="none" w="med" len="med"/>
                    <a:tailEnd type="none" w="med" len="med"/>
                  </a:ln>
                  <a:effectLst/>
                </p:spPr>
                <p:txBody>
                  <a:bodyPr/>
                  <a:lstStyle/>
                  <a:p>
                    <a:endParaRPr lang="es-CO"/>
                  </a:p>
                </p:txBody>
              </p:sp>
              <p:sp>
                <p:nvSpPr>
                  <p:cNvPr id="73773" name="Freeform 45"/>
                  <p:cNvSpPr>
                    <a:spLocks/>
                  </p:cNvSpPr>
                  <p:nvPr/>
                </p:nvSpPr>
                <p:spPr bwMode="auto">
                  <a:xfrm>
                    <a:off x="792" y="2844"/>
                    <a:ext cx="30" cy="14"/>
                  </a:xfrm>
                  <a:custGeom>
                    <a:avLst/>
                    <a:gdLst/>
                    <a:ahLst/>
                    <a:cxnLst>
                      <a:cxn ang="0">
                        <a:pos x="0" y="0"/>
                      </a:cxn>
                      <a:cxn ang="0">
                        <a:pos x="5" y="0"/>
                      </a:cxn>
                      <a:cxn ang="0">
                        <a:pos x="10" y="0"/>
                      </a:cxn>
                      <a:cxn ang="0">
                        <a:pos x="16" y="3"/>
                      </a:cxn>
                      <a:cxn ang="0">
                        <a:pos x="23" y="7"/>
                      </a:cxn>
                      <a:cxn ang="0">
                        <a:pos x="29" y="13"/>
                      </a:cxn>
                    </a:cxnLst>
                    <a:rect l="0" t="0" r="r" b="b"/>
                    <a:pathLst>
                      <a:path w="30" h="14">
                        <a:moveTo>
                          <a:pt x="0" y="0"/>
                        </a:moveTo>
                        <a:lnTo>
                          <a:pt x="5" y="0"/>
                        </a:lnTo>
                        <a:lnTo>
                          <a:pt x="10" y="0"/>
                        </a:lnTo>
                        <a:lnTo>
                          <a:pt x="16" y="3"/>
                        </a:lnTo>
                        <a:lnTo>
                          <a:pt x="23" y="7"/>
                        </a:lnTo>
                        <a:lnTo>
                          <a:pt x="29" y="13"/>
                        </a:lnTo>
                      </a:path>
                    </a:pathLst>
                  </a:custGeom>
                  <a:noFill/>
                  <a:ln w="12700" cap="rnd" cmpd="sng">
                    <a:solidFill>
                      <a:srgbClr val="000000"/>
                    </a:solidFill>
                    <a:prstDash val="solid"/>
                    <a:round/>
                    <a:headEnd type="none" w="med" len="med"/>
                    <a:tailEnd type="none" w="med" len="med"/>
                  </a:ln>
                  <a:effectLst/>
                </p:spPr>
                <p:txBody>
                  <a:bodyPr/>
                  <a:lstStyle/>
                  <a:p>
                    <a:endParaRPr lang="es-CO"/>
                  </a:p>
                </p:txBody>
              </p:sp>
              <p:sp>
                <p:nvSpPr>
                  <p:cNvPr id="73774" name="Line 46"/>
                  <p:cNvSpPr>
                    <a:spLocks noChangeShapeType="1"/>
                  </p:cNvSpPr>
                  <p:nvPr/>
                </p:nvSpPr>
                <p:spPr bwMode="auto">
                  <a:xfrm flipV="1">
                    <a:off x="693" y="2932"/>
                    <a:ext cx="25" cy="10"/>
                  </a:xfrm>
                  <a:prstGeom prst="line">
                    <a:avLst/>
                  </a:prstGeom>
                  <a:noFill/>
                  <a:ln w="12700">
                    <a:solidFill>
                      <a:srgbClr val="000000"/>
                    </a:solidFill>
                    <a:round/>
                    <a:headEnd/>
                    <a:tailEnd/>
                  </a:ln>
                  <a:effectLst/>
                </p:spPr>
                <p:txBody>
                  <a:bodyPr wrap="none" anchor="ctr"/>
                  <a:lstStyle/>
                  <a:p>
                    <a:endParaRPr lang="es-CO"/>
                  </a:p>
                </p:txBody>
              </p:sp>
              <p:sp>
                <p:nvSpPr>
                  <p:cNvPr id="73775" name="Line 47"/>
                  <p:cNvSpPr>
                    <a:spLocks noChangeShapeType="1"/>
                  </p:cNvSpPr>
                  <p:nvPr/>
                </p:nvSpPr>
                <p:spPr bwMode="auto">
                  <a:xfrm flipV="1">
                    <a:off x="697" y="2940"/>
                    <a:ext cx="20" cy="29"/>
                  </a:xfrm>
                  <a:prstGeom prst="line">
                    <a:avLst/>
                  </a:prstGeom>
                  <a:noFill/>
                  <a:ln w="12700">
                    <a:solidFill>
                      <a:srgbClr val="000000"/>
                    </a:solidFill>
                    <a:round/>
                    <a:headEnd/>
                    <a:tailEnd/>
                  </a:ln>
                  <a:effectLst/>
                </p:spPr>
                <p:txBody>
                  <a:bodyPr wrap="none" anchor="ctr"/>
                  <a:lstStyle/>
                  <a:p>
                    <a:endParaRPr lang="es-CO"/>
                  </a:p>
                </p:txBody>
              </p:sp>
            </p:grpSp>
            <p:grpSp>
              <p:nvGrpSpPr>
                <p:cNvPr id="16" name="Group 48"/>
                <p:cNvGrpSpPr>
                  <a:grpSpLocks/>
                </p:cNvGrpSpPr>
                <p:nvPr/>
              </p:nvGrpSpPr>
              <p:grpSpPr bwMode="auto">
                <a:xfrm>
                  <a:off x="732" y="2887"/>
                  <a:ext cx="113" cy="35"/>
                  <a:chOff x="732" y="2887"/>
                  <a:chExt cx="113" cy="35"/>
                </a:xfrm>
              </p:grpSpPr>
              <p:sp>
                <p:nvSpPr>
                  <p:cNvPr id="73777" name="Freeform 49"/>
                  <p:cNvSpPr>
                    <a:spLocks/>
                  </p:cNvSpPr>
                  <p:nvPr/>
                </p:nvSpPr>
                <p:spPr bwMode="auto">
                  <a:xfrm>
                    <a:off x="732" y="2892"/>
                    <a:ext cx="44" cy="21"/>
                  </a:xfrm>
                  <a:custGeom>
                    <a:avLst/>
                    <a:gdLst/>
                    <a:ahLst/>
                    <a:cxnLst>
                      <a:cxn ang="0">
                        <a:pos x="43" y="0"/>
                      </a:cxn>
                      <a:cxn ang="0">
                        <a:pos x="36" y="5"/>
                      </a:cxn>
                      <a:cxn ang="0">
                        <a:pos x="24" y="11"/>
                      </a:cxn>
                      <a:cxn ang="0">
                        <a:pos x="17" y="14"/>
                      </a:cxn>
                      <a:cxn ang="0">
                        <a:pos x="6" y="18"/>
                      </a:cxn>
                      <a:cxn ang="0">
                        <a:pos x="0" y="20"/>
                      </a:cxn>
                    </a:cxnLst>
                    <a:rect l="0" t="0" r="r" b="b"/>
                    <a:pathLst>
                      <a:path w="44" h="21">
                        <a:moveTo>
                          <a:pt x="43" y="0"/>
                        </a:moveTo>
                        <a:lnTo>
                          <a:pt x="36" y="5"/>
                        </a:lnTo>
                        <a:lnTo>
                          <a:pt x="24" y="11"/>
                        </a:lnTo>
                        <a:lnTo>
                          <a:pt x="17" y="14"/>
                        </a:lnTo>
                        <a:lnTo>
                          <a:pt x="6" y="18"/>
                        </a:lnTo>
                        <a:lnTo>
                          <a:pt x="0" y="20"/>
                        </a:lnTo>
                      </a:path>
                    </a:pathLst>
                  </a:custGeom>
                  <a:noFill/>
                  <a:ln w="12700" cap="rnd" cmpd="sng">
                    <a:solidFill>
                      <a:srgbClr val="000000"/>
                    </a:solidFill>
                    <a:prstDash val="solid"/>
                    <a:round/>
                    <a:headEnd type="none" w="med" len="med"/>
                    <a:tailEnd type="none" w="med" len="med"/>
                  </a:ln>
                  <a:effectLst/>
                </p:spPr>
                <p:txBody>
                  <a:bodyPr/>
                  <a:lstStyle/>
                  <a:p>
                    <a:endParaRPr lang="es-CO"/>
                  </a:p>
                </p:txBody>
              </p:sp>
              <p:sp>
                <p:nvSpPr>
                  <p:cNvPr id="73778" name="Freeform 50"/>
                  <p:cNvSpPr>
                    <a:spLocks/>
                  </p:cNvSpPr>
                  <p:nvPr/>
                </p:nvSpPr>
                <p:spPr bwMode="auto">
                  <a:xfrm>
                    <a:off x="805" y="2887"/>
                    <a:ext cx="40" cy="14"/>
                  </a:xfrm>
                  <a:custGeom>
                    <a:avLst/>
                    <a:gdLst/>
                    <a:ahLst/>
                    <a:cxnLst>
                      <a:cxn ang="0">
                        <a:pos x="0" y="0"/>
                      </a:cxn>
                      <a:cxn ang="0">
                        <a:pos x="5" y="2"/>
                      </a:cxn>
                      <a:cxn ang="0">
                        <a:pos x="11" y="5"/>
                      </a:cxn>
                      <a:cxn ang="0">
                        <a:pos x="19" y="9"/>
                      </a:cxn>
                      <a:cxn ang="0">
                        <a:pos x="24" y="11"/>
                      </a:cxn>
                      <a:cxn ang="0">
                        <a:pos x="30" y="12"/>
                      </a:cxn>
                      <a:cxn ang="0">
                        <a:pos x="35" y="13"/>
                      </a:cxn>
                      <a:cxn ang="0">
                        <a:pos x="39" y="13"/>
                      </a:cxn>
                    </a:cxnLst>
                    <a:rect l="0" t="0" r="r" b="b"/>
                    <a:pathLst>
                      <a:path w="40" h="14">
                        <a:moveTo>
                          <a:pt x="0" y="0"/>
                        </a:moveTo>
                        <a:lnTo>
                          <a:pt x="5" y="2"/>
                        </a:lnTo>
                        <a:lnTo>
                          <a:pt x="11" y="5"/>
                        </a:lnTo>
                        <a:lnTo>
                          <a:pt x="19" y="9"/>
                        </a:lnTo>
                        <a:lnTo>
                          <a:pt x="24" y="11"/>
                        </a:lnTo>
                        <a:lnTo>
                          <a:pt x="30" y="12"/>
                        </a:lnTo>
                        <a:lnTo>
                          <a:pt x="35" y="13"/>
                        </a:lnTo>
                        <a:lnTo>
                          <a:pt x="39" y="13"/>
                        </a:lnTo>
                      </a:path>
                    </a:pathLst>
                  </a:custGeom>
                  <a:noFill/>
                  <a:ln w="12700" cap="rnd" cmpd="sng">
                    <a:solidFill>
                      <a:srgbClr val="000000"/>
                    </a:solidFill>
                    <a:prstDash val="solid"/>
                    <a:round/>
                    <a:headEnd type="none" w="med" len="med"/>
                    <a:tailEnd type="none" w="med" len="med"/>
                  </a:ln>
                  <a:effectLst/>
                </p:spPr>
                <p:txBody>
                  <a:bodyPr/>
                  <a:lstStyle/>
                  <a:p>
                    <a:endParaRPr lang="es-CO"/>
                  </a:p>
                </p:txBody>
              </p:sp>
              <p:grpSp>
                <p:nvGrpSpPr>
                  <p:cNvPr id="17" name="Group 51"/>
                  <p:cNvGrpSpPr>
                    <a:grpSpLocks/>
                  </p:cNvGrpSpPr>
                  <p:nvPr/>
                </p:nvGrpSpPr>
                <p:grpSpPr bwMode="auto">
                  <a:xfrm>
                    <a:off x="747" y="2887"/>
                    <a:ext cx="85" cy="35"/>
                    <a:chOff x="747" y="2887"/>
                    <a:chExt cx="85" cy="35"/>
                  </a:xfrm>
                </p:grpSpPr>
                <p:sp>
                  <p:nvSpPr>
                    <p:cNvPr id="73780" name="Freeform 52"/>
                    <p:cNvSpPr>
                      <a:spLocks/>
                    </p:cNvSpPr>
                    <p:nvPr/>
                  </p:nvSpPr>
                  <p:spPr bwMode="auto">
                    <a:xfrm>
                      <a:off x="747" y="2892"/>
                      <a:ext cx="30" cy="30"/>
                    </a:xfrm>
                    <a:custGeom>
                      <a:avLst/>
                      <a:gdLst/>
                      <a:ahLst/>
                      <a:cxnLst>
                        <a:cxn ang="0">
                          <a:pos x="28" y="0"/>
                        </a:cxn>
                        <a:cxn ang="0">
                          <a:pos x="29" y="5"/>
                        </a:cxn>
                        <a:cxn ang="0">
                          <a:pos x="29" y="12"/>
                        </a:cxn>
                        <a:cxn ang="0">
                          <a:pos x="29" y="19"/>
                        </a:cxn>
                        <a:cxn ang="0">
                          <a:pos x="28" y="23"/>
                        </a:cxn>
                        <a:cxn ang="0">
                          <a:pos x="26" y="26"/>
                        </a:cxn>
                        <a:cxn ang="0">
                          <a:pos x="21" y="29"/>
                        </a:cxn>
                        <a:cxn ang="0">
                          <a:pos x="16" y="29"/>
                        </a:cxn>
                        <a:cxn ang="0">
                          <a:pos x="9" y="29"/>
                        </a:cxn>
                        <a:cxn ang="0">
                          <a:pos x="3" y="27"/>
                        </a:cxn>
                        <a:cxn ang="0">
                          <a:pos x="1" y="24"/>
                        </a:cxn>
                        <a:cxn ang="0">
                          <a:pos x="0" y="20"/>
                        </a:cxn>
                        <a:cxn ang="0">
                          <a:pos x="0" y="17"/>
                        </a:cxn>
                        <a:cxn ang="0">
                          <a:pos x="1" y="15"/>
                        </a:cxn>
                        <a:cxn ang="0">
                          <a:pos x="9" y="11"/>
                        </a:cxn>
                        <a:cxn ang="0">
                          <a:pos x="15" y="8"/>
                        </a:cxn>
                        <a:cxn ang="0">
                          <a:pos x="23" y="3"/>
                        </a:cxn>
                        <a:cxn ang="0">
                          <a:pos x="28" y="0"/>
                        </a:cxn>
                      </a:cxnLst>
                      <a:rect l="0" t="0" r="r" b="b"/>
                      <a:pathLst>
                        <a:path w="30" h="30">
                          <a:moveTo>
                            <a:pt x="28" y="0"/>
                          </a:moveTo>
                          <a:lnTo>
                            <a:pt x="29" y="5"/>
                          </a:lnTo>
                          <a:lnTo>
                            <a:pt x="29" y="12"/>
                          </a:lnTo>
                          <a:lnTo>
                            <a:pt x="29" y="19"/>
                          </a:lnTo>
                          <a:lnTo>
                            <a:pt x="28" y="23"/>
                          </a:lnTo>
                          <a:lnTo>
                            <a:pt x="26" y="26"/>
                          </a:lnTo>
                          <a:lnTo>
                            <a:pt x="21" y="29"/>
                          </a:lnTo>
                          <a:lnTo>
                            <a:pt x="16" y="29"/>
                          </a:lnTo>
                          <a:lnTo>
                            <a:pt x="9" y="29"/>
                          </a:lnTo>
                          <a:lnTo>
                            <a:pt x="3" y="27"/>
                          </a:lnTo>
                          <a:lnTo>
                            <a:pt x="1" y="24"/>
                          </a:lnTo>
                          <a:lnTo>
                            <a:pt x="0" y="20"/>
                          </a:lnTo>
                          <a:lnTo>
                            <a:pt x="0" y="17"/>
                          </a:lnTo>
                          <a:lnTo>
                            <a:pt x="1" y="15"/>
                          </a:lnTo>
                          <a:lnTo>
                            <a:pt x="9" y="11"/>
                          </a:lnTo>
                          <a:lnTo>
                            <a:pt x="15" y="8"/>
                          </a:lnTo>
                          <a:lnTo>
                            <a:pt x="23" y="3"/>
                          </a:lnTo>
                          <a:lnTo>
                            <a:pt x="28" y="0"/>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s-CO"/>
                    </a:p>
                  </p:txBody>
                </p:sp>
                <p:sp>
                  <p:nvSpPr>
                    <p:cNvPr id="73781" name="Freeform 53"/>
                    <p:cNvSpPr>
                      <a:spLocks/>
                    </p:cNvSpPr>
                    <p:nvPr/>
                  </p:nvSpPr>
                  <p:spPr bwMode="auto">
                    <a:xfrm>
                      <a:off x="803" y="2887"/>
                      <a:ext cx="29" cy="28"/>
                    </a:xfrm>
                    <a:custGeom>
                      <a:avLst/>
                      <a:gdLst/>
                      <a:ahLst/>
                      <a:cxnLst>
                        <a:cxn ang="0">
                          <a:pos x="2" y="0"/>
                        </a:cxn>
                        <a:cxn ang="0">
                          <a:pos x="1" y="1"/>
                        </a:cxn>
                        <a:cxn ang="0">
                          <a:pos x="1" y="6"/>
                        </a:cxn>
                        <a:cxn ang="0">
                          <a:pos x="0" y="11"/>
                        </a:cxn>
                        <a:cxn ang="0">
                          <a:pos x="0" y="16"/>
                        </a:cxn>
                        <a:cxn ang="0">
                          <a:pos x="1" y="20"/>
                        </a:cxn>
                        <a:cxn ang="0">
                          <a:pos x="2" y="22"/>
                        </a:cxn>
                        <a:cxn ang="0">
                          <a:pos x="5" y="25"/>
                        </a:cxn>
                        <a:cxn ang="0">
                          <a:pos x="11" y="27"/>
                        </a:cxn>
                        <a:cxn ang="0">
                          <a:pos x="19" y="26"/>
                        </a:cxn>
                        <a:cxn ang="0">
                          <a:pos x="24" y="23"/>
                        </a:cxn>
                        <a:cxn ang="0">
                          <a:pos x="26" y="20"/>
                        </a:cxn>
                        <a:cxn ang="0">
                          <a:pos x="27" y="18"/>
                        </a:cxn>
                        <a:cxn ang="0">
                          <a:pos x="28" y="14"/>
                        </a:cxn>
                        <a:cxn ang="0">
                          <a:pos x="27" y="12"/>
                        </a:cxn>
                        <a:cxn ang="0">
                          <a:pos x="26" y="11"/>
                        </a:cxn>
                        <a:cxn ang="0">
                          <a:pos x="20" y="9"/>
                        </a:cxn>
                        <a:cxn ang="0">
                          <a:pos x="14" y="6"/>
                        </a:cxn>
                        <a:cxn ang="0">
                          <a:pos x="9" y="3"/>
                        </a:cxn>
                        <a:cxn ang="0">
                          <a:pos x="2" y="0"/>
                        </a:cxn>
                      </a:cxnLst>
                      <a:rect l="0" t="0" r="r" b="b"/>
                      <a:pathLst>
                        <a:path w="29" h="28">
                          <a:moveTo>
                            <a:pt x="2" y="0"/>
                          </a:moveTo>
                          <a:lnTo>
                            <a:pt x="1" y="1"/>
                          </a:lnTo>
                          <a:lnTo>
                            <a:pt x="1" y="6"/>
                          </a:lnTo>
                          <a:lnTo>
                            <a:pt x="0" y="11"/>
                          </a:lnTo>
                          <a:lnTo>
                            <a:pt x="0" y="16"/>
                          </a:lnTo>
                          <a:lnTo>
                            <a:pt x="1" y="20"/>
                          </a:lnTo>
                          <a:lnTo>
                            <a:pt x="2" y="22"/>
                          </a:lnTo>
                          <a:lnTo>
                            <a:pt x="5" y="25"/>
                          </a:lnTo>
                          <a:lnTo>
                            <a:pt x="11" y="27"/>
                          </a:lnTo>
                          <a:lnTo>
                            <a:pt x="19" y="26"/>
                          </a:lnTo>
                          <a:lnTo>
                            <a:pt x="24" y="23"/>
                          </a:lnTo>
                          <a:lnTo>
                            <a:pt x="26" y="20"/>
                          </a:lnTo>
                          <a:lnTo>
                            <a:pt x="27" y="18"/>
                          </a:lnTo>
                          <a:lnTo>
                            <a:pt x="28" y="14"/>
                          </a:lnTo>
                          <a:lnTo>
                            <a:pt x="27" y="12"/>
                          </a:lnTo>
                          <a:lnTo>
                            <a:pt x="26" y="11"/>
                          </a:lnTo>
                          <a:lnTo>
                            <a:pt x="20" y="9"/>
                          </a:lnTo>
                          <a:lnTo>
                            <a:pt x="14" y="6"/>
                          </a:lnTo>
                          <a:lnTo>
                            <a:pt x="9" y="3"/>
                          </a:lnTo>
                          <a:lnTo>
                            <a:pt x="2" y="0"/>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s-CO"/>
                    </a:p>
                  </p:txBody>
                </p:sp>
                <p:grpSp>
                  <p:nvGrpSpPr>
                    <p:cNvPr id="18" name="Group 54"/>
                    <p:cNvGrpSpPr>
                      <a:grpSpLocks/>
                    </p:cNvGrpSpPr>
                    <p:nvPr/>
                  </p:nvGrpSpPr>
                  <p:grpSpPr bwMode="auto">
                    <a:xfrm>
                      <a:off x="757" y="2902"/>
                      <a:ext cx="4" cy="8"/>
                      <a:chOff x="757" y="2902"/>
                      <a:chExt cx="4" cy="8"/>
                    </a:xfrm>
                  </p:grpSpPr>
                  <p:sp>
                    <p:nvSpPr>
                      <p:cNvPr id="73783" name="Oval 55"/>
                      <p:cNvSpPr>
                        <a:spLocks noChangeArrowheads="1"/>
                      </p:cNvSpPr>
                      <p:nvPr/>
                    </p:nvSpPr>
                    <p:spPr bwMode="auto">
                      <a:xfrm>
                        <a:off x="760" y="2903"/>
                        <a:ext cx="1" cy="7"/>
                      </a:xfrm>
                      <a:prstGeom prst="ellipse">
                        <a:avLst/>
                      </a:prstGeom>
                      <a:solidFill>
                        <a:srgbClr val="8080FF"/>
                      </a:solidFill>
                      <a:ln w="12700">
                        <a:solidFill>
                          <a:srgbClr val="000000"/>
                        </a:solidFill>
                        <a:round/>
                        <a:headEnd/>
                        <a:tailEnd/>
                      </a:ln>
                      <a:effectLst/>
                    </p:spPr>
                    <p:txBody>
                      <a:bodyPr wrap="none" anchor="ctr"/>
                      <a:lstStyle/>
                      <a:p>
                        <a:endParaRPr lang="es-CO"/>
                      </a:p>
                    </p:txBody>
                  </p:sp>
                  <p:sp>
                    <p:nvSpPr>
                      <p:cNvPr id="73784" name="Oval 56"/>
                      <p:cNvSpPr>
                        <a:spLocks noChangeArrowheads="1"/>
                      </p:cNvSpPr>
                      <p:nvPr/>
                    </p:nvSpPr>
                    <p:spPr bwMode="auto">
                      <a:xfrm flipH="1" flipV="1">
                        <a:off x="757" y="2902"/>
                        <a:ext cx="4" cy="2"/>
                      </a:xfrm>
                      <a:prstGeom prst="ellipse">
                        <a:avLst/>
                      </a:prstGeom>
                      <a:solidFill>
                        <a:srgbClr val="FFFFFF"/>
                      </a:solidFill>
                      <a:ln w="12700">
                        <a:noFill/>
                        <a:round/>
                        <a:headEnd/>
                        <a:tailEnd/>
                      </a:ln>
                      <a:effectLst/>
                    </p:spPr>
                    <p:txBody>
                      <a:bodyPr wrap="none" anchor="ctr"/>
                      <a:lstStyle/>
                      <a:p>
                        <a:endParaRPr lang="es-CO"/>
                      </a:p>
                    </p:txBody>
                  </p:sp>
                </p:grpSp>
                <p:grpSp>
                  <p:nvGrpSpPr>
                    <p:cNvPr id="19" name="Group 57"/>
                    <p:cNvGrpSpPr>
                      <a:grpSpLocks/>
                    </p:cNvGrpSpPr>
                    <p:nvPr/>
                  </p:nvGrpSpPr>
                  <p:grpSpPr bwMode="auto">
                    <a:xfrm>
                      <a:off x="811" y="2896"/>
                      <a:ext cx="4" cy="7"/>
                      <a:chOff x="811" y="2896"/>
                      <a:chExt cx="4" cy="7"/>
                    </a:xfrm>
                  </p:grpSpPr>
                  <p:sp>
                    <p:nvSpPr>
                      <p:cNvPr id="73786" name="Oval 58"/>
                      <p:cNvSpPr>
                        <a:spLocks noChangeArrowheads="1"/>
                      </p:cNvSpPr>
                      <p:nvPr/>
                    </p:nvSpPr>
                    <p:spPr bwMode="auto">
                      <a:xfrm>
                        <a:off x="814" y="2896"/>
                        <a:ext cx="1" cy="7"/>
                      </a:xfrm>
                      <a:prstGeom prst="ellipse">
                        <a:avLst/>
                      </a:prstGeom>
                      <a:solidFill>
                        <a:srgbClr val="8080FF"/>
                      </a:solidFill>
                      <a:ln w="12700">
                        <a:solidFill>
                          <a:srgbClr val="000000"/>
                        </a:solidFill>
                        <a:round/>
                        <a:headEnd/>
                        <a:tailEnd/>
                      </a:ln>
                      <a:effectLst/>
                    </p:spPr>
                    <p:txBody>
                      <a:bodyPr wrap="none" anchor="ctr"/>
                      <a:lstStyle/>
                      <a:p>
                        <a:endParaRPr lang="es-CO"/>
                      </a:p>
                    </p:txBody>
                  </p:sp>
                  <p:sp>
                    <p:nvSpPr>
                      <p:cNvPr id="73787" name="Oval 59"/>
                      <p:cNvSpPr>
                        <a:spLocks noChangeArrowheads="1"/>
                      </p:cNvSpPr>
                      <p:nvPr/>
                    </p:nvSpPr>
                    <p:spPr bwMode="auto">
                      <a:xfrm flipH="1" flipV="1">
                        <a:off x="811" y="2896"/>
                        <a:ext cx="4" cy="2"/>
                      </a:xfrm>
                      <a:prstGeom prst="ellipse">
                        <a:avLst/>
                      </a:prstGeom>
                      <a:solidFill>
                        <a:srgbClr val="FFFFFF"/>
                      </a:solidFill>
                      <a:ln w="12700">
                        <a:noFill/>
                        <a:round/>
                        <a:headEnd/>
                        <a:tailEnd/>
                      </a:ln>
                      <a:effectLst/>
                    </p:spPr>
                    <p:txBody>
                      <a:bodyPr wrap="none" anchor="ctr"/>
                      <a:lstStyle/>
                      <a:p>
                        <a:endParaRPr lang="es-CO"/>
                      </a:p>
                    </p:txBody>
                  </p:sp>
                </p:grpSp>
              </p:grpSp>
            </p:grpSp>
          </p:grpSp>
          <p:grpSp>
            <p:nvGrpSpPr>
              <p:cNvPr id="20" name="Group 60"/>
              <p:cNvGrpSpPr>
                <a:grpSpLocks/>
              </p:cNvGrpSpPr>
              <p:nvPr/>
            </p:nvGrpSpPr>
            <p:grpSpPr bwMode="auto">
              <a:xfrm>
                <a:off x="625" y="3016"/>
                <a:ext cx="361" cy="99"/>
                <a:chOff x="625" y="3016"/>
                <a:chExt cx="361" cy="99"/>
              </a:xfrm>
            </p:grpSpPr>
            <p:sp>
              <p:nvSpPr>
                <p:cNvPr id="73789" name="Freeform 61"/>
                <p:cNvSpPr>
                  <a:spLocks/>
                </p:cNvSpPr>
                <p:nvPr/>
              </p:nvSpPr>
              <p:spPr bwMode="auto">
                <a:xfrm>
                  <a:off x="625" y="3016"/>
                  <a:ext cx="138" cy="23"/>
                </a:xfrm>
                <a:custGeom>
                  <a:avLst/>
                  <a:gdLst/>
                  <a:ahLst/>
                  <a:cxnLst>
                    <a:cxn ang="0">
                      <a:pos x="0" y="22"/>
                    </a:cxn>
                    <a:cxn ang="0">
                      <a:pos x="42" y="11"/>
                    </a:cxn>
                    <a:cxn ang="0">
                      <a:pos x="77" y="7"/>
                    </a:cxn>
                    <a:cxn ang="0">
                      <a:pos x="122" y="0"/>
                    </a:cxn>
                    <a:cxn ang="0">
                      <a:pos x="137" y="1"/>
                    </a:cxn>
                  </a:cxnLst>
                  <a:rect l="0" t="0" r="r" b="b"/>
                  <a:pathLst>
                    <a:path w="138" h="23">
                      <a:moveTo>
                        <a:pt x="0" y="22"/>
                      </a:moveTo>
                      <a:lnTo>
                        <a:pt x="42" y="11"/>
                      </a:lnTo>
                      <a:lnTo>
                        <a:pt x="77" y="7"/>
                      </a:lnTo>
                      <a:lnTo>
                        <a:pt x="122" y="0"/>
                      </a:lnTo>
                      <a:lnTo>
                        <a:pt x="137" y="1"/>
                      </a:lnTo>
                    </a:path>
                  </a:pathLst>
                </a:custGeom>
                <a:noFill/>
                <a:ln w="12700" cap="rnd" cmpd="sng">
                  <a:solidFill>
                    <a:srgbClr val="804000"/>
                  </a:solidFill>
                  <a:prstDash val="solid"/>
                  <a:round/>
                  <a:headEnd type="none" w="med" len="med"/>
                  <a:tailEnd type="none" w="med" len="med"/>
                </a:ln>
                <a:effectLst/>
              </p:spPr>
              <p:txBody>
                <a:bodyPr/>
                <a:lstStyle/>
                <a:p>
                  <a:endParaRPr lang="es-CO"/>
                </a:p>
              </p:txBody>
            </p:sp>
            <p:sp>
              <p:nvSpPr>
                <p:cNvPr id="73790" name="Freeform 62"/>
                <p:cNvSpPr>
                  <a:spLocks/>
                </p:cNvSpPr>
                <p:nvPr/>
              </p:nvSpPr>
              <p:spPr bwMode="auto">
                <a:xfrm>
                  <a:off x="659" y="3021"/>
                  <a:ext cx="111" cy="53"/>
                </a:xfrm>
                <a:custGeom>
                  <a:avLst/>
                  <a:gdLst/>
                  <a:ahLst/>
                  <a:cxnLst>
                    <a:cxn ang="0">
                      <a:pos x="0" y="52"/>
                    </a:cxn>
                    <a:cxn ang="0">
                      <a:pos x="41" y="33"/>
                    </a:cxn>
                    <a:cxn ang="0">
                      <a:pos x="80" y="15"/>
                    </a:cxn>
                    <a:cxn ang="0">
                      <a:pos x="110" y="0"/>
                    </a:cxn>
                  </a:cxnLst>
                  <a:rect l="0" t="0" r="r" b="b"/>
                  <a:pathLst>
                    <a:path w="111" h="53">
                      <a:moveTo>
                        <a:pt x="0" y="52"/>
                      </a:moveTo>
                      <a:lnTo>
                        <a:pt x="41" y="33"/>
                      </a:lnTo>
                      <a:lnTo>
                        <a:pt x="80" y="15"/>
                      </a:lnTo>
                      <a:lnTo>
                        <a:pt x="110" y="0"/>
                      </a:lnTo>
                    </a:path>
                  </a:pathLst>
                </a:custGeom>
                <a:noFill/>
                <a:ln w="12700" cap="rnd" cmpd="sng">
                  <a:solidFill>
                    <a:srgbClr val="804000"/>
                  </a:solidFill>
                  <a:prstDash val="solid"/>
                  <a:round/>
                  <a:headEnd type="none" w="med" len="med"/>
                  <a:tailEnd type="none" w="med" len="med"/>
                </a:ln>
                <a:effectLst/>
              </p:spPr>
              <p:txBody>
                <a:bodyPr/>
                <a:lstStyle/>
                <a:p>
                  <a:endParaRPr lang="es-CO"/>
                </a:p>
              </p:txBody>
            </p:sp>
            <p:sp>
              <p:nvSpPr>
                <p:cNvPr id="73791" name="Freeform 63"/>
                <p:cNvSpPr>
                  <a:spLocks/>
                </p:cNvSpPr>
                <p:nvPr/>
              </p:nvSpPr>
              <p:spPr bwMode="auto">
                <a:xfrm>
                  <a:off x="695" y="3026"/>
                  <a:ext cx="90" cy="89"/>
                </a:xfrm>
                <a:custGeom>
                  <a:avLst/>
                  <a:gdLst/>
                  <a:ahLst/>
                  <a:cxnLst>
                    <a:cxn ang="0">
                      <a:pos x="0" y="88"/>
                    </a:cxn>
                    <a:cxn ang="0">
                      <a:pos x="37" y="51"/>
                    </a:cxn>
                    <a:cxn ang="0">
                      <a:pos x="70" y="17"/>
                    </a:cxn>
                    <a:cxn ang="0">
                      <a:pos x="89" y="0"/>
                    </a:cxn>
                  </a:cxnLst>
                  <a:rect l="0" t="0" r="r" b="b"/>
                  <a:pathLst>
                    <a:path w="90" h="89">
                      <a:moveTo>
                        <a:pt x="0" y="88"/>
                      </a:moveTo>
                      <a:lnTo>
                        <a:pt x="37" y="51"/>
                      </a:lnTo>
                      <a:lnTo>
                        <a:pt x="70" y="17"/>
                      </a:lnTo>
                      <a:lnTo>
                        <a:pt x="89" y="0"/>
                      </a:lnTo>
                    </a:path>
                  </a:pathLst>
                </a:custGeom>
                <a:noFill/>
                <a:ln w="12700" cap="rnd" cmpd="sng">
                  <a:solidFill>
                    <a:srgbClr val="804000"/>
                  </a:solidFill>
                  <a:prstDash val="solid"/>
                  <a:round/>
                  <a:headEnd type="none" w="med" len="med"/>
                  <a:tailEnd type="none" w="med" len="med"/>
                </a:ln>
                <a:effectLst/>
              </p:spPr>
              <p:txBody>
                <a:bodyPr/>
                <a:lstStyle/>
                <a:p>
                  <a:endParaRPr lang="es-CO"/>
                </a:p>
              </p:txBody>
            </p:sp>
            <p:sp>
              <p:nvSpPr>
                <p:cNvPr id="73792" name="Freeform 64"/>
                <p:cNvSpPr>
                  <a:spLocks/>
                </p:cNvSpPr>
                <p:nvPr/>
              </p:nvSpPr>
              <p:spPr bwMode="auto">
                <a:xfrm>
                  <a:off x="864" y="3033"/>
                  <a:ext cx="96" cy="52"/>
                </a:xfrm>
                <a:custGeom>
                  <a:avLst/>
                  <a:gdLst/>
                  <a:ahLst/>
                  <a:cxnLst>
                    <a:cxn ang="0">
                      <a:pos x="0" y="0"/>
                    </a:cxn>
                    <a:cxn ang="0">
                      <a:pos x="30" y="4"/>
                    </a:cxn>
                    <a:cxn ang="0">
                      <a:pos x="54" y="9"/>
                    </a:cxn>
                    <a:cxn ang="0">
                      <a:pos x="72" y="25"/>
                    </a:cxn>
                    <a:cxn ang="0">
                      <a:pos x="89" y="44"/>
                    </a:cxn>
                    <a:cxn ang="0">
                      <a:pos x="95" y="51"/>
                    </a:cxn>
                  </a:cxnLst>
                  <a:rect l="0" t="0" r="r" b="b"/>
                  <a:pathLst>
                    <a:path w="96" h="52">
                      <a:moveTo>
                        <a:pt x="0" y="0"/>
                      </a:moveTo>
                      <a:lnTo>
                        <a:pt x="30" y="4"/>
                      </a:lnTo>
                      <a:lnTo>
                        <a:pt x="54" y="9"/>
                      </a:lnTo>
                      <a:lnTo>
                        <a:pt x="72" y="25"/>
                      </a:lnTo>
                      <a:lnTo>
                        <a:pt x="89" y="44"/>
                      </a:lnTo>
                      <a:lnTo>
                        <a:pt x="95" y="51"/>
                      </a:lnTo>
                    </a:path>
                  </a:pathLst>
                </a:custGeom>
                <a:noFill/>
                <a:ln w="12700" cap="rnd" cmpd="sng">
                  <a:solidFill>
                    <a:srgbClr val="804000"/>
                  </a:solidFill>
                  <a:prstDash val="solid"/>
                  <a:round/>
                  <a:headEnd type="none" w="med" len="med"/>
                  <a:tailEnd type="none" w="med" len="med"/>
                </a:ln>
                <a:effectLst/>
              </p:spPr>
              <p:txBody>
                <a:bodyPr/>
                <a:lstStyle/>
                <a:p>
                  <a:endParaRPr lang="es-CO"/>
                </a:p>
              </p:txBody>
            </p:sp>
            <p:sp>
              <p:nvSpPr>
                <p:cNvPr id="73793" name="Freeform 65"/>
                <p:cNvSpPr>
                  <a:spLocks/>
                </p:cNvSpPr>
                <p:nvPr/>
              </p:nvSpPr>
              <p:spPr bwMode="auto">
                <a:xfrm>
                  <a:off x="889" y="3027"/>
                  <a:ext cx="97" cy="26"/>
                </a:xfrm>
                <a:custGeom>
                  <a:avLst/>
                  <a:gdLst/>
                  <a:ahLst/>
                  <a:cxnLst>
                    <a:cxn ang="0">
                      <a:pos x="0" y="0"/>
                    </a:cxn>
                    <a:cxn ang="0">
                      <a:pos x="35" y="0"/>
                    </a:cxn>
                    <a:cxn ang="0">
                      <a:pos x="59" y="1"/>
                    </a:cxn>
                    <a:cxn ang="0">
                      <a:pos x="83" y="12"/>
                    </a:cxn>
                    <a:cxn ang="0">
                      <a:pos x="96" y="25"/>
                    </a:cxn>
                  </a:cxnLst>
                  <a:rect l="0" t="0" r="r" b="b"/>
                  <a:pathLst>
                    <a:path w="97" h="26">
                      <a:moveTo>
                        <a:pt x="0" y="0"/>
                      </a:moveTo>
                      <a:lnTo>
                        <a:pt x="35" y="0"/>
                      </a:lnTo>
                      <a:lnTo>
                        <a:pt x="59" y="1"/>
                      </a:lnTo>
                      <a:lnTo>
                        <a:pt x="83" y="12"/>
                      </a:lnTo>
                      <a:lnTo>
                        <a:pt x="96" y="25"/>
                      </a:lnTo>
                    </a:path>
                  </a:pathLst>
                </a:custGeom>
                <a:noFill/>
                <a:ln w="12700" cap="rnd" cmpd="sng">
                  <a:solidFill>
                    <a:srgbClr val="804000"/>
                  </a:solidFill>
                  <a:prstDash val="solid"/>
                  <a:round/>
                  <a:headEnd type="none" w="med" len="med"/>
                  <a:tailEnd type="none" w="med" len="med"/>
                </a:ln>
                <a:effectLst/>
              </p:spPr>
              <p:txBody>
                <a:bodyPr/>
                <a:lstStyle/>
                <a:p>
                  <a:endParaRPr lang="es-CO"/>
                </a:p>
              </p:txBody>
            </p:sp>
          </p:grpSp>
          <p:sp>
            <p:nvSpPr>
              <p:cNvPr id="73794" name="Arc 66"/>
              <p:cNvSpPr>
                <a:spLocks/>
              </p:cNvSpPr>
              <p:nvPr/>
            </p:nvSpPr>
            <p:spPr bwMode="auto">
              <a:xfrm rot="19620000">
                <a:off x="764" y="3069"/>
                <a:ext cx="96" cy="5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ffectLst/>
            </p:spPr>
            <p:txBody>
              <a:bodyPr wrap="none" anchor="ctr"/>
              <a:lstStyle/>
              <a:p>
                <a:endParaRPr lang="es-CO"/>
              </a:p>
            </p:txBody>
          </p:sp>
        </p:grpSp>
        <p:grpSp>
          <p:nvGrpSpPr>
            <p:cNvPr id="21" name="Group 67"/>
            <p:cNvGrpSpPr>
              <a:grpSpLocks/>
            </p:cNvGrpSpPr>
            <p:nvPr/>
          </p:nvGrpSpPr>
          <p:grpSpPr bwMode="auto">
            <a:xfrm>
              <a:off x="3744" y="816"/>
              <a:ext cx="461" cy="714"/>
              <a:chOff x="4467" y="1725"/>
              <a:chExt cx="461" cy="714"/>
            </a:xfrm>
          </p:grpSpPr>
          <p:grpSp>
            <p:nvGrpSpPr>
              <p:cNvPr id="22" name="Group 68"/>
              <p:cNvGrpSpPr>
                <a:grpSpLocks/>
              </p:cNvGrpSpPr>
              <p:nvPr/>
            </p:nvGrpSpPr>
            <p:grpSpPr bwMode="auto">
              <a:xfrm>
                <a:off x="4467" y="1725"/>
                <a:ext cx="461" cy="714"/>
                <a:chOff x="4467" y="1725"/>
                <a:chExt cx="461" cy="714"/>
              </a:xfrm>
            </p:grpSpPr>
            <p:sp>
              <p:nvSpPr>
                <p:cNvPr id="73797" name="Freeform 69"/>
                <p:cNvSpPr>
                  <a:spLocks/>
                </p:cNvSpPr>
                <p:nvPr/>
              </p:nvSpPr>
              <p:spPr bwMode="auto">
                <a:xfrm>
                  <a:off x="4467" y="1734"/>
                  <a:ext cx="355" cy="705"/>
                </a:xfrm>
                <a:custGeom>
                  <a:avLst/>
                  <a:gdLst/>
                  <a:ahLst/>
                  <a:cxnLst>
                    <a:cxn ang="0">
                      <a:pos x="22" y="499"/>
                    </a:cxn>
                    <a:cxn ang="0">
                      <a:pos x="8" y="382"/>
                    </a:cxn>
                    <a:cxn ang="0">
                      <a:pos x="0" y="257"/>
                    </a:cxn>
                    <a:cxn ang="0">
                      <a:pos x="43" y="66"/>
                    </a:cxn>
                    <a:cxn ang="0">
                      <a:pos x="174" y="0"/>
                    </a:cxn>
                    <a:cxn ang="0">
                      <a:pos x="247" y="73"/>
                    </a:cxn>
                    <a:cxn ang="0">
                      <a:pos x="312" y="169"/>
                    </a:cxn>
                    <a:cxn ang="0">
                      <a:pos x="348" y="279"/>
                    </a:cxn>
                    <a:cxn ang="0">
                      <a:pos x="354" y="389"/>
                    </a:cxn>
                    <a:cxn ang="0">
                      <a:pos x="332" y="535"/>
                    </a:cxn>
                    <a:cxn ang="0">
                      <a:pos x="296" y="631"/>
                    </a:cxn>
                    <a:cxn ang="0">
                      <a:pos x="226" y="704"/>
                    </a:cxn>
                    <a:cxn ang="0">
                      <a:pos x="130" y="704"/>
                    </a:cxn>
                    <a:cxn ang="0">
                      <a:pos x="131" y="499"/>
                    </a:cxn>
                    <a:cxn ang="0">
                      <a:pos x="116" y="470"/>
                    </a:cxn>
                    <a:cxn ang="0">
                      <a:pos x="101" y="418"/>
                    </a:cxn>
                    <a:cxn ang="0">
                      <a:pos x="101" y="359"/>
                    </a:cxn>
                    <a:cxn ang="0">
                      <a:pos x="101" y="330"/>
                    </a:cxn>
                    <a:cxn ang="0">
                      <a:pos x="101" y="286"/>
                    </a:cxn>
                    <a:cxn ang="0">
                      <a:pos x="115" y="227"/>
                    </a:cxn>
                    <a:cxn ang="0">
                      <a:pos x="138" y="213"/>
                    </a:cxn>
                    <a:cxn ang="0">
                      <a:pos x="160" y="198"/>
                    </a:cxn>
                    <a:cxn ang="0">
                      <a:pos x="197" y="213"/>
                    </a:cxn>
                    <a:cxn ang="0">
                      <a:pos x="217" y="234"/>
                    </a:cxn>
                    <a:cxn ang="0">
                      <a:pos x="240" y="279"/>
                    </a:cxn>
                    <a:cxn ang="0">
                      <a:pos x="254" y="338"/>
                    </a:cxn>
                    <a:cxn ang="0">
                      <a:pos x="261" y="396"/>
                    </a:cxn>
                    <a:cxn ang="0">
                      <a:pos x="246" y="455"/>
                    </a:cxn>
                    <a:cxn ang="0">
                      <a:pos x="217" y="499"/>
                    </a:cxn>
                    <a:cxn ang="0">
                      <a:pos x="181" y="521"/>
                    </a:cxn>
                    <a:cxn ang="0">
                      <a:pos x="131" y="499"/>
                    </a:cxn>
                    <a:cxn ang="0">
                      <a:pos x="130" y="704"/>
                    </a:cxn>
                    <a:cxn ang="0">
                      <a:pos x="65" y="616"/>
                    </a:cxn>
                    <a:cxn ang="0">
                      <a:pos x="22" y="499"/>
                    </a:cxn>
                  </a:cxnLst>
                  <a:rect l="0" t="0" r="r" b="b"/>
                  <a:pathLst>
                    <a:path w="355" h="705">
                      <a:moveTo>
                        <a:pt x="22" y="499"/>
                      </a:moveTo>
                      <a:lnTo>
                        <a:pt x="8" y="382"/>
                      </a:lnTo>
                      <a:lnTo>
                        <a:pt x="0" y="257"/>
                      </a:lnTo>
                      <a:lnTo>
                        <a:pt x="43" y="66"/>
                      </a:lnTo>
                      <a:lnTo>
                        <a:pt x="174" y="0"/>
                      </a:lnTo>
                      <a:lnTo>
                        <a:pt x="247" y="73"/>
                      </a:lnTo>
                      <a:lnTo>
                        <a:pt x="312" y="169"/>
                      </a:lnTo>
                      <a:lnTo>
                        <a:pt x="348" y="279"/>
                      </a:lnTo>
                      <a:lnTo>
                        <a:pt x="354" y="389"/>
                      </a:lnTo>
                      <a:lnTo>
                        <a:pt x="332" y="535"/>
                      </a:lnTo>
                      <a:lnTo>
                        <a:pt x="296" y="631"/>
                      </a:lnTo>
                      <a:lnTo>
                        <a:pt x="226" y="704"/>
                      </a:lnTo>
                      <a:lnTo>
                        <a:pt x="130" y="704"/>
                      </a:lnTo>
                      <a:lnTo>
                        <a:pt x="131" y="499"/>
                      </a:lnTo>
                      <a:lnTo>
                        <a:pt x="116" y="470"/>
                      </a:lnTo>
                      <a:lnTo>
                        <a:pt x="101" y="418"/>
                      </a:lnTo>
                      <a:lnTo>
                        <a:pt x="101" y="359"/>
                      </a:lnTo>
                      <a:lnTo>
                        <a:pt x="101" y="330"/>
                      </a:lnTo>
                      <a:lnTo>
                        <a:pt x="101" y="286"/>
                      </a:lnTo>
                      <a:lnTo>
                        <a:pt x="115" y="227"/>
                      </a:lnTo>
                      <a:lnTo>
                        <a:pt x="138" y="213"/>
                      </a:lnTo>
                      <a:lnTo>
                        <a:pt x="160" y="198"/>
                      </a:lnTo>
                      <a:lnTo>
                        <a:pt x="197" y="213"/>
                      </a:lnTo>
                      <a:lnTo>
                        <a:pt x="217" y="234"/>
                      </a:lnTo>
                      <a:lnTo>
                        <a:pt x="240" y="279"/>
                      </a:lnTo>
                      <a:lnTo>
                        <a:pt x="254" y="338"/>
                      </a:lnTo>
                      <a:lnTo>
                        <a:pt x="261" y="396"/>
                      </a:lnTo>
                      <a:lnTo>
                        <a:pt x="246" y="455"/>
                      </a:lnTo>
                      <a:lnTo>
                        <a:pt x="217" y="499"/>
                      </a:lnTo>
                      <a:lnTo>
                        <a:pt x="181" y="521"/>
                      </a:lnTo>
                      <a:lnTo>
                        <a:pt x="131" y="499"/>
                      </a:lnTo>
                      <a:lnTo>
                        <a:pt x="130" y="704"/>
                      </a:lnTo>
                      <a:lnTo>
                        <a:pt x="65" y="616"/>
                      </a:lnTo>
                      <a:lnTo>
                        <a:pt x="22" y="499"/>
                      </a:lnTo>
                    </a:path>
                  </a:pathLst>
                </a:custGeom>
                <a:solidFill>
                  <a:srgbClr val="E0E0E0"/>
                </a:solidFill>
                <a:ln w="12700" cap="rnd" cmpd="sng">
                  <a:noFill/>
                  <a:prstDash val="solid"/>
                  <a:round/>
                  <a:headEnd type="none" w="med" len="med"/>
                  <a:tailEnd type="none" w="med" len="med"/>
                </a:ln>
                <a:effectLst/>
              </p:spPr>
              <p:txBody>
                <a:bodyPr/>
                <a:lstStyle/>
                <a:p>
                  <a:endParaRPr lang="es-CO"/>
                </a:p>
              </p:txBody>
            </p:sp>
            <p:grpSp>
              <p:nvGrpSpPr>
                <p:cNvPr id="23" name="Group 70"/>
                <p:cNvGrpSpPr>
                  <a:grpSpLocks/>
                </p:cNvGrpSpPr>
                <p:nvPr/>
              </p:nvGrpSpPr>
              <p:grpSpPr bwMode="auto">
                <a:xfrm>
                  <a:off x="4645" y="1725"/>
                  <a:ext cx="283" cy="714"/>
                  <a:chOff x="4645" y="1725"/>
                  <a:chExt cx="283" cy="714"/>
                </a:xfrm>
              </p:grpSpPr>
              <p:sp>
                <p:nvSpPr>
                  <p:cNvPr id="73799" name="Freeform 71"/>
                  <p:cNvSpPr>
                    <a:spLocks/>
                  </p:cNvSpPr>
                  <p:nvPr/>
                </p:nvSpPr>
                <p:spPr bwMode="auto">
                  <a:xfrm>
                    <a:off x="4697" y="2364"/>
                    <a:ext cx="165" cy="75"/>
                  </a:xfrm>
                  <a:custGeom>
                    <a:avLst/>
                    <a:gdLst/>
                    <a:ahLst/>
                    <a:cxnLst>
                      <a:cxn ang="0">
                        <a:pos x="0" y="74"/>
                      </a:cxn>
                      <a:cxn ang="0">
                        <a:pos x="74" y="0"/>
                      </a:cxn>
                      <a:cxn ang="0">
                        <a:pos x="164" y="0"/>
                      </a:cxn>
                      <a:cxn ang="0">
                        <a:pos x="89" y="74"/>
                      </a:cxn>
                      <a:cxn ang="0">
                        <a:pos x="0" y="74"/>
                      </a:cxn>
                    </a:cxnLst>
                    <a:rect l="0" t="0" r="r" b="b"/>
                    <a:pathLst>
                      <a:path w="165" h="75">
                        <a:moveTo>
                          <a:pt x="0" y="74"/>
                        </a:moveTo>
                        <a:lnTo>
                          <a:pt x="74" y="0"/>
                        </a:lnTo>
                        <a:lnTo>
                          <a:pt x="164" y="0"/>
                        </a:lnTo>
                        <a:lnTo>
                          <a:pt x="89" y="74"/>
                        </a:lnTo>
                        <a:lnTo>
                          <a:pt x="0" y="74"/>
                        </a:lnTo>
                      </a:path>
                    </a:pathLst>
                  </a:custGeom>
                  <a:solidFill>
                    <a:srgbClr val="808080"/>
                  </a:solidFill>
                  <a:ln w="12700" cap="rnd" cmpd="sng">
                    <a:solidFill>
                      <a:srgbClr val="000000"/>
                    </a:solidFill>
                    <a:prstDash val="solid"/>
                    <a:round/>
                    <a:headEnd type="none" w="med" len="med"/>
                    <a:tailEnd type="none" w="med" len="med"/>
                  </a:ln>
                  <a:effectLst/>
                </p:spPr>
                <p:txBody>
                  <a:bodyPr/>
                  <a:lstStyle/>
                  <a:p>
                    <a:endParaRPr lang="es-CO"/>
                  </a:p>
                </p:txBody>
              </p:sp>
              <p:sp>
                <p:nvSpPr>
                  <p:cNvPr id="73800" name="Freeform 72"/>
                  <p:cNvSpPr>
                    <a:spLocks/>
                  </p:cNvSpPr>
                  <p:nvPr/>
                </p:nvSpPr>
                <p:spPr bwMode="auto">
                  <a:xfrm>
                    <a:off x="4771" y="2267"/>
                    <a:ext cx="128" cy="98"/>
                  </a:xfrm>
                  <a:custGeom>
                    <a:avLst/>
                    <a:gdLst/>
                    <a:ahLst/>
                    <a:cxnLst>
                      <a:cxn ang="0">
                        <a:pos x="0" y="97"/>
                      </a:cxn>
                      <a:cxn ang="0">
                        <a:pos x="37" y="0"/>
                      </a:cxn>
                      <a:cxn ang="0">
                        <a:pos x="127" y="0"/>
                      </a:cxn>
                      <a:cxn ang="0">
                        <a:pos x="89" y="97"/>
                      </a:cxn>
                      <a:cxn ang="0">
                        <a:pos x="0" y="97"/>
                      </a:cxn>
                    </a:cxnLst>
                    <a:rect l="0" t="0" r="r" b="b"/>
                    <a:pathLst>
                      <a:path w="128" h="98">
                        <a:moveTo>
                          <a:pt x="0" y="97"/>
                        </a:moveTo>
                        <a:lnTo>
                          <a:pt x="37" y="0"/>
                        </a:lnTo>
                        <a:lnTo>
                          <a:pt x="127" y="0"/>
                        </a:lnTo>
                        <a:lnTo>
                          <a:pt x="89" y="97"/>
                        </a:lnTo>
                        <a:lnTo>
                          <a:pt x="0" y="97"/>
                        </a:lnTo>
                      </a:path>
                    </a:pathLst>
                  </a:custGeom>
                  <a:solidFill>
                    <a:srgbClr val="A0A0A0"/>
                  </a:solidFill>
                  <a:ln w="12700" cap="rnd" cmpd="sng">
                    <a:solidFill>
                      <a:srgbClr val="000000"/>
                    </a:solidFill>
                    <a:prstDash val="solid"/>
                    <a:round/>
                    <a:headEnd type="none" w="med" len="med"/>
                    <a:tailEnd type="none" w="med" len="med"/>
                  </a:ln>
                  <a:effectLst/>
                </p:spPr>
                <p:txBody>
                  <a:bodyPr/>
                  <a:lstStyle/>
                  <a:p>
                    <a:endParaRPr lang="es-CO"/>
                  </a:p>
                </p:txBody>
              </p:sp>
              <p:sp>
                <p:nvSpPr>
                  <p:cNvPr id="73801" name="Freeform 73"/>
                  <p:cNvSpPr>
                    <a:spLocks/>
                  </p:cNvSpPr>
                  <p:nvPr/>
                </p:nvSpPr>
                <p:spPr bwMode="auto">
                  <a:xfrm>
                    <a:off x="4808" y="2119"/>
                    <a:ext cx="120" cy="149"/>
                  </a:xfrm>
                  <a:custGeom>
                    <a:avLst/>
                    <a:gdLst/>
                    <a:ahLst/>
                    <a:cxnLst>
                      <a:cxn ang="0">
                        <a:pos x="0" y="148"/>
                      </a:cxn>
                      <a:cxn ang="0">
                        <a:pos x="22" y="0"/>
                      </a:cxn>
                      <a:cxn ang="0">
                        <a:pos x="119" y="0"/>
                      </a:cxn>
                      <a:cxn ang="0">
                        <a:pos x="90" y="148"/>
                      </a:cxn>
                      <a:cxn ang="0">
                        <a:pos x="0" y="148"/>
                      </a:cxn>
                    </a:cxnLst>
                    <a:rect l="0" t="0" r="r" b="b"/>
                    <a:pathLst>
                      <a:path w="120" h="149">
                        <a:moveTo>
                          <a:pt x="0" y="148"/>
                        </a:moveTo>
                        <a:lnTo>
                          <a:pt x="22" y="0"/>
                        </a:lnTo>
                        <a:lnTo>
                          <a:pt x="119" y="0"/>
                        </a:lnTo>
                        <a:lnTo>
                          <a:pt x="90" y="148"/>
                        </a:lnTo>
                        <a:lnTo>
                          <a:pt x="0" y="148"/>
                        </a:lnTo>
                      </a:path>
                    </a:pathLst>
                  </a:custGeom>
                  <a:solidFill>
                    <a:srgbClr val="C0C0C0"/>
                  </a:solidFill>
                  <a:ln w="12700" cap="rnd" cmpd="sng">
                    <a:solidFill>
                      <a:srgbClr val="000000"/>
                    </a:solidFill>
                    <a:prstDash val="solid"/>
                    <a:round/>
                    <a:headEnd type="none" w="med" len="med"/>
                    <a:tailEnd type="none" w="med" len="med"/>
                  </a:ln>
                  <a:effectLst/>
                </p:spPr>
                <p:txBody>
                  <a:bodyPr/>
                  <a:lstStyle/>
                  <a:p>
                    <a:endParaRPr lang="es-CO"/>
                  </a:p>
                </p:txBody>
              </p:sp>
              <p:sp>
                <p:nvSpPr>
                  <p:cNvPr id="73802" name="Freeform 74"/>
                  <p:cNvSpPr>
                    <a:spLocks/>
                  </p:cNvSpPr>
                  <p:nvPr/>
                </p:nvSpPr>
                <p:spPr bwMode="auto">
                  <a:xfrm>
                    <a:off x="4645" y="1725"/>
                    <a:ext cx="173" cy="75"/>
                  </a:xfrm>
                  <a:custGeom>
                    <a:avLst/>
                    <a:gdLst/>
                    <a:ahLst/>
                    <a:cxnLst>
                      <a:cxn ang="0">
                        <a:pos x="0" y="0"/>
                      </a:cxn>
                      <a:cxn ang="0">
                        <a:pos x="75" y="74"/>
                      </a:cxn>
                      <a:cxn ang="0">
                        <a:pos x="172" y="74"/>
                      </a:cxn>
                      <a:cxn ang="0">
                        <a:pos x="90" y="0"/>
                      </a:cxn>
                      <a:cxn ang="0">
                        <a:pos x="0" y="0"/>
                      </a:cxn>
                    </a:cxnLst>
                    <a:rect l="0" t="0" r="r" b="b"/>
                    <a:pathLst>
                      <a:path w="173" h="75">
                        <a:moveTo>
                          <a:pt x="0" y="0"/>
                        </a:moveTo>
                        <a:lnTo>
                          <a:pt x="75" y="74"/>
                        </a:lnTo>
                        <a:lnTo>
                          <a:pt x="172" y="74"/>
                        </a:lnTo>
                        <a:lnTo>
                          <a:pt x="90" y="0"/>
                        </a:lnTo>
                        <a:lnTo>
                          <a:pt x="0" y="0"/>
                        </a:lnTo>
                      </a:path>
                    </a:pathLst>
                  </a:custGeom>
                  <a:solidFill>
                    <a:srgbClr val="808080"/>
                  </a:solidFill>
                  <a:ln w="12700" cap="rnd" cmpd="sng">
                    <a:solidFill>
                      <a:srgbClr val="000000"/>
                    </a:solidFill>
                    <a:prstDash val="solid"/>
                    <a:round/>
                    <a:headEnd type="none" w="med" len="med"/>
                    <a:tailEnd type="none" w="med" len="med"/>
                  </a:ln>
                  <a:effectLst/>
                </p:spPr>
                <p:txBody>
                  <a:bodyPr/>
                  <a:lstStyle/>
                  <a:p>
                    <a:endParaRPr lang="es-CO"/>
                  </a:p>
                </p:txBody>
              </p:sp>
              <p:sp>
                <p:nvSpPr>
                  <p:cNvPr id="73803" name="Freeform 75"/>
                  <p:cNvSpPr>
                    <a:spLocks/>
                  </p:cNvSpPr>
                  <p:nvPr/>
                </p:nvSpPr>
                <p:spPr bwMode="auto">
                  <a:xfrm>
                    <a:off x="4720" y="1799"/>
                    <a:ext cx="164" cy="98"/>
                  </a:xfrm>
                  <a:custGeom>
                    <a:avLst/>
                    <a:gdLst/>
                    <a:ahLst/>
                    <a:cxnLst>
                      <a:cxn ang="0">
                        <a:pos x="0" y="0"/>
                      </a:cxn>
                      <a:cxn ang="0">
                        <a:pos x="96" y="0"/>
                      </a:cxn>
                      <a:cxn ang="0">
                        <a:pos x="163" y="97"/>
                      </a:cxn>
                      <a:cxn ang="0">
                        <a:pos x="66" y="97"/>
                      </a:cxn>
                      <a:cxn ang="0">
                        <a:pos x="0" y="0"/>
                      </a:cxn>
                    </a:cxnLst>
                    <a:rect l="0" t="0" r="r" b="b"/>
                    <a:pathLst>
                      <a:path w="164" h="98">
                        <a:moveTo>
                          <a:pt x="0" y="0"/>
                        </a:moveTo>
                        <a:lnTo>
                          <a:pt x="96" y="0"/>
                        </a:lnTo>
                        <a:lnTo>
                          <a:pt x="163" y="97"/>
                        </a:lnTo>
                        <a:lnTo>
                          <a:pt x="66" y="97"/>
                        </a:lnTo>
                        <a:lnTo>
                          <a:pt x="0" y="0"/>
                        </a:lnTo>
                      </a:path>
                    </a:pathLst>
                  </a:custGeom>
                  <a:solidFill>
                    <a:srgbClr val="A0A0A0"/>
                  </a:solidFill>
                  <a:ln w="12700" cap="rnd" cmpd="sng">
                    <a:solidFill>
                      <a:srgbClr val="000000"/>
                    </a:solidFill>
                    <a:prstDash val="solid"/>
                    <a:round/>
                    <a:headEnd type="none" w="med" len="med"/>
                    <a:tailEnd type="none" w="med" len="med"/>
                  </a:ln>
                  <a:effectLst/>
                </p:spPr>
                <p:txBody>
                  <a:bodyPr/>
                  <a:lstStyle/>
                  <a:p>
                    <a:endParaRPr lang="es-CO"/>
                  </a:p>
                </p:txBody>
              </p:sp>
              <p:sp>
                <p:nvSpPr>
                  <p:cNvPr id="73804" name="Freeform 76"/>
                  <p:cNvSpPr>
                    <a:spLocks/>
                  </p:cNvSpPr>
                  <p:nvPr/>
                </p:nvSpPr>
                <p:spPr bwMode="auto">
                  <a:xfrm>
                    <a:off x="4786" y="1896"/>
                    <a:ext cx="136" cy="112"/>
                  </a:xfrm>
                  <a:custGeom>
                    <a:avLst/>
                    <a:gdLst/>
                    <a:ahLst/>
                    <a:cxnLst>
                      <a:cxn ang="0">
                        <a:pos x="37" y="111"/>
                      </a:cxn>
                      <a:cxn ang="0">
                        <a:pos x="0" y="0"/>
                      </a:cxn>
                      <a:cxn ang="0">
                        <a:pos x="97" y="0"/>
                      </a:cxn>
                      <a:cxn ang="0">
                        <a:pos x="135" y="111"/>
                      </a:cxn>
                      <a:cxn ang="0">
                        <a:pos x="37" y="111"/>
                      </a:cxn>
                    </a:cxnLst>
                    <a:rect l="0" t="0" r="r" b="b"/>
                    <a:pathLst>
                      <a:path w="136" h="112">
                        <a:moveTo>
                          <a:pt x="37" y="111"/>
                        </a:moveTo>
                        <a:lnTo>
                          <a:pt x="0" y="0"/>
                        </a:lnTo>
                        <a:lnTo>
                          <a:pt x="97" y="0"/>
                        </a:lnTo>
                        <a:lnTo>
                          <a:pt x="135" y="111"/>
                        </a:lnTo>
                        <a:lnTo>
                          <a:pt x="37" y="111"/>
                        </a:lnTo>
                      </a:path>
                    </a:pathLst>
                  </a:custGeom>
                  <a:solidFill>
                    <a:srgbClr val="C0C0C0"/>
                  </a:solidFill>
                  <a:ln w="12700" cap="rnd" cmpd="sng">
                    <a:solidFill>
                      <a:srgbClr val="000000"/>
                    </a:solidFill>
                    <a:prstDash val="solid"/>
                    <a:round/>
                    <a:headEnd type="none" w="med" len="med"/>
                    <a:tailEnd type="none" w="med" len="med"/>
                  </a:ln>
                  <a:effectLst/>
                </p:spPr>
                <p:txBody>
                  <a:bodyPr/>
                  <a:lstStyle/>
                  <a:p>
                    <a:endParaRPr lang="es-CO"/>
                  </a:p>
                </p:txBody>
              </p:sp>
              <p:sp>
                <p:nvSpPr>
                  <p:cNvPr id="73805" name="Freeform 77"/>
                  <p:cNvSpPr>
                    <a:spLocks/>
                  </p:cNvSpPr>
                  <p:nvPr/>
                </p:nvSpPr>
                <p:spPr bwMode="auto">
                  <a:xfrm>
                    <a:off x="4823" y="2007"/>
                    <a:ext cx="105" cy="113"/>
                  </a:xfrm>
                  <a:custGeom>
                    <a:avLst/>
                    <a:gdLst/>
                    <a:ahLst/>
                    <a:cxnLst>
                      <a:cxn ang="0">
                        <a:pos x="7" y="112"/>
                      </a:cxn>
                      <a:cxn ang="0">
                        <a:pos x="0" y="0"/>
                      </a:cxn>
                      <a:cxn ang="0">
                        <a:pos x="97" y="0"/>
                      </a:cxn>
                      <a:cxn ang="0">
                        <a:pos x="104" y="112"/>
                      </a:cxn>
                      <a:cxn ang="0">
                        <a:pos x="7" y="112"/>
                      </a:cxn>
                    </a:cxnLst>
                    <a:rect l="0" t="0" r="r" b="b"/>
                    <a:pathLst>
                      <a:path w="105" h="113">
                        <a:moveTo>
                          <a:pt x="7" y="112"/>
                        </a:moveTo>
                        <a:lnTo>
                          <a:pt x="0" y="0"/>
                        </a:lnTo>
                        <a:lnTo>
                          <a:pt x="97" y="0"/>
                        </a:lnTo>
                        <a:lnTo>
                          <a:pt x="104" y="112"/>
                        </a:lnTo>
                        <a:lnTo>
                          <a:pt x="7" y="112"/>
                        </a:lnTo>
                      </a:path>
                    </a:pathLst>
                  </a:custGeom>
                  <a:solidFill>
                    <a:srgbClr val="E0E0E0"/>
                  </a:solidFill>
                  <a:ln w="12700" cap="rnd" cmpd="sng">
                    <a:solidFill>
                      <a:srgbClr val="000000"/>
                    </a:solidFill>
                    <a:prstDash val="solid"/>
                    <a:round/>
                    <a:headEnd type="none" w="med" len="med"/>
                    <a:tailEnd type="none" w="med" len="med"/>
                  </a:ln>
                  <a:effectLst/>
                </p:spPr>
                <p:txBody>
                  <a:bodyPr/>
                  <a:lstStyle/>
                  <a:p>
                    <a:endParaRPr lang="es-CO"/>
                  </a:p>
                </p:txBody>
              </p:sp>
            </p:grpSp>
            <p:grpSp>
              <p:nvGrpSpPr>
                <p:cNvPr id="24" name="Group 78"/>
                <p:cNvGrpSpPr>
                  <a:grpSpLocks/>
                </p:cNvGrpSpPr>
                <p:nvPr/>
              </p:nvGrpSpPr>
              <p:grpSpPr bwMode="auto">
                <a:xfrm>
                  <a:off x="4571" y="1926"/>
                  <a:ext cx="120" cy="327"/>
                  <a:chOff x="4571" y="1926"/>
                  <a:chExt cx="120" cy="327"/>
                </a:xfrm>
              </p:grpSpPr>
              <p:sp>
                <p:nvSpPr>
                  <p:cNvPr id="73807" name="Freeform 79"/>
                  <p:cNvSpPr>
                    <a:spLocks/>
                  </p:cNvSpPr>
                  <p:nvPr/>
                </p:nvSpPr>
                <p:spPr bwMode="auto">
                  <a:xfrm>
                    <a:off x="4600" y="2230"/>
                    <a:ext cx="91" cy="23"/>
                  </a:xfrm>
                  <a:custGeom>
                    <a:avLst/>
                    <a:gdLst/>
                    <a:ahLst/>
                    <a:cxnLst>
                      <a:cxn ang="0">
                        <a:pos x="0" y="0"/>
                      </a:cxn>
                      <a:cxn ang="0">
                        <a:pos x="90" y="0"/>
                      </a:cxn>
                      <a:cxn ang="0">
                        <a:pos x="53" y="22"/>
                      </a:cxn>
                      <a:cxn ang="0">
                        <a:pos x="0" y="0"/>
                      </a:cxn>
                    </a:cxnLst>
                    <a:rect l="0" t="0" r="r" b="b"/>
                    <a:pathLst>
                      <a:path w="91" h="23">
                        <a:moveTo>
                          <a:pt x="0" y="0"/>
                        </a:moveTo>
                        <a:lnTo>
                          <a:pt x="90" y="0"/>
                        </a:lnTo>
                        <a:lnTo>
                          <a:pt x="53" y="22"/>
                        </a:lnTo>
                        <a:lnTo>
                          <a:pt x="0" y="0"/>
                        </a:lnTo>
                      </a:path>
                    </a:pathLst>
                  </a:custGeom>
                  <a:solidFill>
                    <a:srgbClr val="606060"/>
                  </a:solidFill>
                  <a:ln w="12700" cap="rnd" cmpd="sng">
                    <a:solidFill>
                      <a:srgbClr val="000000"/>
                    </a:solidFill>
                    <a:prstDash val="solid"/>
                    <a:round/>
                    <a:headEnd type="none" w="med" len="med"/>
                    <a:tailEnd type="none" w="med" len="med"/>
                  </a:ln>
                  <a:effectLst/>
                </p:spPr>
                <p:txBody>
                  <a:bodyPr/>
                  <a:lstStyle/>
                  <a:p>
                    <a:endParaRPr lang="es-CO"/>
                  </a:p>
                </p:txBody>
              </p:sp>
              <p:sp>
                <p:nvSpPr>
                  <p:cNvPr id="73808" name="Freeform 80"/>
                  <p:cNvSpPr>
                    <a:spLocks/>
                  </p:cNvSpPr>
                  <p:nvPr/>
                </p:nvSpPr>
                <p:spPr bwMode="auto">
                  <a:xfrm>
                    <a:off x="4571" y="2149"/>
                    <a:ext cx="120" cy="82"/>
                  </a:xfrm>
                  <a:custGeom>
                    <a:avLst/>
                    <a:gdLst/>
                    <a:ahLst/>
                    <a:cxnLst>
                      <a:cxn ang="0">
                        <a:pos x="29" y="81"/>
                      </a:cxn>
                      <a:cxn ang="0">
                        <a:pos x="14" y="52"/>
                      </a:cxn>
                      <a:cxn ang="0">
                        <a:pos x="0" y="0"/>
                      </a:cxn>
                      <a:cxn ang="0">
                        <a:pos x="89" y="0"/>
                      </a:cxn>
                      <a:cxn ang="0">
                        <a:pos x="105" y="52"/>
                      </a:cxn>
                      <a:cxn ang="0">
                        <a:pos x="119" y="81"/>
                      </a:cxn>
                      <a:cxn ang="0">
                        <a:pos x="29" y="81"/>
                      </a:cxn>
                    </a:cxnLst>
                    <a:rect l="0" t="0" r="r" b="b"/>
                    <a:pathLst>
                      <a:path w="120" h="82">
                        <a:moveTo>
                          <a:pt x="29" y="81"/>
                        </a:moveTo>
                        <a:lnTo>
                          <a:pt x="14" y="52"/>
                        </a:lnTo>
                        <a:lnTo>
                          <a:pt x="0" y="0"/>
                        </a:lnTo>
                        <a:lnTo>
                          <a:pt x="89" y="0"/>
                        </a:lnTo>
                        <a:lnTo>
                          <a:pt x="105" y="52"/>
                        </a:lnTo>
                        <a:lnTo>
                          <a:pt x="119" y="81"/>
                        </a:lnTo>
                        <a:lnTo>
                          <a:pt x="29" y="81"/>
                        </a:lnTo>
                      </a:path>
                    </a:pathLst>
                  </a:custGeom>
                  <a:solidFill>
                    <a:srgbClr val="808080"/>
                  </a:solidFill>
                  <a:ln w="12700" cap="rnd" cmpd="sng">
                    <a:solidFill>
                      <a:srgbClr val="000000"/>
                    </a:solidFill>
                    <a:prstDash val="solid"/>
                    <a:round/>
                    <a:headEnd type="none" w="med" len="med"/>
                    <a:tailEnd type="none" w="med" len="med"/>
                  </a:ln>
                  <a:effectLst/>
                </p:spPr>
                <p:txBody>
                  <a:bodyPr/>
                  <a:lstStyle/>
                  <a:p>
                    <a:endParaRPr lang="es-CO"/>
                  </a:p>
                </p:txBody>
              </p:sp>
              <p:sp>
                <p:nvSpPr>
                  <p:cNvPr id="73809" name="Freeform 81"/>
                  <p:cNvSpPr>
                    <a:spLocks/>
                  </p:cNvSpPr>
                  <p:nvPr/>
                </p:nvSpPr>
                <p:spPr bwMode="auto">
                  <a:xfrm>
                    <a:off x="4571" y="2007"/>
                    <a:ext cx="90" cy="143"/>
                  </a:xfrm>
                  <a:custGeom>
                    <a:avLst/>
                    <a:gdLst/>
                    <a:ahLst/>
                    <a:cxnLst>
                      <a:cxn ang="0">
                        <a:pos x="0" y="142"/>
                      </a:cxn>
                      <a:cxn ang="0">
                        <a:pos x="0" y="0"/>
                      </a:cxn>
                      <a:cxn ang="0">
                        <a:pos x="89" y="0"/>
                      </a:cxn>
                      <a:cxn ang="0">
                        <a:pos x="89" y="142"/>
                      </a:cxn>
                      <a:cxn ang="0">
                        <a:pos x="0" y="142"/>
                      </a:cxn>
                    </a:cxnLst>
                    <a:rect l="0" t="0" r="r" b="b"/>
                    <a:pathLst>
                      <a:path w="90" h="143">
                        <a:moveTo>
                          <a:pt x="0" y="142"/>
                        </a:moveTo>
                        <a:lnTo>
                          <a:pt x="0" y="0"/>
                        </a:lnTo>
                        <a:lnTo>
                          <a:pt x="89" y="0"/>
                        </a:lnTo>
                        <a:lnTo>
                          <a:pt x="89" y="142"/>
                        </a:lnTo>
                        <a:lnTo>
                          <a:pt x="0" y="142"/>
                        </a:lnTo>
                      </a:path>
                    </a:pathLst>
                  </a:custGeom>
                  <a:solidFill>
                    <a:srgbClr val="A0A0A0"/>
                  </a:solidFill>
                  <a:ln w="12700" cap="rnd" cmpd="sng">
                    <a:solidFill>
                      <a:srgbClr val="000000"/>
                    </a:solidFill>
                    <a:prstDash val="solid"/>
                    <a:round/>
                    <a:headEnd type="none" w="med" len="med"/>
                    <a:tailEnd type="none" w="med" len="med"/>
                  </a:ln>
                  <a:effectLst/>
                </p:spPr>
                <p:txBody>
                  <a:bodyPr/>
                  <a:lstStyle/>
                  <a:p>
                    <a:endParaRPr lang="es-CO"/>
                  </a:p>
                </p:txBody>
              </p:sp>
              <p:sp>
                <p:nvSpPr>
                  <p:cNvPr id="73810" name="Freeform 82"/>
                  <p:cNvSpPr>
                    <a:spLocks/>
                  </p:cNvSpPr>
                  <p:nvPr/>
                </p:nvSpPr>
                <p:spPr bwMode="auto">
                  <a:xfrm>
                    <a:off x="4571" y="1955"/>
                    <a:ext cx="105" cy="53"/>
                  </a:xfrm>
                  <a:custGeom>
                    <a:avLst/>
                    <a:gdLst/>
                    <a:ahLst/>
                    <a:cxnLst>
                      <a:cxn ang="0">
                        <a:pos x="0" y="52"/>
                      </a:cxn>
                      <a:cxn ang="0">
                        <a:pos x="14" y="0"/>
                      </a:cxn>
                      <a:cxn ang="0">
                        <a:pos x="104" y="0"/>
                      </a:cxn>
                      <a:cxn ang="0">
                        <a:pos x="89" y="52"/>
                      </a:cxn>
                      <a:cxn ang="0">
                        <a:pos x="0" y="52"/>
                      </a:cxn>
                    </a:cxnLst>
                    <a:rect l="0" t="0" r="r" b="b"/>
                    <a:pathLst>
                      <a:path w="105" h="53">
                        <a:moveTo>
                          <a:pt x="0" y="52"/>
                        </a:moveTo>
                        <a:lnTo>
                          <a:pt x="14" y="0"/>
                        </a:lnTo>
                        <a:lnTo>
                          <a:pt x="104" y="0"/>
                        </a:lnTo>
                        <a:lnTo>
                          <a:pt x="89" y="52"/>
                        </a:lnTo>
                        <a:lnTo>
                          <a:pt x="0" y="52"/>
                        </a:lnTo>
                      </a:path>
                    </a:pathLst>
                  </a:custGeom>
                  <a:solidFill>
                    <a:srgbClr val="808080"/>
                  </a:solidFill>
                  <a:ln w="12700" cap="rnd" cmpd="sng">
                    <a:solidFill>
                      <a:srgbClr val="000000"/>
                    </a:solidFill>
                    <a:prstDash val="solid"/>
                    <a:round/>
                    <a:headEnd type="none" w="med" len="med"/>
                    <a:tailEnd type="none" w="med" len="med"/>
                  </a:ln>
                  <a:effectLst/>
                </p:spPr>
                <p:txBody>
                  <a:bodyPr/>
                  <a:lstStyle/>
                  <a:p>
                    <a:endParaRPr lang="es-CO"/>
                  </a:p>
                </p:txBody>
              </p:sp>
              <p:sp>
                <p:nvSpPr>
                  <p:cNvPr id="73811" name="Freeform 83"/>
                  <p:cNvSpPr>
                    <a:spLocks/>
                  </p:cNvSpPr>
                  <p:nvPr/>
                </p:nvSpPr>
                <p:spPr bwMode="auto">
                  <a:xfrm>
                    <a:off x="4585" y="1926"/>
                    <a:ext cx="98" cy="30"/>
                  </a:xfrm>
                  <a:custGeom>
                    <a:avLst/>
                    <a:gdLst/>
                    <a:ahLst/>
                    <a:cxnLst>
                      <a:cxn ang="0">
                        <a:pos x="0" y="29"/>
                      </a:cxn>
                      <a:cxn ang="0">
                        <a:pos x="45" y="0"/>
                      </a:cxn>
                      <a:cxn ang="0">
                        <a:pos x="82" y="14"/>
                      </a:cxn>
                      <a:cxn ang="0">
                        <a:pos x="97" y="29"/>
                      </a:cxn>
                      <a:cxn ang="0">
                        <a:pos x="0" y="29"/>
                      </a:cxn>
                    </a:cxnLst>
                    <a:rect l="0" t="0" r="r" b="b"/>
                    <a:pathLst>
                      <a:path w="98" h="30">
                        <a:moveTo>
                          <a:pt x="0" y="29"/>
                        </a:moveTo>
                        <a:lnTo>
                          <a:pt x="45" y="0"/>
                        </a:lnTo>
                        <a:lnTo>
                          <a:pt x="82" y="14"/>
                        </a:lnTo>
                        <a:lnTo>
                          <a:pt x="97" y="29"/>
                        </a:lnTo>
                        <a:lnTo>
                          <a:pt x="0" y="29"/>
                        </a:lnTo>
                      </a:path>
                    </a:pathLst>
                  </a:custGeom>
                  <a:solidFill>
                    <a:srgbClr val="606060"/>
                  </a:solidFill>
                  <a:ln w="12700" cap="rnd" cmpd="sng">
                    <a:solidFill>
                      <a:srgbClr val="000000"/>
                    </a:solidFill>
                    <a:prstDash val="solid"/>
                    <a:round/>
                    <a:headEnd type="none" w="med" len="med"/>
                    <a:tailEnd type="none" w="med" len="med"/>
                  </a:ln>
                  <a:effectLst/>
                </p:spPr>
                <p:txBody>
                  <a:bodyPr/>
                  <a:lstStyle/>
                  <a:p>
                    <a:endParaRPr lang="es-CO"/>
                  </a:p>
                </p:txBody>
              </p:sp>
            </p:grpSp>
          </p:grpSp>
          <p:grpSp>
            <p:nvGrpSpPr>
              <p:cNvPr id="25" name="Group 84"/>
              <p:cNvGrpSpPr>
                <a:grpSpLocks/>
              </p:cNvGrpSpPr>
              <p:nvPr/>
            </p:nvGrpSpPr>
            <p:grpSpPr bwMode="auto">
              <a:xfrm>
                <a:off x="4467" y="1725"/>
                <a:ext cx="364" cy="714"/>
                <a:chOff x="4467" y="1725"/>
                <a:chExt cx="364" cy="714"/>
              </a:xfrm>
            </p:grpSpPr>
            <p:sp>
              <p:nvSpPr>
                <p:cNvPr id="73813" name="Freeform 85"/>
                <p:cNvSpPr>
                  <a:spLocks/>
                </p:cNvSpPr>
                <p:nvPr/>
              </p:nvSpPr>
              <p:spPr bwMode="auto">
                <a:xfrm>
                  <a:off x="4467" y="1725"/>
                  <a:ext cx="364" cy="714"/>
                </a:xfrm>
                <a:custGeom>
                  <a:avLst/>
                  <a:gdLst/>
                  <a:ahLst/>
                  <a:cxnLst>
                    <a:cxn ang="0">
                      <a:pos x="22" y="505"/>
                    </a:cxn>
                    <a:cxn ang="0">
                      <a:pos x="8" y="386"/>
                    </a:cxn>
                    <a:cxn ang="0">
                      <a:pos x="0" y="260"/>
                    </a:cxn>
                    <a:cxn ang="0">
                      <a:pos x="44" y="67"/>
                    </a:cxn>
                    <a:cxn ang="0">
                      <a:pos x="178" y="0"/>
                    </a:cxn>
                    <a:cxn ang="0">
                      <a:pos x="254" y="74"/>
                    </a:cxn>
                    <a:cxn ang="0">
                      <a:pos x="320" y="171"/>
                    </a:cxn>
                    <a:cxn ang="0">
                      <a:pos x="357" y="282"/>
                    </a:cxn>
                    <a:cxn ang="0">
                      <a:pos x="363" y="394"/>
                    </a:cxn>
                    <a:cxn ang="0">
                      <a:pos x="341" y="542"/>
                    </a:cxn>
                    <a:cxn ang="0">
                      <a:pos x="304" y="639"/>
                    </a:cxn>
                    <a:cxn ang="0">
                      <a:pos x="231" y="713"/>
                    </a:cxn>
                    <a:cxn ang="0">
                      <a:pos x="133" y="713"/>
                    </a:cxn>
                    <a:cxn ang="0">
                      <a:pos x="66" y="624"/>
                    </a:cxn>
                    <a:cxn ang="0">
                      <a:pos x="22" y="505"/>
                    </a:cxn>
                  </a:cxnLst>
                  <a:rect l="0" t="0" r="r" b="b"/>
                  <a:pathLst>
                    <a:path w="364" h="714">
                      <a:moveTo>
                        <a:pt x="22" y="505"/>
                      </a:moveTo>
                      <a:lnTo>
                        <a:pt x="8" y="386"/>
                      </a:lnTo>
                      <a:lnTo>
                        <a:pt x="0" y="260"/>
                      </a:lnTo>
                      <a:lnTo>
                        <a:pt x="44" y="67"/>
                      </a:lnTo>
                      <a:lnTo>
                        <a:pt x="178" y="0"/>
                      </a:lnTo>
                      <a:lnTo>
                        <a:pt x="254" y="74"/>
                      </a:lnTo>
                      <a:lnTo>
                        <a:pt x="320" y="171"/>
                      </a:lnTo>
                      <a:lnTo>
                        <a:pt x="357" y="282"/>
                      </a:lnTo>
                      <a:lnTo>
                        <a:pt x="363" y="394"/>
                      </a:lnTo>
                      <a:lnTo>
                        <a:pt x="341" y="542"/>
                      </a:lnTo>
                      <a:lnTo>
                        <a:pt x="304" y="639"/>
                      </a:lnTo>
                      <a:lnTo>
                        <a:pt x="231" y="713"/>
                      </a:lnTo>
                      <a:lnTo>
                        <a:pt x="133" y="713"/>
                      </a:lnTo>
                      <a:lnTo>
                        <a:pt x="66" y="624"/>
                      </a:lnTo>
                      <a:lnTo>
                        <a:pt x="22" y="505"/>
                      </a:lnTo>
                    </a:path>
                  </a:pathLst>
                </a:custGeom>
                <a:noFill/>
                <a:ln w="12700" cap="rnd" cmpd="sng">
                  <a:solidFill>
                    <a:srgbClr val="000000"/>
                  </a:solidFill>
                  <a:prstDash val="solid"/>
                  <a:round/>
                  <a:headEnd type="none" w="med" len="med"/>
                  <a:tailEnd type="none" w="med" len="med"/>
                </a:ln>
                <a:effectLst/>
              </p:spPr>
              <p:txBody>
                <a:bodyPr/>
                <a:lstStyle/>
                <a:p>
                  <a:endParaRPr lang="es-CO"/>
                </a:p>
              </p:txBody>
            </p:sp>
            <p:sp>
              <p:nvSpPr>
                <p:cNvPr id="73814" name="Freeform 86"/>
                <p:cNvSpPr>
                  <a:spLocks/>
                </p:cNvSpPr>
                <p:nvPr/>
              </p:nvSpPr>
              <p:spPr bwMode="auto">
                <a:xfrm>
                  <a:off x="4571" y="1926"/>
                  <a:ext cx="165" cy="327"/>
                </a:xfrm>
                <a:custGeom>
                  <a:avLst/>
                  <a:gdLst/>
                  <a:ahLst/>
                  <a:cxnLst>
                    <a:cxn ang="0">
                      <a:pos x="30" y="304"/>
                    </a:cxn>
                    <a:cxn ang="0">
                      <a:pos x="15" y="275"/>
                    </a:cxn>
                    <a:cxn ang="0">
                      <a:pos x="0" y="223"/>
                    </a:cxn>
                    <a:cxn ang="0">
                      <a:pos x="0" y="163"/>
                    </a:cxn>
                    <a:cxn ang="0">
                      <a:pos x="0" y="134"/>
                    </a:cxn>
                    <a:cxn ang="0">
                      <a:pos x="0" y="89"/>
                    </a:cxn>
                    <a:cxn ang="0">
                      <a:pos x="14" y="29"/>
                    </a:cxn>
                    <a:cxn ang="0">
                      <a:pos x="38" y="14"/>
                    </a:cxn>
                    <a:cxn ang="0">
                      <a:pos x="60" y="0"/>
                    </a:cxn>
                    <a:cxn ang="0">
                      <a:pos x="97" y="14"/>
                    </a:cxn>
                    <a:cxn ang="0">
                      <a:pos x="119" y="37"/>
                    </a:cxn>
                    <a:cxn ang="0">
                      <a:pos x="141" y="81"/>
                    </a:cxn>
                    <a:cxn ang="0">
                      <a:pos x="156" y="141"/>
                    </a:cxn>
                    <a:cxn ang="0">
                      <a:pos x="164" y="200"/>
                    </a:cxn>
                    <a:cxn ang="0">
                      <a:pos x="149" y="260"/>
                    </a:cxn>
                    <a:cxn ang="0">
                      <a:pos x="119" y="304"/>
                    </a:cxn>
                    <a:cxn ang="0">
                      <a:pos x="82" y="326"/>
                    </a:cxn>
                    <a:cxn ang="0">
                      <a:pos x="30" y="304"/>
                    </a:cxn>
                  </a:cxnLst>
                  <a:rect l="0" t="0" r="r" b="b"/>
                  <a:pathLst>
                    <a:path w="165" h="327">
                      <a:moveTo>
                        <a:pt x="30" y="304"/>
                      </a:moveTo>
                      <a:lnTo>
                        <a:pt x="15" y="275"/>
                      </a:lnTo>
                      <a:lnTo>
                        <a:pt x="0" y="223"/>
                      </a:lnTo>
                      <a:lnTo>
                        <a:pt x="0" y="163"/>
                      </a:lnTo>
                      <a:lnTo>
                        <a:pt x="0" y="134"/>
                      </a:lnTo>
                      <a:lnTo>
                        <a:pt x="0" y="89"/>
                      </a:lnTo>
                      <a:lnTo>
                        <a:pt x="14" y="29"/>
                      </a:lnTo>
                      <a:lnTo>
                        <a:pt x="38" y="14"/>
                      </a:lnTo>
                      <a:lnTo>
                        <a:pt x="60" y="0"/>
                      </a:lnTo>
                      <a:lnTo>
                        <a:pt x="97" y="14"/>
                      </a:lnTo>
                      <a:lnTo>
                        <a:pt x="119" y="37"/>
                      </a:lnTo>
                      <a:lnTo>
                        <a:pt x="141" y="81"/>
                      </a:lnTo>
                      <a:lnTo>
                        <a:pt x="156" y="141"/>
                      </a:lnTo>
                      <a:lnTo>
                        <a:pt x="164" y="200"/>
                      </a:lnTo>
                      <a:lnTo>
                        <a:pt x="149" y="260"/>
                      </a:lnTo>
                      <a:lnTo>
                        <a:pt x="119" y="304"/>
                      </a:lnTo>
                      <a:lnTo>
                        <a:pt x="82" y="326"/>
                      </a:lnTo>
                      <a:lnTo>
                        <a:pt x="30" y="304"/>
                      </a:lnTo>
                    </a:path>
                  </a:pathLst>
                </a:custGeom>
                <a:noFill/>
                <a:ln w="12700" cap="rnd" cmpd="sng">
                  <a:solidFill>
                    <a:srgbClr val="000000"/>
                  </a:solidFill>
                  <a:prstDash val="solid"/>
                  <a:round/>
                  <a:headEnd type="none" w="med" len="med"/>
                  <a:tailEnd type="none" w="med" len="med"/>
                </a:ln>
                <a:effectLst/>
              </p:spPr>
              <p:txBody>
                <a:bodyPr/>
                <a:lstStyle/>
                <a:p>
                  <a:endParaRPr lang="es-CO"/>
                </a:p>
              </p:txBody>
            </p:sp>
          </p:grpSp>
        </p:grpSp>
        <p:sp>
          <p:nvSpPr>
            <p:cNvPr id="73817" name="Freeform 89"/>
            <p:cNvSpPr>
              <a:spLocks/>
            </p:cNvSpPr>
            <p:nvPr/>
          </p:nvSpPr>
          <p:spPr bwMode="auto">
            <a:xfrm>
              <a:off x="480" y="624"/>
              <a:ext cx="2353" cy="1153"/>
            </a:xfrm>
            <a:custGeom>
              <a:avLst/>
              <a:gdLst/>
              <a:ahLst/>
              <a:cxnLst>
                <a:cxn ang="0">
                  <a:pos x="0" y="987"/>
                </a:cxn>
                <a:cxn ang="0">
                  <a:pos x="490" y="658"/>
                </a:cxn>
                <a:cxn ang="0">
                  <a:pos x="539" y="110"/>
                </a:cxn>
                <a:cxn ang="0">
                  <a:pos x="1176" y="0"/>
                </a:cxn>
                <a:cxn ang="0">
                  <a:pos x="2352" y="165"/>
                </a:cxn>
                <a:cxn ang="0">
                  <a:pos x="2107" y="603"/>
                </a:cxn>
                <a:cxn ang="0">
                  <a:pos x="2107" y="933"/>
                </a:cxn>
                <a:cxn ang="0">
                  <a:pos x="1617" y="1152"/>
                </a:cxn>
                <a:cxn ang="0">
                  <a:pos x="1176" y="1097"/>
                </a:cxn>
                <a:cxn ang="0">
                  <a:pos x="833" y="1152"/>
                </a:cxn>
                <a:cxn ang="0">
                  <a:pos x="637" y="987"/>
                </a:cxn>
                <a:cxn ang="0">
                  <a:pos x="490" y="768"/>
                </a:cxn>
                <a:cxn ang="0">
                  <a:pos x="0" y="987"/>
                </a:cxn>
              </a:cxnLst>
              <a:rect l="0" t="0" r="r" b="b"/>
              <a:pathLst>
                <a:path w="2353" h="1153">
                  <a:moveTo>
                    <a:pt x="0" y="987"/>
                  </a:moveTo>
                  <a:lnTo>
                    <a:pt x="490" y="658"/>
                  </a:lnTo>
                  <a:lnTo>
                    <a:pt x="539" y="110"/>
                  </a:lnTo>
                  <a:lnTo>
                    <a:pt x="1176" y="0"/>
                  </a:lnTo>
                  <a:lnTo>
                    <a:pt x="2352" y="165"/>
                  </a:lnTo>
                  <a:lnTo>
                    <a:pt x="2107" y="603"/>
                  </a:lnTo>
                  <a:lnTo>
                    <a:pt x="2107" y="933"/>
                  </a:lnTo>
                  <a:lnTo>
                    <a:pt x="1617" y="1152"/>
                  </a:lnTo>
                  <a:lnTo>
                    <a:pt x="1176" y="1097"/>
                  </a:lnTo>
                  <a:lnTo>
                    <a:pt x="833" y="1152"/>
                  </a:lnTo>
                  <a:lnTo>
                    <a:pt x="637" y="987"/>
                  </a:lnTo>
                  <a:lnTo>
                    <a:pt x="490" y="768"/>
                  </a:lnTo>
                  <a:lnTo>
                    <a:pt x="0" y="987"/>
                  </a:lnTo>
                </a:path>
              </a:pathLst>
            </a:custGeom>
            <a:solidFill>
              <a:schemeClr val="bg1"/>
            </a:solidFill>
            <a:ln w="12700" cap="rnd" cmpd="sng">
              <a:solidFill>
                <a:schemeClr val="tx1"/>
              </a:solidFill>
              <a:prstDash val="solid"/>
              <a:round/>
              <a:headEnd type="none" w="med" len="med"/>
              <a:tailEnd type="none" w="med" len="med"/>
            </a:ln>
            <a:effectLst>
              <a:outerShdw dist="107763" dir="2700000" algn="ctr" rotWithShape="0">
                <a:schemeClr val="bg2"/>
              </a:outerShdw>
            </a:effectLst>
          </p:spPr>
          <p:txBody>
            <a:bodyPr/>
            <a:lstStyle/>
            <a:p>
              <a:endParaRPr lang="es-CO"/>
            </a:p>
          </p:txBody>
        </p:sp>
        <p:pic>
          <p:nvPicPr>
            <p:cNvPr id="73818" name="Picture 90"/>
            <p:cNvPicPr>
              <a:picLocks noChangeArrowheads="1"/>
            </p:cNvPicPr>
            <p:nvPr/>
          </p:nvPicPr>
          <p:blipFill>
            <a:blip r:embed="rId3" cstate="print"/>
            <a:srcRect/>
            <a:stretch>
              <a:fillRect/>
            </a:stretch>
          </p:blipFill>
          <p:spPr bwMode="auto">
            <a:xfrm>
              <a:off x="1200" y="768"/>
              <a:ext cx="1257" cy="865"/>
            </a:xfrm>
            <a:prstGeom prst="rect">
              <a:avLst/>
            </a:prstGeom>
            <a:noFill/>
            <a:ln w="12700">
              <a:noFill/>
              <a:miter lim="800000"/>
              <a:headEnd/>
              <a:tailEnd/>
            </a:ln>
            <a:effectLst/>
          </p:spPr>
        </p:pic>
      </p:grpSp>
      <p:sp>
        <p:nvSpPr>
          <p:cNvPr id="73823" name="Text Box 95"/>
          <p:cNvSpPr txBox="1">
            <a:spLocks noChangeArrowheads="1"/>
          </p:cNvSpPr>
          <p:nvPr/>
        </p:nvSpPr>
        <p:spPr bwMode="auto">
          <a:xfrm>
            <a:off x="6286512" y="1584261"/>
            <a:ext cx="2743200" cy="701731"/>
          </a:xfrm>
          <a:prstGeom prst="rect">
            <a:avLst/>
          </a:prstGeom>
          <a:noFill/>
          <a:ln w="9525">
            <a:noFill/>
            <a:miter lim="800000"/>
            <a:headEnd/>
            <a:tailEnd/>
          </a:ln>
          <a:effectLst/>
        </p:spPr>
        <p:txBody>
          <a:bodyPr wrap="square" lIns="54000" rIns="54000">
            <a:spAutoFit/>
          </a:bodyPr>
          <a:lstStyle/>
          <a:p>
            <a:pPr marL="190500" indent="-190500">
              <a:lnSpc>
                <a:spcPct val="110000"/>
              </a:lnSpc>
              <a:buFont typeface="Wingdings" pitchFamily="2" charset="2"/>
              <a:buChar char=""/>
            </a:pPr>
            <a:r>
              <a:rPr lang="es-ES_tradnl" dirty="0">
                <a:latin typeface="Arial" charset="0"/>
              </a:rPr>
              <a:t>Están resueltas las diferencias si </a:t>
            </a:r>
            <a:r>
              <a:rPr lang="es-ES_tradnl" dirty="0" smtClean="0">
                <a:latin typeface="Arial" charset="0"/>
              </a:rPr>
              <a:t>existen?</a:t>
            </a:r>
            <a:endParaRPr lang="es-ES_tradnl" dirty="0">
              <a:latin typeface="Arial" charset="0"/>
            </a:endParaRPr>
          </a:p>
        </p:txBody>
      </p:sp>
      <p:grpSp>
        <p:nvGrpSpPr>
          <p:cNvPr id="26" name="Group 118"/>
          <p:cNvGrpSpPr>
            <a:grpSpLocks/>
          </p:cNvGrpSpPr>
          <p:nvPr/>
        </p:nvGrpSpPr>
        <p:grpSpPr bwMode="auto">
          <a:xfrm>
            <a:off x="5486400" y="1143000"/>
            <a:ext cx="914400" cy="1371600"/>
            <a:chOff x="4368" y="864"/>
            <a:chExt cx="624" cy="864"/>
          </a:xfrm>
        </p:grpSpPr>
        <p:grpSp>
          <p:nvGrpSpPr>
            <p:cNvPr id="27" name="Group 99"/>
            <p:cNvGrpSpPr>
              <a:grpSpLocks/>
            </p:cNvGrpSpPr>
            <p:nvPr/>
          </p:nvGrpSpPr>
          <p:grpSpPr bwMode="auto">
            <a:xfrm>
              <a:off x="4642" y="912"/>
              <a:ext cx="283" cy="714"/>
              <a:chOff x="4645" y="1725"/>
              <a:chExt cx="283" cy="714"/>
            </a:xfrm>
          </p:grpSpPr>
          <p:sp>
            <p:nvSpPr>
              <p:cNvPr id="73828" name="Freeform 100"/>
              <p:cNvSpPr>
                <a:spLocks/>
              </p:cNvSpPr>
              <p:nvPr/>
            </p:nvSpPr>
            <p:spPr bwMode="auto">
              <a:xfrm>
                <a:off x="4697" y="2364"/>
                <a:ext cx="165" cy="75"/>
              </a:xfrm>
              <a:custGeom>
                <a:avLst/>
                <a:gdLst/>
                <a:ahLst/>
                <a:cxnLst>
                  <a:cxn ang="0">
                    <a:pos x="0" y="74"/>
                  </a:cxn>
                  <a:cxn ang="0">
                    <a:pos x="74" y="0"/>
                  </a:cxn>
                  <a:cxn ang="0">
                    <a:pos x="164" y="0"/>
                  </a:cxn>
                  <a:cxn ang="0">
                    <a:pos x="89" y="74"/>
                  </a:cxn>
                  <a:cxn ang="0">
                    <a:pos x="0" y="74"/>
                  </a:cxn>
                </a:cxnLst>
                <a:rect l="0" t="0" r="r" b="b"/>
                <a:pathLst>
                  <a:path w="165" h="75">
                    <a:moveTo>
                      <a:pt x="0" y="74"/>
                    </a:moveTo>
                    <a:lnTo>
                      <a:pt x="74" y="0"/>
                    </a:lnTo>
                    <a:lnTo>
                      <a:pt x="164" y="0"/>
                    </a:lnTo>
                    <a:lnTo>
                      <a:pt x="89" y="74"/>
                    </a:lnTo>
                    <a:lnTo>
                      <a:pt x="0" y="74"/>
                    </a:lnTo>
                  </a:path>
                </a:pathLst>
              </a:custGeom>
              <a:solidFill>
                <a:srgbClr val="808080"/>
              </a:solidFill>
              <a:ln w="12700" cap="rnd" cmpd="sng">
                <a:solidFill>
                  <a:srgbClr val="000000"/>
                </a:solidFill>
                <a:prstDash val="solid"/>
                <a:round/>
                <a:headEnd type="none" w="med" len="med"/>
                <a:tailEnd type="none" w="med" len="med"/>
              </a:ln>
              <a:effectLst/>
            </p:spPr>
            <p:txBody>
              <a:bodyPr/>
              <a:lstStyle/>
              <a:p>
                <a:endParaRPr lang="es-CO"/>
              </a:p>
            </p:txBody>
          </p:sp>
          <p:sp>
            <p:nvSpPr>
              <p:cNvPr id="73829" name="Freeform 101"/>
              <p:cNvSpPr>
                <a:spLocks/>
              </p:cNvSpPr>
              <p:nvPr/>
            </p:nvSpPr>
            <p:spPr bwMode="auto">
              <a:xfrm>
                <a:off x="4771" y="2267"/>
                <a:ext cx="128" cy="98"/>
              </a:xfrm>
              <a:custGeom>
                <a:avLst/>
                <a:gdLst/>
                <a:ahLst/>
                <a:cxnLst>
                  <a:cxn ang="0">
                    <a:pos x="0" y="97"/>
                  </a:cxn>
                  <a:cxn ang="0">
                    <a:pos x="37" y="0"/>
                  </a:cxn>
                  <a:cxn ang="0">
                    <a:pos x="127" y="0"/>
                  </a:cxn>
                  <a:cxn ang="0">
                    <a:pos x="89" y="97"/>
                  </a:cxn>
                  <a:cxn ang="0">
                    <a:pos x="0" y="97"/>
                  </a:cxn>
                </a:cxnLst>
                <a:rect l="0" t="0" r="r" b="b"/>
                <a:pathLst>
                  <a:path w="128" h="98">
                    <a:moveTo>
                      <a:pt x="0" y="97"/>
                    </a:moveTo>
                    <a:lnTo>
                      <a:pt x="37" y="0"/>
                    </a:lnTo>
                    <a:lnTo>
                      <a:pt x="127" y="0"/>
                    </a:lnTo>
                    <a:lnTo>
                      <a:pt x="89" y="97"/>
                    </a:lnTo>
                    <a:lnTo>
                      <a:pt x="0" y="97"/>
                    </a:lnTo>
                  </a:path>
                </a:pathLst>
              </a:custGeom>
              <a:solidFill>
                <a:srgbClr val="A0A0A0"/>
              </a:solidFill>
              <a:ln w="12700" cap="rnd" cmpd="sng">
                <a:solidFill>
                  <a:srgbClr val="000000"/>
                </a:solidFill>
                <a:prstDash val="solid"/>
                <a:round/>
                <a:headEnd type="none" w="med" len="med"/>
                <a:tailEnd type="none" w="med" len="med"/>
              </a:ln>
              <a:effectLst/>
            </p:spPr>
            <p:txBody>
              <a:bodyPr/>
              <a:lstStyle/>
              <a:p>
                <a:endParaRPr lang="es-CO"/>
              </a:p>
            </p:txBody>
          </p:sp>
          <p:sp>
            <p:nvSpPr>
              <p:cNvPr id="73830" name="Freeform 102"/>
              <p:cNvSpPr>
                <a:spLocks/>
              </p:cNvSpPr>
              <p:nvPr/>
            </p:nvSpPr>
            <p:spPr bwMode="auto">
              <a:xfrm>
                <a:off x="4808" y="2119"/>
                <a:ext cx="120" cy="149"/>
              </a:xfrm>
              <a:custGeom>
                <a:avLst/>
                <a:gdLst/>
                <a:ahLst/>
                <a:cxnLst>
                  <a:cxn ang="0">
                    <a:pos x="0" y="148"/>
                  </a:cxn>
                  <a:cxn ang="0">
                    <a:pos x="22" y="0"/>
                  </a:cxn>
                  <a:cxn ang="0">
                    <a:pos x="119" y="0"/>
                  </a:cxn>
                  <a:cxn ang="0">
                    <a:pos x="90" y="148"/>
                  </a:cxn>
                  <a:cxn ang="0">
                    <a:pos x="0" y="148"/>
                  </a:cxn>
                </a:cxnLst>
                <a:rect l="0" t="0" r="r" b="b"/>
                <a:pathLst>
                  <a:path w="120" h="149">
                    <a:moveTo>
                      <a:pt x="0" y="148"/>
                    </a:moveTo>
                    <a:lnTo>
                      <a:pt x="22" y="0"/>
                    </a:lnTo>
                    <a:lnTo>
                      <a:pt x="119" y="0"/>
                    </a:lnTo>
                    <a:lnTo>
                      <a:pt x="90" y="148"/>
                    </a:lnTo>
                    <a:lnTo>
                      <a:pt x="0" y="148"/>
                    </a:lnTo>
                  </a:path>
                </a:pathLst>
              </a:custGeom>
              <a:solidFill>
                <a:srgbClr val="C0C0C0"/>
              </a:solidFill>
              <a:ln w="12700" cap="rnd" cmpd="sng">
                <a:solidFill>
                  <a:srgbClr val="000000"/>
                </a:solidFill>
                <a:prstDash val="solid"/>
                <a:round/>
                <a:headEnd type="none" w="med" len="med"/>
                <a:tailEnd type="none" w="med" len="med"/>
              </a:ln>
              <a:effectLst/>
            </p:spPr>
            <p:txBody>
              <a:bodyPr/>
              <a:lstStyle/>
              <a:p>
                <a:endParaRPr lang="es-CO"/>
              </a:p>
            </p:txBody>
          </p:sp>
          <p:sp>
            <p:nvSpPr>
              <p:cNvPr id="73831" name="Freeform 103"/>
              <p:cNvSpPr>
                <a:spLocks/>
              </p:cNvSpPr>
              <p:nvPr/>
            </p:nvSpPr>
            <p:spPr bwMode="auto">
              <a:xfrm>
                <a:off x="4645" y="1725"/>
                <a:ext cx="173" cy="75"/>
              </a:xfrm>
              <a:custGeom>
                <a:avLst/>
                <a:gdLst/>
                <a:ahLst/>
                <a:cxnLst>
                  <a:cxn ang="0">
                    <a:pos x="0" y="0"/>
                  </a:cxn>
                  <a:cxn ang="0">
                    <a:pos x="75" y="74"/>
                  </a:cxn>
                  <a:cxn ang="0">
                    <a:pos x="172" y="74"/>
                  </a:cxn>
                  <a:cxn ang="0">
                    <a:pos x="90" y="0"/>
                  </a:cxn>
                  <a:cxn ang="0">
                    <a:pos x="0" y="0"/>
                  </a:cxn>
                </a:cxnLst>
                <a:rect l="0" t="0" r="r" b="b"/>
                <a:pathLst>
                  <a:path w="173" h="75">
                    <a:moveTo>
                      <a:pt x="0" y="0"/>
                    </a:moveTo>
                    <a:lnTo>
                      <a:pt x="75" y="74"/>
                    </a:lnTo>
                    <a:lnTo>
                      <a:pt x="172" y="74"/>
                    </a:lnTo>
                    <a:lnTo>
                      <a:pt x="90" y="0"/>
                    </a:lnTo>
                    <a:lnTo>
                      <a:pt x="0" y="0"/>
                    </a:lnTo>
                  </a:path>
                </a:pathLst>
              </a:custGeom>
              <a:solidFill>
                <a:srgbClr val="808080"/>
              </a:solidFill>
              <a:ln w="12700" cap="rnd" cmpd="sng">
                <a:solidFill>
                  <a:srgbClr val="000000"/>
                </a:solidFill>
                <a:prstDash val="solid"/>
                <a:round/>
                <a:headEnd type="none" w="med" len="med"/>
                <a:tailEnd type="none" w="med" len="med"/>
              </a:ln>
              <a:effectLst/>
            </p:spPr>
            <p:txBody>
              <a:bodyPr/>
              <a:lstStyle/>
              <a:p>
                <a:endParaRPr lang="es-CO"/>
              </a:p>
            </p:txBody>
          </p:sp>
          <p:sp>
            <p:nvSpPr>
              <p:cNvPr id="73832" name="Freeform 104"/>
              <p:cNvSpPr>
                <a:spLocks/>
              </p:cNvSpPr>
              <p:nvPr/>
            </p:nvSpPr>
            <p:spPr bwMode="auto">
              <a:xfrm>
                <a:off x="4720" y="1799"/>
                <a:ext cx="164" cy="98"/>
              </a:xfrm>
              <a:custGeom>
                <a:avLst/>
                <a:gdLst/>
                <a:ahLst/>
                <a:cxnLst>
                  <a:cxn ang="0">
                    <a:pos x="0" y="0"/>
                  </a:cxn>
                  <a:cxn ang="0">
                    <a:pos x="96" y="0"/>
                  </a:cxn>
                  <a:cxn ang="0">
                    <a:pos x="163" y="97"/>
                  </a:cxn>
                  <a:cxn ang="0">
                    <a:pos x="66" y="97"/>
                  </a:cxn>
                  <a:cxn ang="0">
                    <a:pos x="0" y="0"/>
                  </a:cxn>
                </a:cxnLst>
                <a:rect l="0" t="0" r="r" b="b"/>
                <a:pathLst>
                  <a:path w="164" h="98">
                    <a:moveTo>
                      <a:pt x="0" y="0"/>
                    </a:moveTo>
                    <a:lnTo>
                      <a:pt x="96" y="0"/>
                    </a:lnTo>
                    <a:lnTo>
                      <a:pt x="163" y="97"/>
                    </a:lnTo>
                    <a:lnTo>
                      <a:pt x="66" y="97"/>
                    </a:lnTo>
                    <a:lnTo>
                      <a:pt x="0" y="0"/>
                    </a:lnTo>
                  </a:path>
                </a:pathLst>
              </a:custGeom>
              <a:solidFill>
                <a:srgbClr val="A0A0A0"/>
              </a:solidFill>
              <a:ln w="12700" cap="rnd" cmpd="sng">
                <a:solidFill>
                  <a:srgbClr val="000000"/>
                </a:solidFill>
                <a:prstDash val="solid"/>
                <a:round/>
                <a:headEnd type="none" w="med" len="med"/>
                <a:tailEnd type="none" w="med" len="med"/>
              </a:ln>
              <a:effectLst/>
            </p:spPr>
            <p:txBody>
              <a:bodyPr/>
              <a:lstStyle/>
              <a:p>
                <a:endParaRPr lang="es-CO"/>
              </a:p>
            </p:txBody>
          </p:sp>
          <p:sp>
            <p:nvSpPr>
              <p:cNvPr id="73833" name="Freeform 105"/>
              <p:cNvSpPr>
                <a:spLocks/>
              </p:cNvSpPr>
              <p:nvPr/>
            </p:nvSpPr>
            <p:spPr bwMode="auto">
              <a:xfrm>
                <a:off x="4786" y="1896"/>
                <a:ext cx="136" cy="112"/>
              </a:xfrm>
              <a:custGeom>
                <a:avLst/>
                <a:gdLst/>
                <a:ahLst/>
                <a:cxnLst>
                  <a:cxn ang="0">
                    <a:pos x="37" y="111"/>
                  </a:cxn>
                  <a:cxn ang="0">
                    <a:pos x="0" y="0"/>
                  </a:cxn>
                  <a:cxn ang="0">
                    <a:pos x="97" y="0"/>
                  </a:cxn>
                  <a:cxn ang="0">
                    <a:pos x="135" y="111"/>
                  </a:cxn>
                  <a:cxn ang="0">
                    <a:pos x="37" y="111"/>
                  </a:cxn>
                </a:cxnLst>
                <a:rect l="0" t="0" r="r" b="b"/>
                <a:pathLst>
                  <a:path w="136" h="112">
                    <a:moveTo>
                      <a:pt x="37" y="111"/>
                    </a:moveTo>
                    <a:lnTo>
                      <a:pt x="0" y="0"/>
                    </a:lnTo>
                    <a:lnTo>
                      <a:pt x="97" y="0"/>
                    </a:lnTo>
                    <a:lnTo>
                      <a:pt x="135" y="111"/>
                    </a:lnTo>
                    <a:lnTo>
                      <a:pt x="37" y="111"/>
                    </a:lnTo>
                  </a:path>
                </a:pathLst>
              </a:custGeom>
              <a:solidFill>
                <a:srgbClr val="C0C0C0"/>
              </a:solidFill>
              <a:ln w="12700" cap="rnd" cmpd="sng">
                <a:solidFill>
                  <a:srgbClr val="000000"/>
                </a:solidFill>
                <a:prstDash val="solid"/>
                <a:round/>
                <a:headEnd type="none" w="med" len="med"/>
                <a:tailEnd type="none" w="med" len="med"/>
              </a:ln>
              <a:effectLst/>
            </p:spPr>
            <p:txBody>
              <a:bodyPr/>
              <a:lstStyle/>
              <a:p>
                <a:endParaRPr lang="es-CO"/>
              </a:p>
            </p:txBody>
          </p:sp>
          <p:sp>
            <p:nvSpPr>
              <p:cNvPr id="73834" name="Freeform 106"/>
              <p:cNvSpPr>
                <a:spLocks/>
              </p:cNvSpPr>
              <p:nvPr/>
            </p:nvSpPr>
            <p:spPr bwMode="auto">
              <a:xfrm>
                <a:off x="4823" y="2007"/>
                <a:ext cx="105" cy="113"/>
              </a:xfrm>
              <a:custGeom>
                <a:avLst/>
                <a:gdLst/>
                <a:ahLst/>
                <a:cxnLst>
                  <a:cxn ang="0">
                    <a:pos x="7" y="112"/>
                  </a:cxn>
                  <a:cxn ang="0">
                    <a:pos x="0" y="0"/>
                  </a:cxn>
                  <a:cxn ang="0">
                    <a:pos x="97" y="0"/>
                  </a:cxn>
                  <a:cxn ang="0">
                    <a:pos x="104" y="112"/>
                  </a:cxn>
                  <a:cxn ang="0">
                    <a:pos x="7" y="112"/>
                  </a:cxn>
                </a:cxnLst>
                <a:rect l="0" t="0" r="r" b="b"/>
                <a:pathLst>
                  <a:path w="105" h="113">
                    <a:moveTo>
                      <a:pt x="7" y="112"/>
                    </a:moveTo>
                    <a:lnTo>
                      <a:pt x="0" y="0"/>
                    </a:lnTo>
                    <a:lnTo>
                      <a:pt x="97" y="0"/>
                    </a:lnTo>
                    <a:lnTo>
                      <a:pt x="104" y="112"/>
                    </a:lnTo>
                    <a:lnTo>
                      <a:pt x="7" y="112"/>
                    </a:lnTo>
                  </a:path>
                </a:pathLst>
              </a:custGeom>
              <a:solidFill>
                <a:srgbClr val="E0E0E0"/>
              </a:solidFill>
              <a:ln w="12700" cap="rnd" cmpd="sng">
                <a:solidFill>
                  <a:srgbClr val="000000"/>
                </a:solidFill>
                <a:prstDash val="solid"/>
                <a:round/>
                <a:headEnd type="none" w="med" len="med"/>
                <a:tailEnd type="none" w="med" len="med"/>
              </a:ln>
              <a:effectLst/>
            </p:spPr>
            <p:txBody>
              <a:bodyPr/>
              <a:lstStyle/>
              <a:p>
                <a:endParaRPr lang="es-CO"/>
              </a:p>
            </p:txBody>
          </p:sp>
        </p:grpSp>
        <p:sp>
          <p:nvSpPr>
            <p:cNvPr id="73842" name="Freeform 114"/>
            <p:cNvSpPr>
              <a:spLocks/>
            </p:cNvSpPr>
            <p:nvPr/>
          </p:nvSpPr>
          <p:spPr bwMode="auto">
            <a:xfrm>
              <a:off x="4464" y="912"/>
              <a:ext cx="364" cy="714"/>
            </a:xfrm>
            <a:custGeom>
              <a:avLst/>
              <a:gdLst/>
              <a:ahLst/>
              <a:cxnLst>
                <a:cxn ang="0">
                  <a:pos x="22" y="505"/>
                </a:cxn>
                <a:cxn ang="0">
                  <a:pos x="8" y="386"/>
                </a:cxn>
                <a:cxn ang="0">
                  <a:pos x="0" y="260"/>
                </a:cxn>
                <a:cxn ang="0">
                  <a:pos x="44" y="67"/>
                </a:cxn>
                <a:cxn ang="0">
                  <a:pos x="178" y="0"/>
                </a:cxn>
                <a:cxn ang="0">
                  <a:pos x="254" y="74"/>
                </a:cxn>
                <a:cxn ang="0">
                  <a:pos x="320" y="171"/>
                </a:cxn>
                <a:cxn ang="0">
                  <a:pos x="357" y="282"/>
                </a:cxn>
                <a:cxn ang="0">
                  <a:pos x="363" y="394"/>
                </a:cxn>
                <a:cxn ang="0">
                  <a:pos x="341" y="542"/>
                </a:cxn>
                <a:cxn ang="0">
                  <a:pos x="304" y="639"/>
                </a:cxn>
                <a:cxn ang="0">
                  <a:pos x="231" y="713"/>
                </a:cxn>
                <a:cxn ang="0">
                  <a:pos x="133" y="713"/>
                </a:cxn>
                <a:cxn ang="0">
                  <a:pos x="66" y="624"/>
                </a:cxn>
                <a:cxn ang="0">
                  <a:pos x="22" y="505"/>
                </a:cxn>
              </a:cxnLst>
              <a:rect l="0" t="0" r="r" b="b"/>
              <a:pathLst>
                <a:path w="364" h="714">
                  <a:moveTo>
                    <a:pt x="22" y="505"/>
                  </a:moveTo>
                  <a:lnTo>
                    <a:pt x="8" y="386"/>
                  </a:lnTo>
                  <a:lnTo>
                    <a:pt x="0" y="260"/>
                  </a:lnTo>
                  <a:lnTo>
                    <a:pt x="44" y="67"/>
                  </a:lnTo>
                  <a:lnTo>
                    <a:pt x="178" y="0"/>
                  </a:lnTo>
                  <a:lnTo>
                    <a:pt x="254" y="74"/>
                  </a:lnTo>
                  <a:lnTo>
                    <a:pt x="320" y="171"/>
                  </a:lnTo>
                  <a:lnTo>
                    <a:pt x="357" y="282"/>
                  </a:lnTo>
                  <a:lnTo>
                    <a:pt x="363" y="394"/>
                  </a:lnTo>
                  <a:lnTo>
                    <a:pt x="341" y="542"/>
                  </a:lnTo>
                  <a:lnTo>
                    <a:pt x="304" y="639"/>
                  </a:lnTo>
                  <a:lnTo>
                    <a:pt x="231" y="713"/>
                  </a:lnTo>
                  <a:lnTo>
                    <a:pt x="133" y="713"/>
                  </a:lnTo>
                  <a:lnTo>
                    <a:pt x="66" y="624"/>
                  </a:lnTo>
                  <a:lnTo>
                    <a:pt x="22" y="505"/>
                  </a:lnTo>
                </a:path>
              </a:pathLst>
            </a:custGeom>
            <a:solidFill>
              <a:srgbClr val="DDDDDD"/>
            </a:solidFill>
            <a:ln w="12700" cap="rnd" cmpd="sng">
              <a:solidFill>
                <a:srgbClr val="000000"/>
              </a:solidFill>
              <a:prstDash val="solid"/>
              <a:round/>
              <a:headEnd type="none" w="med" len="med"/>
              <a:tailEnd type="none" w="med" len="med"/>
            </a:ln>
            <a:effectLst/>
          </p:spPr>
          <p:txBody>
            <a:bodyPr/>
            <a:lstStyle/>
            <a:p>
              <a:endParaRPr lang="es-CO"/>
            </a:p>
          </p:txBody>
        </p:sp>
        <p:sp>
          <p:nvSpPr>
            <p:cNvPr id="73844" name="Line 116"/>
            <p:cNvSpPr>
              <a:spLocks noChangeShapeType="1"/>
            </p:cNvSpPr>
            <p:nvPr/>
          </p:nvSpPr>
          <p:spPr bwMode="auto">
            <a:xfrm flipH="1">
              <a:off x="4416" y="912"/>
              <a:ext cx="480" cy="720"/>
            </a:xfrm>
            <a:prstGeom prst="line">
              <a:avLst/>
            </a:prstGeom>
            <a:noFill/>
            <a:ln w="57150">
              <a:solidFill>
                <a:srgbClr val="FF3300"/>
              </a:solidFill>
              <a:round/>
              <a:headEnd/>
              <a:tailEnd/>
            </a:ln>
            <a:effectLst/>
          </p:spPr>
          <p:txBody>
            <a:bodyPr wrap="none" anchor="ctr"/>
            <a:lstStyle/>
            <a:p>
              <a:endParaRPr lang="es-CO"/>
            </a:p>
          </p:txBody>
        </p:sp>
        <p:sp>
          <p:nvSpPr>
            <p:cNvPr id="73845" name="Line 117"/>
            <p:cNvSpPr>
              <a:spLocks noChangeShapeType="1"/>
            </p:cNvSpPr>
            <p:nvPr/>
          </p:nvSpPr>
          <p:spPr bwMode="auto">
            <a:xfrm>
              <a:off x="4368" y="864"/>
              <a:ext cx="624" cy="864"/>
            </a:xfrm>
            <a:prstGeom prst="line">
              <a:avLst/>
            </a:prstGeom>
            <a:noFill/>
            <a:ln w="57150">
              <a:solidFill>
                <a:srgbClr val="FF3300"/>
              </a:solidFill>
              <a:round/>
              <a:headEnd/>
              <a:tailEnd/>
            </a:ln>
            <a:effectLst/>
          </p:spPr>
          <p:txBody>
            <a:bodyPr wrap="none" anchor="ctr"/>
            <a:lstStyle/>
            <a:p>
              <a:endParaRPr lang="es-CO"/>
            </a:p>
          </p:txBody>
        </p:sp>
      </p:grpSp>
      <p:sp>
        <p:nvSpPr>
          <p:cNvPr id="73847" name="Text Box 119"/>
          <p:cNvSpPr txBox="1">
            <a:spLocks noChangeArrowheads="1"/>
          </p:cNvSpPr>
          <p:nvPr/>
        </p:nvSpPr>
        <p:spPr bwMode="auto">
          <a:xfrm>
            <a:off x="1325435" y="2994075"/>
            <a:ext cx="2532185" cy="1006429"/>
          </a:xfrm>
          <a:prstGeom prst="rect">
            <a:avLst/>
          </a:prstGeom>
          <a:noFill/>
          <a:ln w="9525">
            <a:noFill/>
            <a:miter lim="800000"/>
            <a:headEnd/>
            <a:tailEnd/>
          </a:ln>
          <a:effectLst/>
        </p:spPr>
        <p:txBody>
          <a:bodyPr lIns="54000" rIns="54000">
            <a:spAutoFit/>
          </a:bodyPr>
          <a:lstStyle/>
          <a:p>
            <a:pPr marL="190500" indent="-190500">
              <a:lnSpc>
                <a:spcPct val="110000"/>
              </a:lnSpc>
              <a:buFont typeface="Wingdings" pitchFamily="2" charset="2"/>
              <a:buChar char=""/>
            </a:pPr>
            <a:r>
              <a:rPr lang="es-ES_tradnl" dirty="0">
                <a:latin typeface="Arial" charset="0"/>
              </a:rPr>
              <a:t>Están definidos </a:t>
            </a:r>
          </a:p>
          <a:p>
            <a:pPr marL="190500" indent="-190500">
              <a:lnSpc>
                <a:spcPct val="110000"/>
              </a:lnSpc>
              <a:buFont typeface="Wingdings" pitchFamily="2" charset="2"/>
              <a:buNone/>
            </a:pPr>
            <a:r>
              <a:rPr lang="es-ES_tradnl" dirty="0">
                <a:latin typeface="Arial" charset="0"/>
              </a:rPr>
              <a:t>	los requisitos del </a:t>
            </a:r>
            <a:r>
              <a:rPr lang="es-ES_tradnl" dirty="0" smtClean="0">
                <a:latin typeface="Arial" charset="0"/>
              </a:rPr>
              <a:t>producto?</a:t>
            </a:r>
            <a:endParaRPr lang="es-ES_tradnl" dirty="0">
              <a:latin typeface="Arial" charset="0"/>
            </a:endParaRPr>
          </a:p>
        </p:txBody>
      </p:sp>
      <p:grpSp>
        <p:nvGrpSpPr>
          <p:cNvPr id="28" name="Group 225"/>
          <p:cNvGrpSpPr>
            <a:grpSpLocks/>
          </p:cNvGrpSpPr>
          <p:nvPr/>
        </p:nvGrpSpPr>
        <p:grpSpPr bwMode="auto">
          <a:xfrm>
            <a:off x="608856" y="4143380"/>
            <a:ext cx="2391508" cy="1133475"/>
            <a:chOff x="432" y="2688"/>
            <a:chExt cx="1632" cy="714"/>
          </a:xfrm>
        </p:grpSpPr>
        <p:grpSp>
          <p:nvGrpSpPr>
            <p:cNvPr id="29" name="Group 121"/>
            <p:cNvGrpSpPr>
              <a:grpSpLocks/>
            </p:cNvGrpSpPr>
            <p:nvPr/>
          </p:nvGrpSpPr>
          <p:grpSpPr bwMode="auto">
            <a:xfrm>
              <a:off x="610" y="2688"/>
              <a:ext cx="283" cy="714"/>
              <a:chOff x="4645" y="1725"/>
              <a:chExt cx="283" cy="714"/>
            </a:xfrm>
          </p:grpSpPr>
          <p:sp>
            <p:nvSpPr>
              <p:cNvPr id="73850" name="Freeform 122"/>
              <p:cNvSpPr>
                <a:spLocks/>
              </p:cNvSpPr>
              <p:nvPr/>
            </p:nvSpPr>
            <p:spPr bwMode="auto">
              <a:xfrm>
                <a:off x="4697" y="2364"/>
                <a:ext cx="165" cy="75"/>
              </a:xfrm>
              <a:custGeom>
                <a:avLst/>
                <a:gdLst/>
                <a:ahLst/>
                <a:cxnLst>
                  <a:cxn ang="0">
                    <a:pos x="0" y="74"/>
                  </a:cxn>
                  <a:cxn ang="0">
                    <a:pos x="74" y="0"/>
                  </a:cxn>
                  <a:cxn ang="0">
                    <a:pos x="164" y="0"/>
                  </a:cxn>
                  <a:cxn ang="0">
                    <a:pos x="89" y="74"/>
                  </a:cxn>
                  <a:cxn ang="0">
                    <a:pos x="0" y="74"/>
                  </a:cxn>
                </a:cxnLst>
                <a:rect l="0" t="0" r="r" b="b"/>
                <a:pathLst>
                  <a:path w="165" h="75">
                    <a:moveTo>
                      <a:pt x="0" y="74"/>
                    </a:moveTo>
                    <a:lnTo>
                      <a:pt x="74" y="0"/>
                    </a:lnTo>
                    <a:lnTo>
                      <a:pt x="164" y="0"/>
                    </a:lnTo>
                    <a:lnTo>
                      <a:pt x="89" y="74"/>
                    </a:lnTo>
                    <a:lnTo>
                      <a:pt x="0" y="74"/>
                    </a:lnTo>
                  </a:path>
                </a:pathLst>
              </a:custGeom>
              <a:solidFill>
                <a:srgbClr val="808080"/>
              </a:solidFill>
              <a:ln w="12700" cap="rnd" cmpd="sng">
                <a:solidFill>
                  <a:srgbClr val="000000"/>
                </a:solidFill>
                <a:prstDash val="solid"/>
                <a:round/>
                <a:headEnd type="none" w="med" len="med"/>
                <a:tailEnd type="none" w="med" len="med"/>
              </a:ln>
              <a:effectLst/>
            </p:spPr>
            <p:txBody>
              <a:bodyPr/>
              <a:lstStyle/>
              <a:p>
                <a:endParaRPr lang="es-CO"/>
              </a:p>
            </p:txBody>
          </p:sp>
          <p:sp>
            <p:nvSpPr>
              <p:cNvPr id="73851" name="Freeform 123"/>
              <p:cNvSpPr>
                <a:spLocks/>
              </p:cNvSpPr>
              <p:nvPr/>
            </p:nvSpPr>
            <p:spPr bwMode="auto">
              <a:xfrm>
                <a:off x="4771" y="2267"/>
                <a:ext cx="128" cy="98"/>
              </a:xfrm>
              <a:custGeom>
                <a:avLst/>
                <a:gdLst/>
                <a:ahLst/>
                <a:cxnLst>
                  <a:cxn ang="0">
                    <a:pos x="0" y="97"/>
                  </a:cxn>
                  <a:cxn ang="0">
                    <a:pos x="37" y="0"/>
                  </a:cxn>
                  <a:cxn ang="0">
                    <a:pos x="127" y="0"/>
                  </a:cxn>
                  <a:cxn ang="0">
                    <a:pos x="89" y="97"/>
                  </a:cxn>
                  <a:cxn ang="0">
                    <a:pos x="0" y="97"/>
                  </a:cxn>
                </a:cxnLst>
                <a:rect l="0" t="0" r="r" b="b"/>
                <a:pathLst>
                  <a:path w="128" h="98">
                    <a:moveTo>
                      <a:pt x="0" y="97"/>
                    </a:moveTo>
                    <a:lnTo>
                      <a:pt x="37" y="0"/>
                    </a:lnTo>
                    <a:lnTo>
                      <a:pt x="127" y="0"/>
                    </a:lnTo>
                    <a:lnTo>
                      <a:pt x="89" y="97"/>
                    </a:lnTo>
                    <a:lnTo>
                      <a:pt x="0" y="97"/>
                    </a:lnTo>
                  </a:path>
                </a:pathLst>
              </a:custGeom>
              <a:solidFill>
                <a:srgbClr val="A0A0A0"/>
              </a:solidFill>
              <a:ln w="12700" cap="rnd" cmpd="sng">
                <a:solidFill>
                  <a:srgbClr val="000000"/>
                </a:solidFill>
                <a:prstDash val="solid"/>
                <a:round/>
                <a:headEnd type="none" w="med" len="med"/>
                <a:tailEnd type="none" w="med" len="med"/>
              </a:ln>
              <a:effectLst/>
            </p:spPr>
            <p:txBody>
              <a:bodyPr/>
              <a:lstStyle/>
              <a:p>
                <a:endParaRPr lang="es-CO"/>
              </a:p>
            </p:txBody>
          </p:sp>
          <p:sp>
            <p:nvSpPr>
              <p:cNvPr id="73852" name="Freeform 124"/>
              <p:cNvSpPr>
                <a:spLocks/>
              </p:cNvSpPr>
              <p:nvPr/>
            </p:nvSpPr>
            <p:spPr bwMode="auto">
              <a:xfrm>
                <a:off x="4808" y="2119"/>
                <a:ext cx="120" cy="149"/>
              </a:xfrm>
              <a:custGeom>
                <a:avLst/>
                <a:gdLst/>
                <a:ahLst/>
                <a:cxnLst>
                  <a:cxn ang="0">
                    <a:pos x="0" y="148"/>
                  </a:cxn>
                  <a:cxn ang="0">
                    <a:pos x="22" y="0"/>
                  </a:cxn>
                  <a:cxn ang="0">
                    <a:pos x="119" y="0"/>
                  </a:cxn>
                  <a:cxn ang="0">
                    <a:pos x="90" y="148"/>
                  </a:cxn>
                  <a:cxn ang="0">
                    <a:pos x="0" y="148"/>
                  </a:cxn>
                </a:cxnLst>
                <a:rect l="0" t="0" r="r" b="b"/>
                <a:pathLst>
                  <a:path w="120" h="149">
                    <a:moveTo>
                      <a:pt x="0" y="148"/>
                    </a:moveTo>
                    <a:lnTo>
                      <a:pt x="22" y="0"/>
                    </a:lnTo>
                    <a:lnTo>
                      <a:pt x="119" y="0"/>
                    </a:lnTo>
                    <a:lnTo>
                      <a:pt x="90" y="148"/>
                    </a:lnTo>
                    <a:lnTo>
                      <a:pt x="0" y="148"/>
                    </a:lnTo>
                  </a:path>
                </a:pathLst>
              </a:custGeom>
              <a:solidFill>
                <a:srgbClr val="C0C0C0"/>
              </a:solidFill>
              <a:ln w="12700" cap="rnd" cmpd="sng">
                <a:solidFill>
                  <a:srgbClr val="000000"/>
                </a:solidFill>
                <a:prstDash val="solid"/>
                <a:round/>
                <a:headEnd type="none" w="med" len="med"/>
                <a:tailEnd type="none" w="med" len="med"/>
              </a:ln>
              <a:effectLst/>
            </p:spPr>
            <p:txBody>
              <a:bodyPr/>
              <a:lstStyle/>
              <a:p>
                <a:endParaRPr lang="es-CO"/>
              </a:p>
            </p:txBody>
          </p:sp>
          <p:sp>
            <p:nvSpPr>
              <p:cNvPr id="73853" name="Freeform 125"/>
              <p:cNvSpPr>
                <a:spLocks/>
              </p:cNvSpPr>
              <p:nvPr/>
            </p:nvSpPr>
            <p:spPr bwMode="auto">
              <a:xfrm>
                <a:off x="4645" y="1725"/>
                <a:ext cx="173" cy="75"/>
              </a:xfrm>
              <a:custGeom>
                <a:avLst/>
                <a:gdLst/>
                <a:ahLst/>
                <a:cxnLst>
                  <a:cxn ang="0">
                    <a:pos x="0" y="0"/>
                  </a:cxn>
                  <a:cxn ang="0">
                    <a:pos x="75" y="74"/>
                  </a:cxn>
                  <a:cxn ang="0">
                    <a:pos x="172" y="74"/>
                  </a:cxn>
                  <a:cxn ang="0">
                    <a:pos x="90" y="0"/>
                  </a:cxn>
                  <a:cxn ang="0">
                    <a:pos x="0" y="0"/>
                  </a:cxn>
                </a:cxnLst>
                <a:rect l="0" t="0" r="r" b="b"/>
                <a:pathLst>
                  <a:path w="173" h="75">
                    <a:moveTo>
                      <a:pt x="0" y="0"/>
                    </a:moveTo>
                    <a:lnTo>
                      <a:pt x="75" y="74"/>
                    </a:lnTo>
                    <a:lnTo>
                      <a:pt x="172" y="74"/>
                    </a:lnTo>
                    <a:lnTo>
                      <a:pt x="90" y="0"/>
                    </a:lnTo>
                    <a:lnTo>
                      <a:pt x="0" y="0"/>
                    </a:lnTo>
                  </a:path>
                </a:pathLst>
              </a:custGeom>
              <a:solidFill>
                <a:srgbClr val="808080"/>
              </a:solidFill>
              <a:ln w="12700" cap="rnd" cmpd="sng">
                <a:solidFill>
                  <a:srgbClr val="000000"/>
                </a:solidFill>
                <a:prstDash val="solid"/>
                <a:round/>
                <a:headEnd type="none" w="med" len="med"/>
                <a:tailEnd type="none" w="med" len="med"/>
              </a:ln>
              <a:effectLst/>
            </p:spPr>
            <p:txBody>
              <a:bodyPr/>
              <a:lstStyle/>
              <a:p>
                <a:endParaRPr lang="es-CO"/>
              </a:p>
            </p:txBody>
          </p:sp>
          <p:sp>
            <p:nvSpPr>
              <p:cNvPr id="73854" name="Freeform 126"/>
              <p:cNvSpPr>
                <a:spLocks/>
              </p:cNvSpPr>
              <p:nvPr/>
            </p:nvSpPr>
            <p:spPr bwMode="auto">
              <a:xfrm>
                <a:off x="4720" y="1799"/>
                <a:ext cx="164" cy="98"/>
              </a:xfrm>
              <a:custGeom>
                <a:avLst/>
                <a:gdLst/>
                <a:ahLst/>
                <a:cxnLst>
                  <a:cxn ang="0">
                    <a:pos x="0" y="0"/>
                  </a:cxn>
                  <a:cxn ang="0">
                    <a:pos x="96" y="0"/>
                  </a:cxn>
                  <a:cxn ang="0">
                    <a:pos x="163" y="97"/>
                  </a:cxn>
                  <a:cxn ang="0">
                    <a:pos x="66" y="97"/>
                  </a:cxn>
                  <a:cxn ang="0">
                    <a:pos x="0" y="0"/>
                  </a:cxn>
                </a:cxnLst>
                <a:rect l="0" t="0" r="r" b="b"/>
                <a:pathLst>
                  <a:path w="164" h="98">
                    <a:moveTo>
                      <a:pt x="0" y="0"/>
                    </a:moveTo>
                    <a:lnTo>
                      <a:pt x="96" y="0"/>
                    </a:lnTo>
                    <a:lnTo>
                      <a:pt x="163" y="97"/>
                    </a:lnTo>
                    <a:lnTo>
                      <a:pt x="66" y="97"/>
                    </a:lnTo>
                    <a:lnTo>
                      <a:pt x="0" y="0"/>
                    </a:lnTo>
                  </a:path>
                </a:pathLst>
              </a:custGeom>
              <a:solidFill>
                <a:srgbClr val="A0A0A0"/>
              </a:solidFill>
              <a:ln w="12700" cap="rnd" cmpd="sng">
                <a:solidFill>
                  <a:srgbClr val="000000"/>
                </a:solidFill>
                <a:prstDash val="solid"/>
                <a:round/>
                <a:headEnd type="none" w="med" len="med"/>
                <a:tailEnd type="none" w="med" len="med"/>
              </a:ln>
              <a:effectLst/>
            </p:spPr>
            <p:txBody>
              <a:bodyPr/>
              <a:lstStyle/>
              <a:p>
                <a:endParaRPr lang="es-CO"/>
              </a:p>
            </p:txBody>
          </p:sp>
          <p:sp>
            <p:nvSpPr>
              <p:cNvPr id="73855" name="Freeform 127"/>
              <p:cNvSpPr>
                <a:spLocks/>
              </p:cNvSpPr>
              <p:nvPr/>
            </p:nvSpPr>
            <p:spPr bwMode="auto">
              <a:xfrm>
                <a:off x="4786" y="1896"/>
                <a:ext cx="136" cy="112"/>
              </a:xfrm>
              <a:custGeom>
                <a:avLst/>
                <a:gdLst/>
                <a:ahLst/>
                <a:cxnLst>
                  <a:cxn ang="0">
                    <a:pos x="37" y="111"/>
                  </a:cxn>
                  <a:cxn ang="0">
                    <a:pos x="0" y="0"/>
                  </a:cxn>
                  <a:cxn ang="0">
                    <a:pos x="97" y="0"/>
                  </a:cxn>
                  <a:cxn ang="0">
                    <a:pos x="135" y="111"/>
                  </a:cxn>
                  <a:cxn ang="0">
                    <a:pos x="37" y="111"/>
                  </a:cxn>
                </a:cxnLst>
                <a:rect l="0" t="0" r="r" b="b"/>
                <a:pathLst>
                  <a:path w="136" h="112">
                    <a:moveTo>
                      <a:pt x="37" y="111"/>
                    </a:moveTo>
                    <a:lnTo>
                      <a:pt x="0" y="0"/>
                    </a:lnTo>
                    <a:lnTo>
                      <a:pt x="97" y="0"/>
                    </a:lnTo>
                    <a:lnTo>
                      <a:pt x="135" y="111"/>
                    </a:lnTo>
                    <a:lnTo>
                      <a:pt x="37" y="111"/>
                    </a:lnTo>
                  </a:path>
                </a:pathLst>
              </a:custGeom>
              <a:solidFill>
                <a:srgbClr val="C0C0C0"/>
              </a:solidFill>
              <a:ln w="12700" cap="rnd" cmpd="sng">
                <a:solidFill>
                  <a:srgbClr val="000000"/>
                </a:solidFill>
                <a:prstDash val="solid"/>
                <a:round/>
                <a:headEnd type="none" w="med" len="med"/>
                <a:tailEnd type="none" w="med" len="med"/>
              </a:ln>
              <a:effectLst/>
            </p:spPr>
            <p:txBody>
              <a:bodyPr/>
              <a:lstStyle/>
              <a:p>
                <a:endParaRPr lang="es-CO"/>
              </a:p>
            </p:txBody>
          </p:sp>
          <p:sp>
            <p:nvSpPr>
              <p:cNvPr id="73856" name="Freeform 128"/>
              <p:cNvSpPr>
                <a:spLocks/>
              </p:cNvSpPr>
              <p:nvPr/>
            </p:nvSpPr>
            <p:spPr bwMode="auto">
              <a:xfrm>
                <a:off x="4823" y="2007"/>
                <a:ext cx="105" cy="113"/>
              </a:xfrm>
              <a:custGeom>
                <a:avLst/>
                <a:gdLst/>
                <a:ahLst/>
                <a:cxnLst>
                  <a:cxn ang="0">
                    <a:pos x="7" y="112"/>
                  </a:cxn>
                  <a:cxn ang="0">
                    <a:pos x="0" y="0"/>
                  </a:cxn>
                  <a:cxn ang="0">
                    <a:pos x="97" y="0"/>
                  </a:cxn>
                  <a:cxn ang="0">
                    <a:pos x="104" y="112"/>
                  </a:cxn>
                  <a:cxn ang="0">
                    <a:pos x="7" y="112"/>
                  </a:cxn>
                </a:cxnLst>
                <a:rect l="0" t="0" r="r" b="b"/>
                <a:pathLst>
                  <a:path w="105" h="113">
                    <a:moveTo>
                      <a:pt x="7" y="112"/>
                    </a:moveTo>
                    <a:lnTo>
                      <a:pt x="0" y="0"/>
                    </a:lnTo>
                    <a:lnTo>
                      <a:pt x="97" y="0"/>
                    </a:lnTo>
                    <a:lnTo>
                      <a:pt x="104" y="112"/>
                    </a:lnTo>
                    <a:lnTo>
                      <a:pt x="7" y="112"/>
                    </a:lnTo>
                  </a:path>
                </a:pathLst>
              </a:custGeom>
              <a:solidFill>
                <a:srgbClr val="E0E0E0"/>
              </a:solidFill>
              <a:ln w="12700" cap="rnd" cmpd="sng">
                <a:solidFill>
                  <a:srgbClr val="000000"/>
                </a:solidFill>
                <a:prstDash val="solid"/>
                <a:round/>
                <a:headEnd type="none" w="med" len="med"/>
                <a:tailEnd type="none" w="med" len="med"/>
              </a:ln>
              <a:effectLst/>
            </p:spPr>
            <p:txBody>
              <a:bodyPr/>
              <a:lstStyle/>
              <a:p>
                <a:endParaRPr lang="es-CO"/>
              </a:p>
            </p:txBody>
          </p:sp>
        </p:grpSp>
        <p:sp>
          <p:nvSpPr>
            <p:cNvPr id="73857" name="Freeform 129"/>
            <p:cNvSpPr>
              <a:spLocks/>
            </p:cNvSpPr>
            <p:nvPr/>
          </p:nvSpPr>
          <p:spPr bwMode="auto">
            <a:xfrm>
              <a:off x="432" y="2688"/>
              <a:ext cx="364" cy="714"/>
            </a:xfrm>
            <a:custGeom>
              <a:avLst/>
              <a:gdLst/>
              <a:ahLst/>
              <a:cxnLst>
                <a:cxn ang="0">
                  <a:pos x="22" y="505"/>
                </a:cxn>
                <a:cxn ang="0">
                  <a:pos x="8" y="386"/>
                </a:cxn>
                <a:cxn ang="0">
                  <a:pos x="0" y="260"/>
                </a:cxn>
                <a:cxn ang="0">
                  <a:pos x="44" y="67"/>
                </a:cxn>
                <a:cxn ang="0">
                  <a:pos x="178" y="0"/>
                </a:cxn>
                <a:cxn ang="0">
                  <a:pos x="254" y="74"/>
                </a:cxn>
                <a:cxn ang="0">
                  <a:pos x="320" y="171"/>
                </a:cxn>
                <a:cxn ang="0">
                  <a:pos x="357" y="282"/>
                </a:cxn>
                <a:cxn ang="0">
                  <a:pos x="363" y="394"/>
                </a:cxn>
                <a:cxn ang="0">
                  <a:pos x="341" y="542"/>
                </a:cxn>
                <a:cxn ang="0">
                  <a:pos x="304" y="639"/>
                </a:cxn>
                <a:cxn ang="0">
                  <a:pos x="231" y="713"/>
                </a:cxn>
                <a:cxn ang="0">
                  <a:pos x="133" y="713"/>
                </a:cxn>
                <a:cxn ang="0">
                  <a:pos x="66" y="624"/>
                </a:cxn>
                <a:cxn ang="0">
                  <a:pos x="22" y="505"/>
                </a:cxn>
              </a:cxnLst>
              <a:rect l="0" t="0" r="r" b="b"/>
              <a:pathLst>
                <a:path w="364" h="714">
                  <a:moveTo>
                    <a:pt x="22" y="505"/>
                  </a:moveTo>
                  <a:lnTo>
                    <a:pt x="8" y="386"/>
                  </a:lnTo>
                  <a:lnTo>
                    <a:pt x="0" y="260"/>
                  </a:lnTo>
                  <a:lnTo>
                    <a:pt x="44" y="67"/>
                  </a:lnTo>
                  <a:lnTo>
                    <a:pt x="178" y="0"/>
                  </a:lnTo>
                  <a:lnTo>
                    <a:pt x="254" y="74"/>
                  </a:lnTo>
                  <a:lnTo>
                    <a:pt x="320" y="171"/>
                  </a:lnTo>
                  <a:lnTo>
                    <a:pt x="357" y="282"/>
                  </a:lnTo>
                  <a:lnTo>
                    <a:pt x="363" y="394"/>
                  </a:lnTo>
                  <a:lnTo>
                    <a:pt x="341" y="542"/>
                  </a:lnTo>
                  <a:lnTo>
                    <a:pt x="304" y="639"/>
                  </a:lnTo>
                  <a:lnTo>
                    <a:pt x="231" y="713"/>
                  </a:lnTo>
                  <a:lnTo>
                    <a:pt x="133" y="713"/>
                  </a:lnTo>
                  <a:lnTo>
                    <a:pt x="66" y="624"/>
                  </a:lnTo>
                  <a:lnTo>
                    <a:pt x="22" y="505"/>
                  </a:lnTo>
                </a:path>
              </a:pathLst>
            </a:custGeom>
            <a:solidFill>
              <a:srgbClr val="DDDDDD"/>
            </a:solidFill>
            <a:ln w="12700" cap="rnd" cmpd="sng">
              <a:solidFill>
                <a:srgbClr val="000000"/>
              </a:solidFill>
              <a:prstDash val="solid"/>
              <a:round/>
              <a:headEnd type="none" w="med" len="med"/>
              <a:tailEnd type="none" w="med" len="med"/>
            </a:ln>
            <a:effectLst/>
          </p:spPr>
          <p:txBody>
            <a:bodyPr/>
            <a:lstStyle/>
            <a:p>
              <a:endParaRPr lang="es-CO"/>
            </a:p>
          </p:txBody>
        </p:sp>
        <p:grpSp>
          <p:nvGrpSpPr>
            <p:cNvPr id="30" name="Group 137"/>
            <p:cNvGrpSpPr>
              <a:grpSpLocks/>
            </p:cNvGrpSpPr>
            <p:nvPr/>
          </p:nvGrpSpPr>
          <p:grpSpPr bwMode="auto">
            <a:xfrm>
              <a:off x="1056" y="2928"/>
              <a:ext cx="1008" cy="188"/>
              <a:chOff x="2400" y="2592"/>
              <a:chExt cx="2064" cy="384"/>
            </a:xfrm>
          </p:grpSpPr>
          <p:sp>
            <p:nvSpPr>
              <p:cNvPr id="73860" name="Freeform 132"/>
              <p:cNvSpPr>
                <a:spLocks/>
              </p:cNvSpPr>
              <p:nvPr/>
            </p:nvSpPr>
            <p:spPr bwMode="auto">
              <a:xfrm>
                <a:off x="4080" y="2592"/>
                <a:ext cx="384" cy="384"/>
              </a:xfrm>
              <a:custGeom>
                <a:avLst/>
                <a:gdLst/>
                <a:ahLst/>
                <a:cxnLst>
                  <a:cxn ang="0">
                    <a:pos x="96" y="0"/>
                  </a:cxn>
                  <a:cxn ang="0">
                    <a:pos x="0" y="192"/>
                  </a:cxn>
                  <a:cxn ang="0">
                    <a:pos x="48" y="336"/>
                  </a:cxn>
                  <a:cxn ang="0">
                    <a:pos x="192" y="384"/>
                  </a:cxn>
                  <a:cxn ang="0">
                    <a:pos x="288" y="384"/>
                  </a:cxn>
                  <a:cxn ang="0">
                    <a:pos x="384" y="288"/>
                  </a:cxn>
                  <a:cxn ang="0">
                    <a:pos x="384" y="144"/>
                  </a:cxn>
                  <a:cxn ang="0">
                    <a:pos x="288" y="0"/>
                  </a:cxn>
                  <a:cxn ang="0">
                    <a:pos x="192" y="0"/>
                  </a:cxn>
                  <a:cxn ang="0">
                    <a:pos x="96" y="0"/>
                  </a:cxn>
                </a:cxnLst>
                <a:rect l="0" t="0" r="r" b="b"/>
                <a:pathLst>
                  <a:path w="384" h="384">
                    <a:moveTo>
                      <a:pt x="96" y="0"/>
                    </a:moveTo>
                    <a:lnTo>
                      <a:pt x="0" y="192"/>
                    </a:lnTo>
                    <a:lnTo>
                      <a:pt x="48" y="336"/>
                    </a:lnTo>
                    <a:lnTo>
                      <a:pt x="192" y="384"/>
                    </a:lnTo>
                    <a:lnTo>
                      <a:pt x="288" y="384"/>
                    </a:lnTo>
                    <a:lnTo>
                      <a:pt x="384" y="288"/>
                    </a:lnTo>
                    <a:lnTo>
                      <a:pt x="384" y="144"/>
                    </a:lnTo>
                    <a:lnTo>
                      <a:pt x="288" y="0"/>
                    </a:lnTo>
                    <a:lnTo>
                      <a:pt x="192" y="0"/>
                    </a:lnTo>
                    <a:lnTo>
                      <a:pt x="96" y="0"/>
                    </a:lnTo>
                    <a:close/>
                  </a:path>
                </a:pathLst>
              </a:custGeom>
              <a:solidFill>
                <a:srgbClr val="B2B2B2"/>
              </a:solidFill>
              <a:ln w="9525">
                <a:solidFill>
                  <a:schemeClr val="tx1"/>
                </a:solidFill>
                <a:round/>
                <a:headEnd/>
                <a:tailEnd/>
              </a:ln>
              <a:effectLst/>
            </p:spPr>
            <p:txBody>
              <a:bodyPr wrap="none" anchor="ctr"/>
              <a:lstStyle/>
              <a:p>
                <a:endParaRPr lang="es-CO"/>
              </a:p>
            </p:txBody>
          </p:sp>
          <p:sp>
            <p:nvSpPr>
              <p:cNvPr id="73861" name="Freeform 133"/>
              <p:cNvSpPr>
                <a:spLocks/>
              </p:cNvSpPr>
              <p:nvPr/>
            </p:nvSpPr>
            <p:spPr bwMode="auto">
              <a:xfrm>
                <a:off x="2400" y="2592"/>
                <a:ext cx="1872" cy="384"/>
              </a:xfrm>
              <a:custGeom>
                <a:avLst/>
                <a:gdLst/>
                <a:ahLst/>
                <a:cxnLst>
                  <a:cxn ang="0">
                    <a:pos x="1776" y="0"/>
                  </a:cxn>
                  <a:cxn ang="0">
                    <a:pos x="1536" y="48"/>
                  </a:cxn>
                  <a:cxn ang="0">
                    <a:pos x="1296" y="48"/>
                  </a:cxn>
                  <a:cxn ang="0">
                    <a:pos x="1104" y="48"/>
                  </a:cxn>
                  <a:cxn ang="0">
                    <a:pos x="864" y="96"/>
                  </a:cxn>
                  <a:cxn ang="0">
                    <a:pos x="672" y="144"/>
                  </a:cxn>
                  <a:cxn ang="0">
                    <a:pos x="528" y="144"/>
                  </a:cxn>
                  <a:cxn ang="0">
                    <a:pos x="336" y="192"/>
                  </a:cxn>
                  <a:cxn ang="0">
                    <a:pos x="192" y="192"/>
                  </a:cxn>
                  <a:cxn ang="0">
                    <a:pos x="48" y="240"/>
                  </a:cxn>
                  <a:cxn ang="0">
                    <a:pos x="0" y="240"/>
                  </a:cxn>
                  <a:cxn ang="0">
                    <a:pos x="144" y="240"/>
                  </a:cxn>
                  <a:cxn ang="0">
                    <a:pos x="336" y="288"/>
                  </a:cxn>
                  <a:cxn ang="0">
                    <a:pos x="624" y="288"/>
                  </a:cxn>
                  <a:cxn ang="0">
                    <a:pos x="912" y="288"/>
                  </a:cxn>
                  <a:cxn ang="0">
                    <a:pos x="1008" y="288"/>
                  </a:cxn>
                  <a:cxn ang="0">
                    <a:pos x="1056" y="336"/>
                  </a:cxn>
                  <a:cxn ang="0">
                    <a:pos x="1296" y="336"/>
                  </a:cxn>
                  <a:cxn ang="0">
                    <a:pos x="1440" y="336"/>
                  </a:cxn>
                  <a:cxn ang="0">
                    <a:pos x="1536" y="336"/>
                  </a:cxn>
                  <a:cxn ang="0">
                    <a:pos x="1680" y="384"/>
                  </a:cxn>
                  <a:cxn ang="0">
                    <a:pos x="1776" y="384"/>
                  </a:cxn>
                  <a:cxn ang="0">
                    <a:pos x="1872" y="384"/>
                  </a:cxn>
                  <a:cxn ang="0">
                    <a:pos x="1728" y="336"/>
                  </a:cxn>
                  <a:cxn ang="0">
                    <a:pos x="1680" y="192"/>
                  </a:cxn>
                  <a:cxn ang="0">
                    <a:pos x="1776" y="0"/>
                  </a:cxn>
                </a:cxnLst>
                <a:rect l="0" t="0" r="r" b="b"/>
                <a:pathLst>
                  <a:path w="1872" h="384">
                    <a:moveTo>
                      <a:pt x="1776" y="0"/>
                    </a:moveTo>
                    <a:lnTo>
                      <a:pt x="1536" y="48"/>
                    </a:lnTo>
                    <a:lnTo>
                      <a:pt x="1296" y="48"/>
                    </a:lnTo>
                    <a:lnTo>
                      <a:pt x="1104" y="48"/>
                    </a:lnTo>
                    <a:lnTo>
                      <a:pt x="864" y="96"/>
                    </a:lnTo>
                    <a:lnTo>
                      <a:pt x="672" y="144"/>
                    </a:lnTo>
                    <a:lnTo>
                      <a:pt x="528" y="144"/>
                    </a:lnTo>
                    <a:lnTo>
                      <a:pt x="336" y="192"/>
                    </a:lnTo>
                    <a:lnTo>
                      <a:pt x="192" y="192"/>
                    </a:lnTo>
                    <a:lnTo>
                      <a:pt x="48" y="240"/>
                    </a:lnTo>
                    <a:lnTo>
                      <a:pt x="0" y="240"/>
                    </a:lnTo>
                    <a:lnTo>
                      <a:pt x="144" y="240"/>
                    </a:lnTo>
                    <a:lnTo>
                      <a:pt x="336" y="288"/>
                    </a:lnTo>
                    <a:lnTo>
                      <a:pt x="624" y="288"/>
                    </a:lnTo>
                    <a:lnTo>
                      <a:pt x="912" y="288"/>
                    </a:lnTo>
                    <a:lnTo>
                      <a:pt x="1008" y="288"/>
                    </a:lnTo>
                    <a:lnTo>
                      <a:pt x="1056" y="336"/>
                    </a:lnTo>
                    <a:lnTo>
                      <a:pt x="1296" y="336"/>
                    </a:lnTo>
                    <a:lnTo>
                      <a:pt x="1440" y="336"/>
                    </a:lnTo>
                    <a:lnTo>
                      <a:pt x="1536" y="336"/>
                    </a:lnTo>
                    <a:lnTo>
                      <a:pt x="1680" y="384"/>
                    </a:lnTo>
                    <a:lnTo>
                      <a:pt x="1776" y="384"/>
                    </a:lnTo>
                    <a:lnTo>
                      <a:pt x="1872" y="384"/>
                    </a:lnTo>
                    <a:lnTo>
                      <a:pt x="1728" y="336"/>
                    </a:lnTo>
                    <a:lnTo>
                      <a:pt x="1680" y="192"/>
                    </a:lnTo>
                    <a:lnTo>
                      <a:pt x="1776" y="0"/>
                    </a:lnTo>
                    <a:close/>
                  </a:path>
                </a:pathLst>
              </a:custGeom>
              <a:solidFill>
                <a:srgbClr val="DDDDDD"/>
              </a:solidFill>
              <a:ln w="9525">
                <a:solidFill>
                  <a:schemeClr val="tx1"/>
                </a:solidFill>
                <a:round/>
                <a:headEnd/>
                <a:tailEnd/>
              </a:ln>
              <a:effectLst/>
            </p:spPr>
            <p:txBody>
              <a:bodyPr wrap="none" anchor="ctr"/>
              <a:lstStyle/>
              <a:p>
                <a:endParaRPr lang="es-CO"/>
              </a:p>
            </p:txBody>
          </p:sp>
          <p:sp>
            <p:nvSpPr>
              <p:cNvPr id="73862" name="Freeform 134"/>
              <p:cNvSpPr>
                <a:spLocks/>
              </p:cNvSpPr>
              <p:nvPr/>
            </p:nvSpPr>
            <p:spPr bwMode="auto">
              <a:xfrm>
                <a:off x="2496" y="2784"/>
                <a:ext cx="672" cy="48"/>
              </a:xfrm>
              <a:custGeom>
                <a:avLst/>
                <a:gdLst/>
                <a:ahLst/>
                <a:cxnLst>
                  <a:cxn ang="0">
                    <a:pos x="0" y="48"/>
                  </a:cxn>
                  <a:cxn ang="0">
                    <a:pos x="192" y="48"/>
                  </a:cxn>
                  <a:cxn ang="0">
                    <a:pos x="384" y="0"/>
                  </a:cxn>
                  <a:cxn ang="0">
                    <a:pos x="672" y="0"/>
                  </a:cxn>
                </a:cxnLst>
                <a:rect l="0" t="0" r="r" b="b"/>
                <a:pathLst>
                  <a:path w="672" h="48">
                    <a:moveTo>
                      <a:pt x="0" y="48"/>
                    </a:moveTo>
                    <a:lnTo>
                      <a:pt x="192" y="48"/>
                    </a:lnTo>
                    <a:lnTo>
                      <a:pt x="384" y="0"/>
                    </a:lnTo>
                    <a:lnTo>
                      <a:pt x="672" y="0"/>
                    </a:lnTo>
                  </a:path>
                </a:pathLst>
              </a:custGeom>
              <a:noFill/>
              <a:ln w="9525">
                <a:solidFill>
                  <a:schemeClr val="tx1"/>
                </a:solidFill>
                <a:round/>
                <a:headEnd/>
                <a:tailEnd/>
              </a:ln>
              <a:effectLst/>
            </p:spPr>
            <p:txBody>
              <a:bodyPr wrap="none" anchor="ctr"/>
              <a:lstStyle/>
              <a:p>
                <a:endParaRPr lang="es-CO"/>
              </a:p>
            </p:txBody>
          </p:sp>
          <p:sp>
            <p:nvSpPr>
              <p:cNvPr id="73863" name="Freeform 135"/>
              <p:cNvSpPr>
                <a:spLocks/>
              </p:cNvSpPr>
              <p:nvPr/>
            </p:nvSpPr>
            <p:spPr bwMode="auto">
              <a:xfrm>
                <a:off x="3264" y="2640"/>
                <a:ext cx="816" cy="96"/>
              </a:xfrm>
              <a:custGeom>
                <a:avLst/>
                <a:gdLst/>
                <a:ahLst/>
                <a:cxnLst>
                  <a:cxn ang="0">
                    <a:pos x="0" y="96"/>
                  </a:cxn>
                  <a:cxn ang="0">
                    <a:pos x="192" y="48"/>
                  </a:cxn>
                  <a:cxn ang="0">
                    <a:pos x="432" y="48"/>
                  </a:cxn>
                  <a:cxn ang="0">
                    <a:pos x="816" y="0"/>
                  </a:cxn>
                </a:cxnLst>
                <a:rect l="0" t="0" r="r" b="b"/>
                <a:pathLst>
                  <a:path w="816" h="96">
                    <a:moveTo>
                      <a:pt x="0" y="96"/>
                    </a:moveTo>
                    <a:lnTo>
                      <a:pt x="192" y="48"/>
                    </a:lnTo>
                    <a:lnTo>
                      <a:pt x="432" y="48"/>
                    </a:lnTo>
                    <a:lnTo>
                      <a:pt x="816" y="0"/>
                    </a:lnTo>
                  </a:path>
                </a:pathLst>
              </a:custGeom>
              <a:noFill/>
              <a:ln w="9525">
                <a:solidFill>
                  <a:schemeClr val="tx1"/>
                </a:solidFill>
                <a:round/>
                <a:headEnd/>
                <a:tailEnd/>
              </a:ln>
              <a:effectLst/>
            </p:spPr>
            <p:txBody>
              <a:bodyPr wrap="none" anchor="ctr"/>
              <a:lstStyle/>
              <a:p>
                <a:endParaRPr lang="es-CO"/>
              </a:p>
            </p:txBody>
          </p:sp>
          <p:sp>
            <p:nvSpPr>
              <p:cNvPr id="73864" name="Freeform 136"/>
              <p:cNvSpPr>
                <a:spLocks/>
              </p:cNvSpPr>
              <p:nvPr/>
            </p:nvSpPr>
            <p:spPr bwMode="auto">
              <a:xfrm>
                <a:off x="3552" y="2832"/>
                <a:ext cx="480" cy="96"/>
              </a:xfrm>
              <a:custGeom>
                <a:avLst/>
                <a:gdLst/>
                <a:ahLst/>
                <a:cxnLst>
                  <a:cxn ang="0">
                    <a:pos x="0" y="0"/>
                  </a:cxn>
                  <a:cxn ang="0">
                    <a:pos x="144" y="48"/>
                  </a:cxn>
                  <a:cxn ang="0">
                    <a:pos x="336" y="48"/>
                  </a:cxn>
                  <a:cxn ang="0">
                    <a:pos x="480" y="96"/>
                  </a:cxn>
                </a:cxnLst>
                <a:rect l="0" t="0" r="r" b="b"/>
                <a:pathLst>
                  <a:path w="480" h="96">
                    <a:moveTo>
                      <a:pt x="0" y="0"/>
                    </a:moveTo>
                    <a:lnTo>
                      <a:pt x="144" y="48"/>
                    </a:lnTo>
                    <a:lnTo>
                      <a:pt x="336" y="48"/>
                    </a:lnTo>
                    <a:lnTo>
                      <a:pt x="480" y="96"/>
                    </a:lnTo>
                  </a:path>
                </a:pathLst>
              </a:custGeom>
              <a:noFill/>
              <a:ln w="9525">
                <a:solidFill>
                  <a:schemeClr val="tx1"/>
                </a:solidFill>
                <a:round/>
                <a:headEnd/>
                <a:tailEnd/>
              </a:ln>
              <a:effectLst/>
            </p:spPr>
            <p:txBody>
              <a:bodyPr wrap="none" anchor="ctr"/>
              <a:lstStyle/>
              <a:p>
                <a:endParaRPr lang="es-CO"/>
              </a:p>
            </p:txBody>
          </p:sp>
        </p:grpSp>
      </p:grpSp>
      <p:sp>
        <p:nvSpPr>
          <p:cNvPr id="73866" name="Text Box 138"/>
          <p:cNvSpPr txBox="1">
            <a:spLocks noChangeArrowheads="1"/>
          </p:cNvSpPr>
          <p:nvPr/>
        </p:nvSpPr>
        <p:spPr bwMode="auto">
          <a:xfrm>
            <a:off x="1253997" y="5105401"/>
            <a:ext cx="2532185" cy="1006429"/>
          </a:xfrm>
          <a:prstGeom prst="rect">
            <a:avLst/>
          </a:prstGeom>
          <a:noFill/>
          <a:ln w="9525">
            <a:noFill/>
            <a:miter lim="800000"/>
            <a:headEnd/>
            <a:tailEnd/>
          </a:ln>
          <a:effectLst/>
        </p:spPr>
        <p:txBody>
          <a:bodyPr lIns="54000" rIns="54000">
            <a:spAutoFit/>
          </a:bodyPr>
          <a:lstStyle/>
          <a:p>
            <a:pPr marL="190500" indent="-190500">
              <a:lnSpc>
                <a:spcPct val="110000"/>
              </a:lnSpc>
              <a:buFont typeface="Wingdings" pitchFamily="2" charset="2"/>
              <a:buChar char=""/>
            </a:pPr>
            <a:r>
              <a:rPr lang="es-ES_tradnl" dirty="0">
                <a:latin typeface="Arial" charset="0"/>
              </a:rPr>
              <a:t>Se dispone de la capacidad para cumplir requisitos</a:t>
            </a:r>
          </a:p>
        </p:txBody>
      </p:sp>
      <p:grpSp>
        <p:nvGrpSpPr>
          <p:cNvPr id="31" name="Group 139"/>
          <p:cNvGrpSpPr>
            <a:grpSpLocks/>
          </p:cNvGrpSpPr>
          <p:nvPr/>
        </p:nvGrpSpPr>
        <p:grpSpPr bwMode="auto">
          <a:xfrm>
            <a:off x="6929454" y="4429132"/>
            <a:ext cx="1071570" cy="1571636"/>
            <a:chOff x="4890" y="2590"/>
            <a:chExt cx="964" cy="1345"/>
          </a:xfrm>
        </p:grpSpPr>
        <p:grpSp>
          <p:nvGrpSpPr>
            <p:cNvPr id="73728" name="Group 140"/>
            <p:cNvGrpSpPr>
              <a:grpSpLocks/>
            </p:cNvGrpSpPr>
            <p:nvPr/>
          </p:nvGrpSpPr>
          <p:grpSpPr bwMode="auto">
            <a:xfrm>
              <a:off x="4910" y="2944"/>
              <a:ext cx="896" cy="570"/>
              <a:chOff x="4910" y="2944"/>
              <a:chExt cx="896" cy="570"/>
            </a:xfrm>
          </p:grpSpPr>
          <p:grpSp>
            <p:nvGrpSpPr>
              <p:cNvPr id="73729" name="Group 141"/>
              <p:cNvGrpSpPr>
                <a:grpSpLocks/>
              </p:cNvGrpSpPr>
              <p:nvPr/>
            </p:nvGrpSpPr>
            <p:grpSpPr bwMode="auto">
              <a:xfrm>
                <a:off x="4910" y="2944"/>
                <a:ext cx="896" cy="570"/>
                <a:chOff x="4910" y="2944"/>
                <a:chExt cx="896" cy="570"/>
              </a:xfrm>
            </p:grpSpPr>
            <p:sp>
              <p:nvSpPr>
                <p:cNvPr id="73870" name="Freeform 142"/>
                <p:cNvSpPr>
                  <a:spLocks/>
                </p:cNvSpPr>
                <p:nvPr/>
              </p:nvSpPr>
              <p:spPr bwMode="auto">
                <a:xfrm>
                  <a:off x="4910" y="2944"/>
                  <a:ext cx="896" cy="570"/>
                </a:xfrm>
                <a:custGeom>
                  <a:avLst/>
                  <a:gdLst/>
                  <a:ahLst/>
                  <a:cxnLst>
                    <a:cxn ang="0">
                      <a:pos x="155" y="28"/>
                    </a:cxn>
                    <a:cxn ang="0">
                      <a:pos x="93" y="58"/>
                    </a:cxn>
                    <a:cxn ang="0">
                      <a:pos x="69" y="88"/>
                    </a:cxn>
                    <a:cxn ang="0">
                      <a:pos x="43" y="133"/>
                    </a:cxn>
                    <a:cxn ang="0">
                      <a:pos x="23" y="184"/>
                    </a:cxn>
                    <a:cxn ang="0">
                      <a:pos x="15" y="229"/>
                    </a:cxn>
                    <a:cxn ang="0">
                      <a:pos x="0" y="294"/>
                    </a:cxn>
                    <a:cxn ang="0">
                      <a:pos x="4" y="346"/>
                    </a:cxn>
                    <a:cxn ang="0">
                      <a:pos x="15" y="406"/>
                    </a:cxn>
                    <a:cxn ang="0">
                      <a:pos x="30" y="444"/>
                    </a:cxn>
                    <a:cxn ang="0">
                      <a:pos x="45" y="464"/>
                    </a:cxn>
                    <a:cxn ang="0">
                      <a:pos x="71" y="487"/>
                    </a:cxn>
                    <a:cxn ang="0">
                      <a:pos x="93" y="492"/>
                    </a:cxn>
                    <a:cxn ang="0">
                      <a:pos x="114" y="492"/>
                    </a:cxn>
                    <a:cxn ang="0">
                      <a:pos x="143" y="487"/>
                    </a:cxn>
                    <a:cxn ang="0">
                      <a:pos x="153" y="470"/>
                    </a:cxn>
                    <a:cxn ang="0">
                      <a:pos x="173" y="455"/>
                    </a:cxn>
                    <a:cxn ang="0">
                      <a:pos x="184" y="421"/>
                    </a:cxn>
                    <a:cxn ang="0">
                      <a:pos x="188" y="446"/>
                    </a:cxn>
                    <a:cxn ang="0">
                      <a:pos x="216" y="474"/>
                    </a:cxn>
                    <a:cxn ang="0">
                      <a:pos x="256" y="519"/>
                    </a:cxn>
                    <a:cxn ang="0">
                      <a:pos x="294" y="552"/>
                    </a:cxn>
                    <a:cxn ang="0">
                      <a:pos x="396" y="569"/>
                    </a:cxn>
                    <a:cxn ang="0">
                      <a:pos x="579" y="549"/>
                    </a:cxn>
                    <a:cxn ang="0">
                      <a:pos x="606" y="534"/>
                    </a:cxn>
                    <a:cxn ang="0">
                      <a:pos x="643" y="511"/>
                    </a:cxn>
                    <a:cxn ang="0">
                      <a:pos x="665" y="489"/>
                    </a:cxn>
                    <a:cxn ang="0">
                      <a:pos x="680" y="459"/>
                    </a:cxn>
                    <a:cxn ang="0">
                      <a:pos x="702" y="412"/>
                    </a:cxn>
                    <a:cxn ang="0">
                      <a:pos x="704" y="353"/>
                    </a:cxn>
                    <a:cxn ang="0">
                      <a:pos x="689" y="281"/>
                    </a:cxn>
                    <a:cxn ang="0">
                      <a:pos x="724" y="389"/>
                    </a:cxn>
                    <a:cxn ang="0">
                      <a:pos x="747" y="435"/>
                    </a:cxn>
                    <a:cxn ang="0">
                      <a:pos x="793" y="462"/>
                    </a:cxn>
                    <a:cxn ang="0">
                      <a:pos x="830" y="462"/>
                    </a:cxn>
                    <a:cxn ang="0">
                      <a:pos x="853" y="455"/>
                    </a:cxn>
                    <a:cxn ang="0">
                      <a:pos x="882" y="452"/>
                    </a:cxn>
                    <a:cxn ang="0">
                      <a:pos x="895" y="417"/>
                    </a:cxn>
                    <a:cxn ang="0">
                      <a:pos x="886" y="325"/>
                    </a:cxn>
                    <a:cxn ang="0">
                      <a:pos x="849" y="284"/>
                    </a:cxn>
                    <a:cxn ang="0">
                      <a:pos x="795" y="255"/>
                    </a:cxn>
                    <a:cxn ang="0">
                      <a:pos x="761" y="218"/>
                    </a:cxn>
                    <a:cxn ang="0">
                      <a:pos x="724" y="155"/>
                    </a:cxn>
                    <a:cxn ang="0">
                      <a:pos x="687" y="88"/>
                    </a:cxn>
                    <a:cxn ang="0">
                      <a:pos x="658" y="58"/>
                    </a:cxn>
                    <a:cxn ang="0">
                      <a:pos x="643" y="47"/>
                    </a:cxn>
                    <a:cxn ang="0">
                      <a:pos x="617" y="36"/>
                    </a:cxn>
                    <a:cxn ang="0">
                      <a:pos x="583" y="24"/>
                    </a:cxn>
                    <a:cxn ang="0">
                      <a:pos x="541" y="10"/>
                    </a:cxn>
                    <a:cxn ang="0">
                      <a:pos x="450" y="0"/>
                    </a:cxn>
                    <a:cxn ang="0">
                      <a:pos x="344" y="2"/>
                    </a:cxn>
                    <a:cxn ang="0">
                      <a:pos x="221" y="4"/>
                    </a:cxn>
                    <a:cxn ang="0">
                      <a:pos x="155" y="28"/>
                    </a:cxn>
                  </a:cxnLst>
                  <a:rect l="0" t="0" r="r" b="b"/>
                  <a:pathLst>
                    <a:path w="896" h="570">
                      <a:moveTo>
                        <a:pt x="155" y="28"/>
                      </a:moveTo>
                      <a:lnTo>
                        <a:pt x="93" y="58"/>
                      </a:lnTo>
                      <a:lnTo>
                        <a:pt x="69" y="88"/>
                      </a:lnTo>
                      <a:lnTo>
                        <a:pt x="43" y="133"/>
                      </a:lnTo>
                      <a:lnTo>
                        <a:pt x="23" y="184"/>
                      </a:lnTo>
                      <a:lnTo>
                        <a:pt x="15" y="229"/>
                      </a:lnTo>
                      <a:lnTo>
                        <a:pt x="0" y="294"/>
                      </a:lnTo>
                      <a:lnTo>
                        <a:pt x="4" y="346"/>
                      </a:lnTo>
                      <a:lnTo>
                        <a:pt x="15" y="406"/>
                      </a:lnTo>
                      <a:lnTo>
                        <a:pt x="30" y="444"/>
                      </a:lnTo>
                      <a:lnTo>
                        <a:pt x="45" y="464"/>
                      </a:lnTo>
                      <a:lnTo>
                        <a:pt x="71" y="487"/>
                      </a:lnTo>
                      <a:lnTo>
                        <a:pt x="93" y="492"/>
                      </a:lnTo>
                      <a:lnTo>
                        <a:pt x="114" y="492"/>
                      </a:lnTo>
                      <a:lnTo>
                        <a:pt x="143" y="487"/>
                      </a:lnTo>
                      <a:lnTo>
                        <a:pt x="153" y="470"/>
                      </a:lnTo>
                      <a:lnTo>
                        <a:pt x="173" y="455"/>
                      </a:lnTo>
                      <a:lnTo>
                        <a:pt x="184" y="421"/>
                      </a:lnTo>
                      <a:lnTo>
                        <a:pt x="188" y="446"/>
                      </a:lnTo>
                      <a:lnTo>
                        <a:pt x="216" y="474"/>
                      </a:lnTo>
                      <a:lnTo>
                        <a:pt x="256" y="519"/>
                      </a:lnTo>
                      <a:lnTo>
                        <a:pt x="294" y="552"/>
                      </a:lnTo>
                      <a:lnTo>
                        <a:pt x="396" y="569"/>
                      </a:lnTo>
                      <a:lnTo>
                        <a:pt x="579" y="549"/>
                      </a:lnTo>
                      <a:lnTo>
                        <a:pt x="606" y="534"/>
                      </a:lnTo>
                      <a:lnTo>
                        <a:pt x="643" y="511"/>
                      </a:lnTo>
                      <a:lnTo>
                        <a:pt x="665" y="489"/>
                      </a:lnTo>
                      <a:lnTo>
                        <a:pt x="680" y="459"/>
                      </a:lnTo>
                      <a:lnTo>
                        <a:pt x="702" y="412"/>
                      </a:lnTo>
                      <a:lnTo>
                        <a:pt x="704" y="353"/>
                      </a:lnTo>
                      <a:lnTo>
                        <a:pt x="689" y="281"/>
                      </a:lnTo>
                      <a:lnTo>
                        <a:pt x="724" y="389"/>
                      </a:lnTo>
                      <a:lnTo>
                        <a:pt x="747" y="435"/>
                      </a:lnTo>
                      <a:lnTo>
                        <a:pt x="793" y="462"/>
                      </a:lnTo>
                      <a:lnTo>
                        <a:pt x="830" y="462"/>
                      </a:lnTo>
                      <a:lnTo>
                        <a:pt x="853" y="455"/>
                      </a:lnTo>
                      <a:lnTo>
                        <a:pt x="882" y="452"/>
                      </a:lnTo>
                      <a:lnTo>
                        <a:pt x="895" y="417"/>
                      </a:lnTo>
                      <a:lnTo>
                        <a:pt x="886" y="325"/>
                      </a:lnTo>
                      <a:lnTo>
                        <a:pt x="849" y="284"/>
                      </a:lnTo>
                      <a:lnTo>
                        <a:pt x="795" y="255"/>
                      </a:lnTo>
                      <a:lnTo>
                        <a:pt x="761" y="218"/>
                      </a:lnTo>
                      <a:lnTo>
                        <a:pt x="724" y="155"/>
                      </a:lnTo>
                      <a:lnTo>
                        <a:pt x="687" y="88"/>
                      </a:lnTo>
                      <a:lnTo>
                        <a:pt x="658" y="58"/>
                      </a:lnTo>
                      <a:lnTo>
                        <a:pt x="643" y="47"/>
                      </a:lnTo>
                      <a:lnTo>
                        <a:pt x="617" y="36"/>
                      </a:lnTo>
                      <a:lnTo>
                        <a:pt x="583" y="24"/>
                      </a:lnTo>
                      <a:lnTo>
                        <a:pt x="541" y="10"/>
                      </a:lnTo>
                      <a:lnTo>
                        <a:pt x="450" y="0"/>
                      </a:lnTo>
                      <a:lnTo>
                        <a:pt x="344" y="2"/>
                      </a:lnTo>
                      <a:lnTo>
                        <a:pt x="221" y="4"/>
                      </a:lnTo>
                      <a:lnTo>
                        <a:pt x="155" y="28"/>
                      </a:lnTo>
                    </a:path>
                  </a:pathLst>
                </a:custGeom>
                <a:solidFill>
                  <a:srgbClr val="FFE0C0"/>
                </a:solidFill>
                <a:ln w="12700" cap="rnd" cmpd="sng">
                  <a:solidFill>
                    <a:srgbClr val="000000"/>
                  </a:solidFill>
                  <a:prstDash val="solid"/>
                  <a:round/>
                  <a:headEnd type="none" w="med" len="med"/>
                  <a:tailEnd type="none" w="med" len="med"/>
                </a:ln>
                <a:effectLst/>
              </p:spPr>
              <p:txBody>
                <a:bodyPr/>
                <a:lstStyle/>
                <a:p>
                  <a:endParaRPr lang="es-CO"/>
                </a:p>
              </p:txBody>
            </p:sp>
            <p:grpSp>
              <p:nvGrpSpPr>
                <p:cNvPr id="73732" name="Group 143"/>
                <p:cNvGrpSpPr>
                  <a:grpSpLocks/>
                </p:cNvGrpSpPr>
                <p:nvPr/>
              </p:nvGrpSpPr>
              <p:grpSpPr bwMode="auto">
                <a:xfrm>
                  <a:off x="4938" y="3275"/>
                  <a:ext cx="107" cy="22"/>
                  <a:chOff x="4938" y="3275"/>
                  <a:chExt cx="107" cy="22"/>
                </a:xfrm>
              </p:grpSpPr>
              <p:sp>
                <p:nvSpPr>
                  <p:cNvPr id="73872" name="Freeform 144"/>
                  <p:cNvSpPr>
                    <a:spLocks/>
                  </p:cNvSpPr>
                  <p:nvPr/>
                </p:nvSpPr>
                <p:spPr bwMode="auto">
                  <a:xfrm>
                    <a:off x="4938" y="3277"/>
                    <a:ext cx="107" cy="8"/>
                  </a:xfrm>
                  <a:custGeom>
                    <a:avLst/>
                    <a:gdLst/>
                    <a:ahLst/>
                    <a:cxnLst>
                      <a:cxn ang="0">
                        <a:pos x="0" y="1"/>
                      </a:cxn>
                      <a:cxn ang="0">
                        <a:pos x="26" y="0"/>
                      </a:cxn>
                      <a:cxn ang="0">
                        <a:pos x="59" y="1"/>
                      </a:cxn>
                      <a:cxn ang="0">
                        <a:pos x="91" y="4"/>
                      </a:cxn>
                      <a:cxn ang="0">
                        <a:pos x="106" y="7"/>
                      </a:cxn>
                    </a:cxnLst>
                    <a:rect l="0" t="0" r="r" b="b"/>
                    <a:pathLst>
                      <a:path w="107" h="8">
                        <a:moveTo>
                          <a:pt x="0" y="1"/>
                        </a:moveTo>
                        <a:lnTo>
                          <a:pt x="26" y="0"/>
                        </a:lnTo>
                        <a:lnTo>
                          <a:pt x="59" y="1"/>
                        </a:lnTo>
                        <a:lnTo>
                          <a:pt x="91" y="4"/>
                        </a:lnTo>
                        <a:lnTo>
                          <a:pt x="106" y="7"/>
                        </a:lnTo>
                      </a:path>
                    </a:pathLst>
                  </a:custGeom>
                  <a:noFill/>
                  <a:ln w="12700" cap="rnd" cmpd="sng">
                    <a:solidFill>
                      <a:srgbClr val="000000"/>
                    </a:solidFill>
                    <a:prstDash val="solid"/>
                    <a:round/>
                    <a:headEnd type="none" w="med" len="med"/>
                    <a:tailEnd type="none" w="med" len="med"/>
                  </a:ln>
                  <a:effectLst/>
                </p:spPr>
                <p:txBody>
                  <a:bodyPr/>
                  <a:lstStyle/>
                  <a:p>
                    <a:endParaRPr lang="es-CO"/>
                  </a:p>
                </p:txBody>
              </p:sp>
              <p:sp>
                <p:nvSpPr>
                  <p:cNvPr id="73873" name="Line 145"/>
                  <p:cNvSpPr>
                    <a:spLocks noChangeShapeType="1"/>
                  </p:cNvSpPr>
                  <p:nvPr/>
                </p:nvSpPr>
                <p:spPr bwMode="auto">
                  <a:xfrm flipV="1">
                    <a:off x="4960" y="3275"/>
                    <a:ext cx="32" cy="22"/>
                  </a:xfrm>
                  <a:prstGeom prst="line">
                    <a:avLst/>
                  </a:prstGeom>
                  <a:noFill/>
                  <a:ln w="12700">
                    <a:solidFill>
                      <a:srgbClr val="000000"/>
                    </a:solidFill>
                    <a:round/>
                    <a:headEnd/>
                    <a:tailEnd/>
                  </a:ln>
                  <a:effectLst/>
                </p:spPr>
                <p:txBody>
                  <a:bodyPr wrap="none" anchor="ctr"/>
                  <a:lstStyle/>
                  <a:p>
                    <a:endParaRPr lang="es-CO"/>
                  </a:p>
                </p:txBody>
              </p:sp>
            </p:grpSp>
            <p:sp>
              <p:nvSpPr>
                <p:cNvPr id="73874" name="Freeform 146"/>
                <p:cNvSpPr>
                  <a:spLocks/>
                </p:cNvSpPr>
                <p:nvPr/>
              </p:nvSpPr>
              <p:spPr bwMode="auto">
                <a:xfrm>
                  <a:off x="5419" y="3389"/>
                  <a:ext cx="20" cy="22"/>
                </a:xfrm>
                <a:custGeom>
                  <a:avLst/>
                  <a:gdLst/>
                  <a:ahLst/>
                  <a:cxnLst>
                    <a:cxn ang="0">
                      <a:pos x="17" y="7"/>
                    </a:cxn>
                    <a:cxn ang="0">
                      <a:pos x="14" y="1"/>
                    </a:cxn>
                    <a:cxn ang="0">
                      <a:pos x="9" y="0"/>
                    </a:cxn>
                    <a:cxn ang="0">
                      <a:pos x="3" y="1"/>
                    </a:cxn>
                    <a:cxn ang="0">
                      <a:pos x="0" y="7"/>
                    </a:cxn>
                    <a:cxn ang="0">
                      <a:pos x="2" y="15"/>
                    </a:cxn>
                    <a:cxn ang="0">
                      <a:pos x="6" y="20"/>
                    </a:cxn>
                    <a:cxn ang="0">
                      <a:pos x="10" y="21"/>
                    </a:cxn>
                    <a:cxn ang="0">
                      <a:pos x="15" y="21"/>
                    </a:cxn>
                    <a:cxn ang="0">
                      <a:pos x="19" y="15"/>
                    </a:cxn>
                    <a:cxn ang="0">
                      <a:pos x="17" y="7"/>
                    </a:cxn>
                  </a:cxnLst>
                  <a:rect l="0" t="0" r="r" b="b"/>
                  <a:pathLst>
                    <a:path w="20" h="22">
                      <a:moveTo>
                        <a:pt x="17" y="7"/>
                      </a:moveTo>
                      <a:lnTo>
                        <a:pt x="14" y="1"/>
                      </a:lnTo>
                      <a:lnTo>
                        <a:pt x="9" y="0"/>
                      </a:lnTo>
                      <a:lnTo>
                        <a:pt x="3" y="1"/>
                      </a:lnTo>
                      <a:lnTo>
                        <a:pt x="0" y="7"/>
                      </a:lnTo>
                      <a:lnTo>
                        <a:pt x="2" y="15"/>
                      </a:lnTo>
                      <a:lnTo>
                        <a:pt x="6" y="20"/>
                      </a:lnTo>
                      <a:lnTo>
                        <a:pt x="10" y="21"/>
                      </a:lnTo>
                      <a:lnTo>
                        <a:pt x="15" y="21"/>
                      </a:lnTo>
                      <a:lnTo>
                        <a:pt x="19" y="15"/>
                      </a:lnTo>
                      <a:lnTo>
                        <a:pt x="17" y="7"/>
                      </a:lnTo>
                    </a:path>
                  </a:pathLst>
                </a:custGeom>
                <a:solidFill>
                  <a:srgbClr val="FFC080"/>
                </a:solidFill>
                <a:ln w="12700" cap="rnd" cmpd="sng">
                  <a:solidFill>
                    <a:srgbClr val="000000"/>
                  </a:solidFill>
                  <a:prstDash val="solid"/>
                  <a:round/>
                  <a:headEnd type="none" w="med" len="med"/>
                  <a:tailEnd type="none" w="med" len="med"/>
                </a:ln>
                <a:effectLst/>
              </p:spPr>
              <p:txBody>
                <a:bodyPr/>
                <a:lstStyle/>
                <a:p>
                  <a:endParaRPr lang="es-CO"/>
                </a:p>
              </p:txBody>
            </p:sp>
          </p:grpSp>
          <p:sp>
            <p:nvSpPr>
              <p:cNvPr id="73875" name="Freeform 147"/>
              <p:cNvSpPr>
                <a:spLocks/>
              </p:cNvSpPr>
              <p:nvPr/>
            </p:nvSpPr>
            <p:spPr bwMode="auto">
              <a:xfrm>
                <a:off x="5091" y="3157"/>
                <a:ext cx="6" cy="80"/>
              </a:xfrm>
              <a:custGeom>
                <a:avLst/>
                <a:gdLst/>
                <a:ahLst/>
                <a:cxnLst>
                  <a:cxn ang="0">
                    <a:pos x="0" y="0"/>
                  </a:cxn>
                  <a:cxn ang="0">
                    <a:pos x="5" y="37"/>
                  </a:cxn>
                  <a:cxn ang="0">
                    <a:pos x="5" y="64"/>
                  </a:cxn>
                  <a:cxn ang="0">
                    <a:pos x="0" y="79"/>
                  </a:cxn>
                </a:cxnLst>
                <a:rect l="0" t="0" r="r" b="b"/>
                <a:pathLst>
                  <a:path w="6" h="80">
                    <a:moveTo>
                      <a:pt x="0" y="0"/>
                    </a:moveTo>
                    <a:lnTo>
                      <a:pt x="5" y="37"/>
                    </a:lnTo>
                    <a:lnTo>
                      <a:pt x="5" y="64"/>
                    </a:lnTo>
                    <a:lnTo>
                      <a:pt x="0" y="79"/>
                    </a:lnTo>
                  </a:path>
                </a:pathLst>
              </a:custGeom>
              <a:noFill/>
              <a:ln w="12700" cap="rnd" cmpd="sng">
                <a:solidFill>
                  <a:srgbClr val="000000"/>
                </a:solidFill>
                <a:prstDash val="solid"/>
                <a:round/>
                <a:headEnd type="none" w="med" len="med"/>
                <a:tailEnd type="none" w="med" len="med"/>
              </a:ln>
              <a:effectLst/>
            </p:spPr>
            <p:txBody>
              <a:bodyPr/>
              <a:lstStyle/>
              <a:p>
                <a:endParaRPr lang="es-CO"/>
              </a:p>
            </p:txBody>
          </p:sp>
        </p:grpSp>
        <p:grpSp>
          <p:nvGrpSpPr>
            <p:cNvPr id="73733" name="Group 148"/>
            <p:cNvGrpSpPr>
              <a:grpSpLocks/>
            </p:cNvGrpSpPr>
            <p:nvPr/>
          </p:nvGrpSpPr>
          <p:grpSpPr bwMode="auto">
            <a:xfrm>
              <a:off x="4908" y="2590"/>
              <a:ext cx="677" cy="578"/>
              <a:chOff x="4908" y="2590"/>
              <a:chExt cx="677" cy="578"/>
            </a:xfrm>
          </p:grpSpPr>
          <p:sp>
            <p:nvSpPr>
              <p:cNvPr id="73877" name="Freeform 149"/>
              <p:cNvSpPr>
                <a:spLocks/>
              </p:cNvSpPr>
              <p:nvPr/>
            </p:nvSpPr>
            <p:spPr bwMode="auto">
              <a:xfrm>
                <a:off x="4908" y="2590"/>
                <a:ext cx="677" cy="578"/>
              </a:xfrm>
              <a:custGeom>
                <a:avLst/>
                <a:gdLst/>
                <a:ahLst/>
                <a:cxnLst>
                  <a:cxn ang="0">
                    <a:pos x="255" y="39"/>
                  </a:cxn>
                  <a:cxn ang="0">
                    <a:pos x="179" y="34"/>
                  </a:cxn>
                  <a:cxn ang="0">
                    <a:pos x="231" y="50"/>
                  </a:cxn>
                  <a:cxn ang="0">
                    <a:pos x="168" y="47"/>
                  </a:cxn>
                  <a:cxn ang="0">
                    <a:pos x="101" y="48"/>
                  </a:cxn>
                  <a:cxn ang="0">
                    <a:pos x="58" y="86"/>
                  </a:cxn>
                  <a:cxn ang="0">
                    <a:pos x="92" y="84"/>
                  </a:cxn>
                  <a:cxn ang="0">
                    <a:pos x="134" y="75"/>
                  </a:cxn>
                  <a:cxn ang="0">
                    <a:pos x="87" y="111"/>
                  </a:cxn>
                  <a:cxn ang="0">
                    <a:pos x="19" y="192"/>
                  </a:cxn>
                  <a:cxn ang="0">
                    <a:pos x="42" y="201"/>
                  </a:cxn>
                  <a:cxn ang="0">
                    <a:pos x="80" y="205"/>
                  </a:cxn>
                  <a:cxn ang="0">
                    <a:pos x="40" y="245"/>
                  </a:cxn>
                  <a:cxn ang="0">
                    <a:pos x="48" y="267"/>
                  </a:cxn>
                  <a:cxn ang="0">
                    <a:pos x="70" y="274"/>
                  </a:cxn>
                  <a:cxn ang="0">
                    <a:pos x="30" y="375"/>
                  </a:cxn>
                  <a:cxn ang="0">
                    <a:pos x="95" y="312"/>
                  </a:cxn>
                  <a:cxn ang="0">
                    <a:pos x="93" y="374"/>
                  </a:cxn>
                  <a:cxn ang="0">
                    <a:pos x="130" y="459"/>
                  </a:cxn>
                  <a:cxn ang="0">
                    <a:pos x="155" y="384"/>
                  </a:cxn>
                  <a:cxn ang="0">
                    <a:pos x="150" y="479"/>
                  </a:cxn>
                  <a:cxn ang="0">
                    <a:pos x="203" y="557"/>
                  </a:cxn>
                  <a:cxn ang="0">
                    <a:pos x="229" y="555"/>
                  </a:cxn>
                  <a:cxn ang="0">
                    <a:pos x="281" y="570"/>
                  </a:cxn>
                  <a:cxn ang="0">
                    <a:pos x="383" y="530"/>
                  </a:cxn>
                  <a:cxn ang="0">
                    <a:pos x="496" y="577"/>
                  </a:cxn>
                  <a:cxn ang="0">
                    <a:pos x="578" y="507"/>
                  </a:cxn>
                  <a:cxn ang="0">
                    <a:pos x="650" y="491"/>
                  </a:cxn>
                  <a:cxn ang="0">
                    <a:pos x="593" y="358"/>
                  </a:cxn>
                  <a:cxn ang="0">
                    <a:pos x="630" y="343"/>
                  </a:cxn>
                  <a:cxn ang="0">
                    <a:pos x="612" y="300"/>
                  </a:cxn>
                  <a:cxn ang="0">
                    <a:pos x="604" y="277"/>
                  </a:cxn>
                  <a:cxn ang="0">
                    <a:pos x="669" y="336"/>
                  </a:cxn>
                  <a:cxn ang="0">
                    <a:pos x="602" y="249"/>
                  </a:cxn>
                  <a:cxn ang="0">
                    <a:pos x="624" y="246"/>
                  </a:cxn>
                  <a:cxn ang="0">
                    <a:pos x="634" y="221"/>
                  </a:cxn>
                  <a:cxn ang="0">
                    <a:pos x="624" y="193"/>
                  </a:cxn>
                  <a:cxn ang="0">
                    <a:pos x="600" y="152"/>
                  </a:cxn>
                  <a:cxn ang="0">
                    <a:pos x="568" y="134"/>
                  </a:cxn>
                  <a:cxn ang="0">
                    <a:pos x="565" y="115"/>
                  </a:cxn>
                  <a:cxn ang="0">
                    <a:pos x="526" y="97"/>
                  </a:cxn>
                  <a:cxn ang="0">
                    <a:pos x="548" y="76"/>
                  </a:cxn>
                  <a:cxn ang="0">
                    <a:pos x="481" y="60"/>
                  </a:cxn>
                  <a:cxn ang="0">
                    <a:pos x="548" y="26"/>
                  </a:cxn>
                  <a:cxn ang="0">
                    <a:pos x="424" y="32"/>
                  </a:cxn>
                  <a:cxn ang="0">
                    <a:pos x="386" y="22"/>
                  </a:cxn>
                  <a:cxn ang="0">
                    <a:pos x="311" y="58"/>
                  </a:cxn>
                </a:cxnLst>
                <a:rect l="0" t="0" r="r" b="b"/>
                <a:pathLst>
                  <a:path w="677" h="578">
                    <a:moveTo>
                      <a:pt x="299" y="71"/>
                    </a:moveTo>
                    <a:lnTo>
                      <a:pt x="275" y="50"/>
                    </a:lnTo>
                    <a:lnTo>
                      <a:pt x="255" y="39"/>
                    </a:lnTo>
                    <a:lnTo>
                      <a:pt x="227" y="32"/>
                    </a:lnTo>
                    <a:lnTo>
                      <a:pt x="205" y="32"/>
                    </a:lnTo>
                    <a:lnTo>
                      <a:pt x="179" y="34"/>
                    </a:lnTo>
                    <a:lnTo>
                      <a:pt x="166" y="39"/>
                    </a:lnTo>
                    <a:lnTo>
                      <a:pt x="205" y="45"/>
                    </a:lnTo>
                    <a:lnTo>
                      <a:pt x="231" y="50"/>
                    </a:lnTo>
                    <a:lnTo>
                      <a:pt x="258" y="75"/>
                    </a:lnTo>
                    <a:lnTo>
                      <a:pt x="203" y="52"/>
                    </a:lnTo>
                    <a:lnTo>
                      <a:pt x="168" y="47"/>
                    </a:lnTo>
                    <a:lnTo>
                      <a:pt x="147" y="45"/>
                    </a:lnTo>
                    <a:lnTo>
                      <a:pt x="123" y="45"/>
                    </a:lnTo>
                    <a:lnTo>
                      <a:pt x="101" y="48"/>
                    </a:lnTo>
                    <a:lnTo>
                      <a:pt x="86" y="55"/>
                    </a:lnTo>
                    <a:lnTo>
                      <a:pt x="71" y="65"/>
                    </a:lnTo>
                    <a:lnTo>
                      <a:pt x="58" y="86"/>
                    </a:lnTo>
                    <a:lnTo>
                      <a:pt x="51" y="119"/>
                    </a:lnTo>
                    <a:lnTo>
                      <a:pt x="75" y="95"/>
                    </a:lnTo>
                    <a:lnTo>
                      <a:pt x="92" y="84"/>
                    </a:lnTo>
                    <a:lnTo>
                      <a:pt x="104" y="76"/>
                    </a:lnTo>
                    <a:lnTo>
                      <a:pt x="120" y="73"/>
                    </a:lnTo>
                    <a:lnTo>
                      <a:pt x="134" y="75"/>
                    </a:lnTo>
                    <a:lnTo>
                      <a:pt x="142" y="75"/>
                    </a:lnTo>
                    <a:lnTo>
                      <a:pt x="113" y="94"/>
                    </a:lnTo>
                    <a:lnTo>
                      <a:pt x="87" y="111"/>
                    </a:lnTo>
                    <a:lnTo>
                      <a:pt x="58" y="138"/>
                    </a:lnTo>
                    <a:lnTo>
                      <a:pt x="35" y="167"/>
                    </a:lnTo>
                    <a:lnTo>
                      <a:pt x="19" y="192"/>
                    </a:lnTo>
                    <a:lnTo>
                      <a:pt x="0" y="231"/>
                    </a:lnTo>
                    <a:lnTo>
                      <a:pt x="29" y="207"/>
                    </a:lnTo>
                    <a:lnTo>
                      <a:pt x="42" y="201"/>
                    </a:lnTo>
                    <a:lnTo>
                      <a:pt x="58" y="197"/>
                    </a:lnTo>
                    <a:lnTo>
                      <a:pt x="69" y="198"/>
                    </a:lnTo>
                    <a:lnTo>
                      <a:pt x="80" y="205"/>
                    </a:lnTo>
                    <a:lnTo>
                      <a:pt x="66" y="216"/>
                    </a:lnTo>
                    <a:lnTo>
                      <a:pt x="54" y="230"/>
                    </a:lnTo>
                    <a:lnTo>
                      <a:pt x="40" y="245"/>
                    </a:lnTo>
                    <a:lnTo>
                      <a:pt x="28" y="260"/>
                    </a:lnTo>
                    <a:lnTo>
                      <a:pt x="16" y="284"/>
                    </a:lnTo>
                    <a:lnTo>
                      <a:pt x="48" y="267"/>
                    </a:lnTo>
                    <a:lnTo>
                      <a:pt x="65" y="260"/>
                    </a:lnTo>
                    <a:lnTo>
                      <a:pt x="84" y="260"/>
                    </a:lnTo>
                    <a:lnTo>
                      <a:pt x="70" y="274"/>
                    </a:lnTo>
                    <a:lnTo>
                      <a:pt x="56" y="297"/>
                    </a:lnTo>
                    <a:lnTo>
                      <a:pt x="43" y="322"/>
                    </a:lnTo>
                    <a:lnTo>
                      <a:pt x="30" y="375"/>
                    </a:lnTo>
                    <a:lnTo>
                      <a:pt x="51" y="347"/>
                    </a:lnTo>
                    <a:lnTo>
                      <a:pt x="71" y="325"/>
                    </a:lnTo>
                    <a:lnTo>
                      <a:pt x="95" y="312"/>
                    </a:lnTo>
                    <a:lnTo>
                      <a:pt x="106" y="312"/>
                    </a:lnTo>
                    <a:lnTo>
                      <a:pt x="95" y="340"/>
                    </a:lnTo>
                    <a:lnTo>
                      <a:pt x="93" y="374"/>
                    </a:lnTo>
                    <a:lnTo>
                      <a:pt x="95" y="396"/>
                    </a:lnTo>
                    <a:lnTo>
                      <a:pt x="108" y="427"/>
                    </a:lnTo>
                    <a:lnTo>
                      <a:pt x="130" y="459"/>
                    </a:lnTo>
                    <a:lnTo>
                      <a:pt x="130" y="420"/>
                    </a:lnTo>
                    <a:lnTo>
                      <a:pt x="142" y="394"/>
                    </a:lnTo>
                    <a:lnTo>
                      <a:pt x="155" y="384"/>
                    </a:lnTo>
                    <a:lnTo>
                      <a:pt x="150" y="425"/>
                    </a:lnTo>
                    <a:lnTo>
                      <a:pt x="150" y="455"/>
                    </a:lnTo>
                    <a:lnTo>
                      <a:pt x="150" y="479"/>
                    </a:lnTo>
                    <a:lnTo>
                      <a:pt x="155" y="504"/>
                    </a:lnTo>
                    <a:lnTo>
                      <a:pt x="177" y="534"/>
                    </a:lnTo>
                    <a:lnTo>
                      <a:pt x="203" y="557"/>
                    </a:lnTo>
                    <a:lnTo>
                      <a:pt x="207" y="522"/>
                    </a:lnTo>
                    <a:lnTo>
                      <a:pt x="207" y="481"/>
                    </a:lnTo>
                    <a:lnTo>
                      <a:pt x="229" y="555"/>
                    </a:lnTo>
                    <a:lnTo>
                      <a:pt x="244" y="575"/>
                    </a:lnTo>
                    <a:lnTo>
                      <a:pt x="258" y="524"/>
                    </a:lnTo>
                    <a:lnTo>
                      <a:pt x="281" y="570"/>
                    </a:lnTo>
                    <a:lnTo>
                      <a:pt x="325" y="520"/>
                    </a:lnTo>
                    <a:lnTo>
                      <a:pt x="365" y="566"/>
                    </a:lnTo>
                    <a:lnTo>
                      <a:pt x="383" y="530"/>
                    </a:lnTo>
                    <a:lnTo>
                      <a:pt x="431" y="572"/>
                    </a:lnTo>
                    <a:lnTo>
                      <a:pt x="448" y="517"/>
                    </a:lnTo>
                    <a:lnTo>
                      <a:pt x="496" y="577"/>
                    </a:lnTo>
                    <a:lnTo>
                      <a:pt x="530" y="519"/>
                    </a:lnTo>
                    <a:lnTo>
                      <a:pt x="583" y="557"/>
                    </a:lnTo>
                    <a:lnTo>
                      <a:pt x="578" y="507"/>
                    </a:lnTo>
                    <a:lnTo>
                      <a:pt x="637" y="530"/>
                    </a:lnTo>
                    <a:lnTo>
                      <a:pt x="611" y="463"/>
                    </a:lnTo>
                    <a:lnTo>
                      <a:pt x="650" y="491"/>
                    </a:lnTo>
                    <a:lnTo>
                      <a:pt x="615" y="412"/>
                    </a:lnTo>
                    <a:lnTo>
                      <a:pt x="669" y="463"/>
                    </a:lnTo>
                    <a:lnTo>
                      <a:pt x="593" y="358"/>
                    </a:lnTo>
                    <a:lnTo>
                      <a:pt x="656" y="401"/>
                    </a:lnTo>
                    <a:lnTo>
                      <a:pt x="593" y="331"/>
                    </a:lnTo>
                    <a:lnTo>
                      <a:pt x="630" y="343"/>
                    </a:lnTo>
                    <a:lnTo>
                      <a:pt x="656" y="360"/>
                    </a:lnTo>
                    <a:lnTo>
                      <a:pt x="639" y="329"/>
                    </a:lnTo>
                    <a:lnTo>
                      <a:pt x="612" y="300"/>
                    </a:lnTo>
                    <a:lnTo>
                      <a:pt x="593" y="281"/>
                    </a:lnTo>
                    <a:lnTo>
                      <a:pt x="581" y="267"/>
                    </a:lnTo>
                    <a:lnTo>
                      <a:pt x="604" y="277"/>
                    </a:lnTo>
                    <a:lnTo>
                      <a:pt x="626" y="297"/>
                    </a:lnTo>
                    <a:lnTo>
                      <a:pt x="654" y="323"/>
                    </a:lnTo>
                    <a:lnTo>
                      <a:pt x="669" y="336"/>
                    </a:lnTo>
                    <a:lnTo>
                      <a:pt x="641" y="292"/>
                    </a:lnTo>
                    <a:lnTo>
                      <a:pt x="626" y="264"/>
                    </a:lnTo>
                    <a:lnTo>
                      <a:pt x="602" y="249"/>
                    </a:lnTo>
                    <a:lnTo>
                      <a:pt x="576" y="234"/>
                    </a:lnTo>
                    <a:lnTo>
                      <a:pt x="606" y="236"/>
                    </a:lnTo>
                    <a:lnTo>
                      <a:pt x="624" y="246"/>
                    </a:lnTo>
                    <a:lnTo>
                      <a:pt x="645" y="264"/>
                    </a:lnTo>
                    <a:lnTo>
                      <a:pt x="663" y="277"/>
                    </a:lnTo>
                    <a:lnTo>
                      <a:pt x="634" y="221"/>
                    </a:lnTo>
                    <a:lnTo>
                      <a:pt x="609" y="199"/>
                    </a:lnTo>
                    <a:lnTo>
                      <a:pt x="593" y="186"/>
                    </a:lnTo>
                    <a:lnTo>
                      <a:pt x="624" y="193"/>
                    </a:lnTo>
                    <a:lnTo>
                      <a:pt x="676" y="218"/>
                    </a:lnTo>
                    <a:lnTo>
                      <a:pt x="622" y="167"/>
                    </a:lnTo>
                    <a:lnTo>
                      <a:pt x="600" y="152"/>
                    </a:lnTo>
                    <a:lnTo>
                      <a:pt x="563" y="145"/>
                    </a:lnTo>
                    <a:lnTo>
                      <a:pt x="548" y="143"/>
                    </a:lnTo>
                    <a:lnTo>
                      <a:pt x="568" y="134"/>
                    </a:lnTo>
                    <a:lnTo>
                      <a:pt x="606" y="141"/>
                    </a:lnTo>
                    <a:lnTo>
                      <a:pt x="594" y="123"/>
                    </a:lnTo>
                    <a:lnTo>
                      <a:pt x="565" y="115"/>
                    </a:lnTo>
                    <a:lnTo>
                      <a:pt x="524" y="111"/>
                    </a:lnTo>
                    <a:lnTo>
                      <a:pt x="500" y="111"/>
                    </a:lnTo>
                    <a:lnTo>
                      <a:pt x="526" y="97"/>
                    </a:lnTo>
                    <a:lnTo>
                      <a:pt x="491" y="91"/>
                    </a:lnTo>
                    <a:lnTo>
                      <a:pt x="498" y="76"/>
                    </a:lnTo>
                    <a:lnTo>
                      <a:pt x="548" y="76"/>
                    </a:lnTo>
                    <a:lnTo>
                      <a:pt x="593" y="88"/>
                    </a:lnTo>
                    <a:lnTo>
                      <a:pt x="563" y="63"/>
                    </a:lnTo>
                    <a:lnTo>
                      <a:pt x="481" y="60"/>
                    </a:lnTo>
                    <a:lnTo>
                      <a:pt x="459" y="67"/>
                    </a:lnTo>
                    <a:lnTo>
                      <a:pt x="519" y="35"/>
                    </a:lnTo>
                    <a:lnTo>
                      <a:pt x="548" y="26"/>
                    </a:lnTo>
                    <a:lnTo>
                      <a:pt x="494" y="17"/>
                    </a:lnTo>
                    <a:lnTo>
                      <a:pt x="442" y="32"/>
                    </a:lnTo>
                    <a:lnTo>
                      <a:pt x="424" y="32"/>
                    </a:lnTo>
                    <a:lnTo>
                      <a:pt x="448" y="0"/>
                    </a:lnTo>
                    <a:lnTo>
                      <a:pt x="407" y="28"/>
                    </a:lnTo>
                    <a:lnTo>
                      <a:pt x="386" y="22"/>
                    </a:lnTo>
                    <a:lnTo>
                      <a:pt x="361" y="22"/>
                    </a:lnTo>
                    <a:lnTo>
                      <a:pt x="339" y="32"/>
                    </a:lnTo>
                    <a:lnTo>
                      <a:pt x="311" y="58"/>
                    </a:lnTo>
                    <a:lnTo>
                      <a:pt x="303" y="9"/>
                    </a:lnTo>
                    <a:lnTo>
                      <a:pt x="299" y="71"/>
                    </a:lnTo>
                  </a:path>
                </a:pathLst>
              </a:custGeom>
              <a:solidFill>
                <a:srgbClr val="804000"/>
              </a:solidFill>
              <a:ln w="12700" cap="rnd" cmpd="sng">
                <a:solidFill>
                  <a:srgbClr val="000000"/>
                </a:solidFill>
                <a:prstDash val="solid"/>
                <a:round/>
                <a:headEnd type="none" w="med" len="med"/>
                <a:tailEnd type="none" w="med" len="med"/>
              </a:ln>
              <a:effectLst/>
            </p:spPr>
            <p:txBody>
              <a:bodyPr/>
              <a:lstStyle/>
              <a:p>
                <a:endParaRPr lang="es-CO"/>
              </a:p>
            </p:txBody>
          </p:sp>
          <p:grpSp>
            <p:nvGrpSpPr>
              <p:cNvPr id="73734" name="Group 150"/>
              <p:cNvGrpSpPr>
                <a:grpSpLocks/>
              </p:cNvGrpSpPr>
              <p:nvPr/>
            </p:nvGrpSpPr>
            <p:grpSpPr bwMode="auto">
              <a:xfrm>
                <a:off x="4970" y="2620"/>
                <a:ext cx="576" cy="222"/>
                <a:chOff x="4970" y="2620"/>
                <a:chExt cx="576" cy="222"/>
              </a:xfrm>
            </p:grpSpPr>
            <p:sp>
              <p:nvSpPr>
                <p:cNvPr id="73879" name="Freeform 151"/>
                <p:cNvSpPr>
                  <a:spLocks/>
                </p:cNvSpPr>
                <p:nvPr/>
              </p:nvSpPr>
              <p:spPr bwMode="auto">
                <a:xfrm>
                  <a:off x="4970" y="2668"/>
                  <a:ext cx="237" cy="103"/>
                </a:xfrm>
                <a:custGeom>
                  <a:avLst/>
                  <a:gdLst/>
                  <a:ahLst/>
                  <a:cxnLst>
                    <a:cxn ang="0">
                      <a:pos x="236" y="37"/>
                    </a:cxn>
                    <a:cxn ang="0">
                      <a:pos x="223" y="18"/>
                    </a:cxn>
                    <a:cxn ang="0">
                      <a:pos x="206" y="8"/>
                    </a:cxn>
                    <a:cxn ang="0">
                      <a:pos x="190" y="4"/>
                    </a:cxn>
                    <a:cxn ang="0">
                      <a:pos x="169" y="0"/>
                    </a:cxn>
                    <a:cxn ang="0">
                      <a:pos x="137" y="0"/>
                    </a:cxn>
                    <a:cxn ang="0">
                      <a:pos x="116" y="4"/>
                    </a:cxn>
                    <a:cxn ang="0">
                      <a:pos x="91" y="15"/>
                    </a:cxn>
                    <a:cxn ang="0">
                      <a:pos x="61" y="37"/>
                    </a:cxn>
                    <a:cxn ang="0">
                      <a:pos x="16" y="74"/>
                    </a:cxn>
                    <a:cxn ang="0">
                      <a:pos x="0" y="102"/>
                    </a:cxn>
                  </a:cxnLst>
                  <a:rect l="0" t="0" r="r" b="b"/>
                  <a:pathLst>
                    <a:path w="237" h="103">
                      <a:moveTo>
                        <a:pt x="236" y="37"/>
                      </a:moveTo>
                      <a:lnTo>
                        <a:pt x="223" y="18"/>
                      </a:lnTo>
                      <a:lnTo>
                        <a:pt x="206" y="8"/>
                      </a:lnTo>
                      <a:lnTo>
                        <a:pt x="190" y="4"/>
                      </a:lnTo>
                      <a:lnTo>
                        <a:pt x="169" y="0"/>
                      </a:lnTo>
                      <a:lnTo>
                        <a:pt x="137" y="0"/>
                      </a:lnTo>
                      <a:lnTo>
                        <a:pt x="116" y="4"/>
                      </a:lnTo>
                      <a:lnTo>
                        <a:pt x="91" y="15"/>
                      </a:lnTo>
                      <a:lnTo>
                        <a:pt x="61" y="37"/>
                      </a:lnTo>
                      <a:lnTo>
                        <a:pt x="16" y="74"/>
                      </a:lnTo>
                      <a:lnTo>
                        <a:pt x="0" y="102"/>
                      </a:lnTo>
                    </a:path>
                  </a:pathLst>
                </a:custGeom>
                <a:noFill/>
                <a:ln w="12700" cap="rnd" cmpd="sng">
                  <a:solidFill>
                    <a:srgbClr val="402000"/>
                  </a:solidFill>
                  <a:prstDash val="solid"/>
                  <a:round/>
                  <a:headEnd type="none" w="med" len="med"/>
                  <a:tailEnd type="none" w="med" len="med"/>
                </a:ln>
                <a:effectLst/>
              </p:spPr>
              <p:txBody>
                <a:bodyPr/>
                <a:lstStyle/>
                <a:p>
                  <a:endParaRPr lang="es-CO"/>
                </a:p>
              </p:txBody>
            </p:sp>
            <p:sp>
              <p:nvSpPr>
                <p:cNvPr id="73880" name="Freeform 152"/>
                <p:cNvSpPr>
                  <a:spLocks/>
                </p:cNvSpPr>
                <p:nvPr/>
              </p:nvSpPr>
              <p:spPr bwMode="auto">
                <a:xfrm>
                  <a:off x="5273" y="2620"/>
                  <a:ext cx="153" cy="72"/>
                </a:xfrm>
                <a:custGeom>
                  <a:avLst/>
                  <a:gdLst/>
                  <a:ahLst/>
                  <a:cxnLst>
                    <a:cxn ang="0">
                      <a:pos x="0" y="71"/>
                    </a:cxn>
                    <a:cxn ang="0">
                      <a:pos x="20" y="38"/>
                    </a:cxn>
                    <a:cxn ang="0">
                      <a:pos x="35" y="27"/>
                    </a:cxn>
                    <a:cxn ang="0">
                      <a:pos x="49" y="20"/>
                    </a:cxn>
                    <a:cxn ang="0">
                      <a:pos x="69" y="13"/>
                    </a:cxn>
                    <a:cxn ang="0">
                      <a:pos x="87" y="7"/>
                    </a:cxn>
                    <a:cxn ang="0">
                      <a:pos x="112" y="4"/>
                    </a:cxn>
                    <a:cxn ang="0">
                      <a:pos x="135" y="0"/>
                    </a:cxn>
                    <a:cxn ang="0">
                      <a:pos x="152" y="0"/>
                    </a:cxn>
                  </a:cxnLst>
                  <a:rect l="0" t="0" r="r" b="b"/>
                  <a:pathLst>
                    <a:path w="153" h="72">
                      <a:moveTo>
                        <a:pt x="0" y="71"/>
                      </a:moveTo>
                      <a:lnTo>
                        <a:pt x="20" y="38"/>
                      </a:lnTo>
                      <a:lnTo>
                        <a:pt x="35" y="27"/>
                      </a:lnTo>
                      <a:lnTo>
                        <a:pt x="49" y="20"/>
                      </a:lnTo>
                      <a:lnTo>
                        <a:pt x="69" y="13"/>
                      </a:lnTo>
                      <a:lnTo>
                        <a:pt x="87" y="7"/>
                      </a:lnTo>
                      <a:lnTo>
                        <a:pt x="112" y="4"/>
                      </a:lnTo>
                      <a:lnTo>
                        <a:pt x="135" y="0"/>
                      </a:lnTo>
                      <a:lnTo>
                        <a:pt x="152" y="0"/>
                      </a:lnTo>
                    </a:path>
                  </a:pathLst>
                </a:custGeom>
                <a:noFill/>
                <a:ln w="12700" cap="rnd" cmpd="sng">
                  <a:solidFill>
                    <a:srgbClr val="402000"/>
                  </a:solidFill>
                  <a:prstDash val="solid"/>
                  <a:round/>
                  <a:headEnd type="none" w="med" len="med"/>
                  <a:tailEnd type="none" w="med" len="med"/>
                </a:ln>
                <a:effectLst/>
              </p:spPr>
              <p:txBody>
                <a:bodyPr/>
                <a:lstStyle/>
                <a:p>
                  <a:endParaRPr lang="es-CO"/>
                </a:p>
              </p:txBody>
            </p:sp>
            <p:sp>
              <p:nvSpPr>
                <p:cNvPr id="73881" name="Freeform 153"/>
                <p:cNvSpPr>
                  <a:spLocks/>
                </p:cNvSpPr>
                <p:nvPr/>
              </p:nvSpPr>
              <p:spPr bwMode="auto">
                <a:xfrm>
                  <a:off x="5376" y="2744"/>
                  <a:ext cx="170" cy="35"/>
                </a:xfrm>
                <a:custGeom>
                  <a:avLst/>
                  <a:gdLst/>
                  <a:ahLst/>
                  <a:cxnLst>
                    <a:cxn ang="0">
                      <a:pos x="0" y="2"/>
                    </a:cxn>
                    <a:cxn ang="0">
                      <a:pos x="54" y="0"/>
                    </a:cxn>
                    <a:cxn ang="0">
                      <a:pos x="99" y="6"/>
                    </a:cxn>
                    <a:cxn ang="0">
                      <a:pos x="140" y="17"/>
                    </a:cxn>
                    <a:cxn ang="0">
                      <a:pos x="169" y="34"/>
                    </a:cxn>
                  </a:cxnLst>
                  <a:rect l="0" t="0" r="r" b="b"/>
                  <a:pathLst>
                    <a:path w="170" h="35">
                      <a:moveTo>
                        <a:pt x="0" y="2"/>
                      </a:moveTo>
                      <a:lnTo>
                        <a:pt x="54" y="0"/>
                      </a:lnTo>
                      <a:lnTo>
                        <a:pt x="99" y="6"/>
                      </a:lnTo>
                      <a:lnTo>
                        <a:pt x="140" y="17"/>
                      </a:lnTo>
                      <a:lnTo>
                        <a:pt x="169" y="34"/>
                      </a:lnTo>
                    </a:path>
                  </a:pathLst>
                </a:custGeom>
                <a:noFill/>
                <a:ln w="12700" cap="rnd" cmpd="sng">
                  <a:solidFill>
                    <a:srgbClr val="402000"/>
                  </a:solidFill>
                  <a:prstDash val="solid"/>
                  <a:round/>
                  <a:headEnd type="none" w="med" len="med"/>
                  <a:tailEnd type="none" w="med" len="med"/>
                </a:ln>
                <a:effectLst/>
              </p:spPr>
              <p:txBody>
                <a:bodyPr/>
                <a:lstStyle/>
                <a:p>
                  <a:endParaRPr lang="es-CO"/>
                </a:p>
              </p:txBody>
            </p:sp>
            <p:sp>
              <p:nvSpPr>
                <p:cNvPr id="73882" name="Freeform 154"/>
                <p:cNvSpPr>
                  <a:spLocks/>
                </p:cNvSpPr>
                <p:nvPr/>
              </p:nvSpPr>
              <p:spPr bwMode="auto">
                <a:xfrm>
                  <a:off x="5011" y="2718"/>
                  <a:ext cx="194" cy="124"/>
                </a:xfrm>
                <a:custGeom>
                  <a:avLst/>
                  <a:gdLst/>
                  <a:ahLst/>
                  <a:cxnLst>
                    <a:cxn ang="0">
                      <a:pos x="193" y="4"/>
                    </a:cxn>
                    <a:cxn ang="0">
                      <a:pos x="146" y="0"/>
                    </a:cxn>
                    <a:cxn ang="0">
                      <a:pos x="104" y="4"/>
                    </a:cxn>
                    <a:cxn ang="0">
                      <a:pos x="63" y="24"/>
                    </a:cxn>
                    <a:cxn ang="0">
                      <a:pos x="24" y="65"/>
                    </a:cxn>
                    <a:cxn ang="0">
                      <a:pos x="7" y="95"/>
                    </a:cxn>
                    <a:cxn ang="0">
                      <a:pos x="0" y="123"/>
                    </a:cxn>
                  </a:cxnLst>
                  <a:rect l="0" t="0" r="r" b="b"/>
                  <a:pathLst>
                    <a:path w="194" h="124">
                      <a:moveTo>
                        <a:pt x="193" y="4"/>
                      </a:moveTo>
                      <a:lnTo>
                        <a:pt x="146" y="0"/>
                      </a:lnTo>
                      <a:lnTo>
                        <a:pt x="104" y="4"/>
                      </a:lnTo>
                      <a:lnTo>
                        <a:pt x="63" y="24"/>
                      </a:lnTo>
                      <a:lnTo>
                        <a:pt x="24" y="65"/>
                      </a:lnTo>
                      <a:lnTo>
                        <a:pt x="7" y="95"/>
                      </a:lnTo>
                      <a:lnTo>
                        <a:pt x="0" y="123"/>
                      </a:lnTo>
                    </a:path>
                  </a:pathLst>
                </a:custGeom>
                <a:noFill/>
                <a:ln w="12700" cap="rnd" cmpd="sng">
                  <a:solidFill>
                    <a:srgbClr val="402000"/>
                  </a:solidFill>
                  <a:prstDash val="solid"/>
                  <a:round/>
                  <a:headEnd type="none" w="med" len="med"/>
                  <a:tailEnd type="none" w="med" len="med"/>
                </a:ln>
                <a:effectLst/>
              </p:spPr>
              <p:txBody>
                <a:bodyPr/>
                <a:lstStyle/>
                <a:p>
                  <a:endParaRPr lang="es-CO"/>
                </a:p>
              </p:txBody>
            </p:sp>
            <p:sp>
              <p:nvSpPr>
                <p:cNvPr id="73883" name="Freeform 155"/>
                <p:cNvSpPr>
                  <a:spLocks/>
                </p:cNvSpPr>
                <p:nvPr/>
              </p:nvSpPr>
              <p:spPr bwMode="auto">
                <a:xfrm>
                  <a:off x="5022" y="2693"/>
                  <a:ext cx="168" cy="73"/>
                </a:xfrm>
                <a:custGeom>
                  <a:avLst/>
                  <a:gdLst/>
                  <a:ahLst/>
                  <a:cxnLst>
                    <a:cxn ang="0">
                      <a:pos x="167" y="12"/>
                    </a:cxn>
                    <a:cxn ang="0">
                      <a:pos x="115" y="0"/>
                    </a:cxn>
                    <a:cxn ang="0">
                      <a:pos x="83" y="1"/>
                    </a:cxn>
                    <a:cxn ang="0">
                      <a:pos x="43" y="18"/>
                    </a:cxn>
                    <a:cxn ang="0">
                      <a:pos x="18" y="38"/>
                    </a:cxn>
                    <a:cxn ang="0">
                      <a:pos x="0" y="72"/>
                    </a:cxn>
                  </a:cxnLst>
                  <a:rect l="0" t="0" r="r" b="b"/>
                  <a:pathLst>
                    <a:path w="168" h="73">
                      <a:moveTo>
                        <a:pt x="167" y="12"/>
                      </a:moveTo>
                      <a:lnTo>
                        <a:pt x="115" y="0"/>
                      </a:lnTo>
                      <a:lnTo>
                        <a:pt x="83" y="1"/>
                      </a:lnTo>
                      <a:lnTo>
                        <a:pt x="43" y="18"/>
                      </a:lnTo>
                      <a:lnTo>
                        <a:pt x="18" y="38"/>
                      </a:lnTo>
                      <a:lnTo>
                        <a:pt x="0" y="72"/>
                      </a:lnTo>
                    </a:path>
                  </a:pathLst>
                </a:custGeom>
                <a:noFill/>
                <a:ln w="12700" cap="rnd" cmpd="sng">
                  <a:solidFill>
                    <a:srgbClr val="402000"/>
                  </a:solidFill>
                  <a:prstDash val="solid"/>
                  <a:round/>
                  <a:headEnd type="none" w="med" len="med"/>
                  <a:tailEnd type="none" w="med" len="med"/>
                </a:ln>
                <a:effectLst/>
              </p:spPr>
              <p:txBody>
                <a:bodyPr/>
                <a:lstStyle/>
                <a:p>
                  <a:endParaRPr lang="es-CO"/>
                </a:p>
              </p:txBody>
            </p:sp>
            <p:sp>
              <p:nvSpPr>
                <p:cNvPr id="73884" name="Freeform 156"/>
                <p:cNvSpPr>
                  <a:spLocks/>
                </p:cNvSpPr>
                <p:nvPr/>
              </p:nvSpPr>
              <p:spPr bwMode="auto">
                <a:xfrm>
                  <a:off x="5408" y="2776"/>
                  <a:ext cx="131" cy="54"/>
                </a:xfrm>
                <a:custGeom>
                  <a:avLst/>
                  <a:gdLst/>
                  <a:ahLst/>
                  <a:cxnLst>
                    <a:cxn ang="0">
                      <a:pos x="0" y="0"/>
                    </a:cxn>
                    <a:cxn ang="0">
                      <a:pos x="27" y="0"/>
                    </a:cxn>
                    <a:cxn ang="0">
                      <a:pos x="58" y="6"/>
                    </a:cxn>
                    <a:cxn ang="0">
                      <a:pos x="75" y="15"/>
                    </a:cxn>
                    <a:cxn ang="0">
                      <a:pos x="103" y="32"/>
                    </a:cxn>
                    <a:cxn ang="0">
                      <a:pos x="130" y="53"/>
                    </a:cxn>
                  </a:cxnLst>
                  <a:rect l="0" t="0" r="r" b="b"/>
                  <a:pathLst>
                    <a:path w="131" h="54">
                      <a:moveTo>
                        <a:pt x="0" y="0"/>
                      </a:moveTo>
                      <a:lnTo>
                        <a:pt x="27" y="0"/>
                      </a:lnTo>
                      <a:lnTo>
                        <a:pt x="58" y="6"/>
                      </a:lnTo>
                      <a:lnTo>
                        <a:pt x="75" y="15"/>
                      </a:lnTo>
                      <a:lnTo>
                        <a:pt x="103" y="32"/>
                      </a:lnTo>
                      <a:lnTo>
                        <a:pt x="130" y="53"/>
                      </a:lnTo>
                    </a:path>
                  </a:pathLst>
                </a:custGeom>
                <a:noFill/>
                <a:ln w="12700" cap="rnd" cmpd="sng">
                  <a:solidFill>
                    <a:srgbClr val="402000"/>
                  </a:solidFill>
                  <a:prstDash val="solid"/>
                  <a:round/>
                  <a:headEnd type="none" w="med" len="med"/>
                  <a:tailEnd type="none" w="med" len="med"/>
                </a:ln>
                <a:effectLst/>
              </p:spPr>
              <p:txBody>
                <a:bodyPr/>
                <a:lstStyle/>
                <a:p>
                  <a:endParaRPr lang="es-CO"/>
                </a:p>
              </p:txBody>
            </p:sp>
            <p:sp>
              <p:nvSpPr>
                <p:cNvPr id="73885" name="Freeform 157"/>
                <p:cNvSpPr>
                  <a:spLocks/>
                </p:cNvSpPr>
                <p:nvPr/>
              </p:nvSpPr>
              <p:spPr bwMode="auto">
                <a:xfrm>
                  <a:off x="5306" y="2663"/>
                  <a:ext cx="140" cy="23"/>
                </a:xfrm>
                <a:custGeom>
                  <a:avLst/>
                  <a:gdLst/>
                  <a:ahLst/>
                  <a:cxnLst>
                    <a:cxn ang="0">
                      <a:pos x="0" y="22"/>
                    </a:cxn>
                    <a:cxn ang="0">
                      <a:pos x="24" y="13"/>
                    </a:cxn>
                    <a:cxn ang="0">
                      <a:pos x="59" y="3"/>
                    </a:cxn>
                    <a:cxn ang="0">
                      <a:pos x="93" y="0"/>
                    </a:cxn>
                    <a:cxn ang="0">
                      <a:pos x="139" y="0"/>
                    </a:cxn>
                  </a:cxnLst>
                  <a:rect l="0" t="0" r="r" b="b"/>
                  <a:pathLst>
                    <a:path w="140" h="23">
                      <a:moveTo>
                        <a:pt x="0" y="22"/>
                      </a:moveTo>
                      <a:lnTo>
                        <a:pt x="24" y="13"/>
                      </a:lnTo>
                      <a:lnTo>
                        <a:pt x="59" y="3"/>
                      </a:lnTo>
                      <a:lnTo>
                        <a:pt x="93" y="0"/>
                      </a:lnTo>
                      <a:lnTo>
                        <a:pt x="139" y="0"/>
                      </a:lnTo>
                    </a:path>
                  </a:pathLst>
                </a:custGeom>
                <a:noFill/>
                <a:ln w="12700" cap="rnd" cmpd="sng">
                  <a:solidFill>
                    <a:srgbClr val="402000"/>
                  </a:solidFill>
                  <a:prstDash val="solid"/>
                  <a:round/>
                  <a:headEnd type="none" w="med" len="med"/>
                  <a:tailEnd type="none" w="med" len="med"/>
                </a:ln>
                <a:effectLst/>
              </p:spPr>
              <p:txBody>
                <a:bodyPr/>
                <a:lstStyle/>
                <a:p>
                  <a:endParaRPr lang="es-CO"/>
                </a:p>
              </p:txBody>
            </p:sp>
            <p:sp>
              <p:nvSpPr>
                <p:cNvPr id="73886" name="Freeform 158"/>
                <p:cNvSpPr>
                  <a:spLocks/>
                </p:cNvSpPr>
                <p:nvPr/>
              </p:nvSpPr>
              <p:spPr bwMode="auto">
                <a:xfrm>
                  <a:off x="5365" y="2714"/>
                  <a:ext cx="118" cy="14"/>
                </a:xfrm>
                <a:custGeom>
                  <a:avLst/>
                  <a:gdLst/>
                  <a:ahLst/>
                  <a:cxnLst>
                    <a:cxn ang="0">
                      <a:pos x="0" y="13"/>
                    </a:cxn>
                    <a:cxn ang="0">
                      <a:pos x="39" y="6"/>
                    </a:cxn>
                    <a:cxn ang="0">
                      <a:pos x="69" y="2"/>
                    </a:cxn>
                    <a:cxn ang="0">
                      <a:pos x="91" y="0"/>
                    </a:cxn>
                    <a:cxn ang="0">
                      <a:pos x="117" y="0"/>
                    </a:cxn>
                  </a:cxnLst>
                  <a:rect l="0" t="0" r="r" b="b"/>
                  <a:pathLst>
                    <a:path w="118" h="14">
                      <a:moveTo>
                        <a:pt x="0" y="13"/>
                      </a:moveTo>
                      <a:lnTo>
                        <a:pt x="39" y="6"/>
                      </a:lnTo>
                      <a:lnTo>
                        <a:pt x="69" y="2"/>
                      </a:lnTo>
                      <a:lnTo>
                        <a:pt x="91" y="0"/>
                      </a:lnTo>
                      <a:lnTo>
                        <a:pt x="117" y="0"/>
                      </a:lnTo>
                    </a:path>
                  </a:pathLst>
                </a:custGeom>
                <a:noFill/>
                <a:ln w="12700" cap="rnd" cmpd="sng">
                  <a:solidFill>
                    <a:srgbClr val="402000"/>
                  </a:solidFill>
                  <a:prstDash val="solid"/>
                  <a:round/>
                  <a:headEnd type="none" w="med" len="med"/>
                  <a:tailEnd type="none" w="med" len="med"/>
                </a:ln>
                <a:effectLst/>
              </p:spPr>
              <p:txBody>
                <a:bodyPr/>
                <a:lstStyle/>
                <a:p>
                  <a:endParaRPr lang="es-CO"/>
                </a:p>
              </p:txBody>
            </p:sp>
            <p:sp>
              <p:nvSpPr>
                <p:cNvPr id="73887" name="Freeform 159"/>
                <p:cNvSpPr>
                  <a:spLocks/>
                </p:cNvSpPr>
                <p:nvPr/>
              </p:nvSpPr>
              <p:spPr bwMode="auto">
                <a:xfrm>
                  <a:off x="5254" y="2624"/>
                  <a:ext cx="64" cy="68"/>
                </a:xfrm>
                <a:custGeom>
                  <a:avLst/>
                  <a:gdLst/>
                  <a:ahLst/>
                  <a:cxnLst>
                    <a:cxn ang="0">
                      <a:pos x="0" y="67"/>
                    </a:cxn>
                    <a:cxn ang="0">
                      <a:pos x="10" y="44"/>
                    </a:cxn>
                    <a:cxn ang="0">
                      <a:pos x="22" y="27"/>
                    </a:cxn>
                    <a:cxn ang="0">
                      <a:pos x="40" y="9"/>
                    </a:cxn>
                    <a:cxn ang="0">
                      <a:pos x="55" y="1"/>
                    </a:cxn>
                    <a:cxn ang="0">
                      <a:pos x="63" y="0"/>
                    </a:cxn>
                  </a:cxnLst>
                  <a:rect l="0" t="0" r="r" b="b"/>
                  <a:pathLst>
                    <a:path w="64" h="68">
                      <a:moveTo>
                        <a:pt x="0" y="67"/>
                      </a:moveTo>
                      <a:lnTo>
                        <a:pt x="10" y="44"/>
                      </a:lnTo>
                      <a:lnTo>
                        <a:pt x="22" y="27"/>
                      </a:lnTo>
                      <a:lnTo>
                        <a:pt x="40" y="9"/>
                      </a:lnTo>
                      <a:lnTo>
                        <a:pt x="55" y="1"/>
                      </a:lnTo>
                      <a:lnTo>
                        <a:pt x="63" y="0"/>
                      </a:lnTo>
                    </a:path>
                  </a:pathLst>
                </a:custGeom>
                <a:noFill/>
                <a:ln w="12700" cap="rnd" cmpd="sng">
                  <a:solidFill>
                    <a:srgbClr val="402000"/>
                  </a:solidFill>
                  <a:prstDash val="solid"/>
                  <a:round/>
                  <a:headEnd type="none" w="med" len="med"/>
                  <a:tailEnd type="none" w="med" len="med"/>
                </a:ln>
                <a:effectLst/>
              </p:spPr>
              <p:txBody>
                <a:bodyPr/>
                <a:lstStyle/>
                <a:p>
                  <a:endParaRPr lang="es-CO"/>
                </a:p>
              </p:txBody>
            </p:sp>
          </p:grpSp>
        </p:grpSp>
        <p:grpSp>
          <p:nvGrpSpPr>
            <p:cNvPr id="73736" name="Group 160"/>
            <p:cNvGrpSpPr>
              <a:grpSpLocks/>
            </p:cNvGrpSpPr>
            <p:nvPr/>
          </p:nvGrpSpPr>
          <p:grpSpPr bwMode="auto">
            <a:xfrm>
              <a:off x="4890" y="3396"/>
              <a:ext cx="899" cy="539"/>
              <a:chOff x="4890" y="3396"/>
              <a:chExt cx="899" cy="539"/>
            </a:xfrm>
          </p:grpSpPr>
          <p:grpSp>
            <p:nvGrpSpPr>
              <p:cNvPr id="73741" name="Group 161"/>
              <p:cNvGrpSpPr>
                <a:grpSpLocks/>
              </p:cNvGrpSpPr>
              <p:nvPr/>
            </p:nvGrpSpPr>
            <p:grpSpPr bwMode="auto">
              <a:xfrm>
                <a:off x="4890" y="3464"/>
                <a:ext cx="899" cy="471"/>
                <a:chOff x="4890" y="3464"/>
                <a:chExt cx="899" cy="471"/>
              </a:xfrm>
            </p:grpSpPr>
            <p:sp>
              <p:nvSpPr>
                <p:cNvPr id="73890" name="Freeform 162"/>
                <p:cNvSpPr>
                  <a:spLocks/>
                </p:cNvSpPr>
                <p:nvPr/>
              </p:nvSpPr>
              <p:spPr bwMode="auto">
                <a:xfrm>
                  <a:off x="4890" y="3464"/>
                  <a:ext cx="500" cy="471"/>
                </a:xfrm>
                <a:custGeom>
                  <a:avLst/>
                  <a:gdLst/>
                  <a:ahLst/>
                  <a:cxnLst>
                    <a:cxn ang="0">
                      <a:pos x="464" y="22"/>
                    </a:cxn>
                    <a:cxn ang="0">
                      <a:pos x="462" y="82"/>
                    </a:cxn>
                    <a:cxn ang="0">
                      <a:pos x="455" y="150"/>
                    </a:cxn>
                    <a:cxn ang="0">
                      <a:pos x="453" y="204"/>
                    </a:cxn>
                    <a:cxn ang="0">
                      <a:pos x="453" y="232"/>
                    </a:cxn>
                    <a:cxn ang="0">
                      <a:pos x="462" y="293"/>
                    </a:cxn>
                    <a:cxn ang="0">
                      <a:pos x="466" y="329"/>
                    </a:cxn>
                    <a:cxn ang="0">
                      <a:pos x="479" y="357"/>
                    </a:cxn>
                    <a:cxn ang="0">
                      <a:pos x="496" y="386"/>
                    </a:cxn>
                    <a:cxn ang="0">
                      <a:pos x="499" y="410"/>
                    </a:cxn>
                    <a:cxn ang="0">
                      <a:pos x="499" y="423"/>
                    </a:cxn>
                    <a:cxn ang="0">
                      <a:pos x="498" y="436"/>
                    </a:cxn>
                    <a:cxn ang="0">
                      <a:pos x="477" y="447"/>
                    </a:cxn>
                    <a:cxn ang="0">
                      <a:pos x="457" y="460"/>
                    </a:cxn>
                    <a:cxn ang="0">
                      <a:pos x="416" y="457"/>
                    </a:cxn>
                    <a:cxn ang="0">
                      <a:pos x="392" y="455"/>
                    </a:cxn>
                    <a:cxn ang="0">
                      <a:pos x="362" y="447"/>
                    </a:cxn>
                    <a:cxn ang="0">
                      <a:pos x="349" y="444"/>
                    </a:cxn>
                    <a:cxn ang="0">
                      <a:pos x="332" y="446"/>
                    </a:cxn>
                    <a:cxn ang="0">
                      <a:pos x="310" y="459"/>
                    </a:cxn>
                    <a:cxn ang="0">
                      <a:pos x="278" y="464"/>
                    </a:cxn>
                    <a:cxn ang="0">
                      <a:pos x="254" y="470"/>
                    </a:cxn>
                    <a:cxn ang="0">
                      <a:pos x="221" y="470"/>
                    </a:cxn>
                    <a:cxn ang="0">
                      <a:pos x="188" y="466"/>
                    </a:cxn>
                    <a:cxn ang="0">
                      <a:pos x="156" y="457"/>
                    </a:cxn>
                    <a:cxn ang="0">
                      <a:pos x="139" y="457"/>
                    </a:cxn>
                    <a:cxn ang="0">
                      <a:pos x="98" y="457"/>
                    </a:cxn>
                    <a:cxn ang="0">
                      <a:pos x="76" y="459"/>
                    </a:cxn>
                    <a:cxn ang="0">
                      <a:pos x="73" y="459"/>
                    </a:cxn>
                    <a:cxn ang="0">
                      <a:pos x="56" y="459"/>
                    </a:cxn>
                    <a:cxn ang="0">
                      <a:pos x="39" y="457"/>
                    </a:cxn>
                    <a:cxn ang="0">
                      <a:pos x="11" y="446"/>
                    </a:cxn>
                    <a:cxn ang="0">
                      <a:pos x="6" y="434"/>
                    </a:cxn>
                    <a:cxn ang="0">
                      <a:pos x="2" y="418"/>
                    </a:cxn>
                    <a:cxn ang="0">
                      <a:pos x="0" y="403"/>
                    </a:cxn>
                    <a:cxn ang="0">
                      <a:pos x="7" y="391"/>
                    </a:cxn>
                    <a:cxn ang="0">
                      <a:pos x="20" y="388"/>
                    </a:cxn>
                    <a:cxn ang="0">
                      <a:pos x="41" y="388"/>
                    </a:cxn>
                    <a:cxn ang="0">
                      <a:pos x="67" y="390"/>
                    </a:cxn>
                    <a:cxn ang="0">
                      <a:pos x="115" y="395"/>
                    </a:cxn>
                    <a:cxn ang="0">
                      <a:pos x="134" y="393"/>
                    </a:cxn>
                    <a:cxn ang="0">
                      <a:pos x="148" y="386"/>
                    </a:cxn>
                    <a:cxn ang="0">
                      <a:pos x="171" y="367"/>
                    </a:cxn>
                    <a:cxn ang="0">
                      <a:pos x="206" y="345"/>
                    </a:cxn>
                    <a:cxn ang="0">
                      <a:pos x="236" y="327"/>
                    </a:cxn>
                    <a:cxn ang="0">
                      <a:pos x="263" y="314"/>
                    </a:cxn>
                    <a:cxn ang="0">
                      <a:pos x="282" y="308"/>
                    </a:cxn>
                    <a:cxn ang="0">
                      <a:pos x="289" y="299"/>
                    </a:cxn>
                    <a:cxn ang="0">
                      <a:pos x="304" y="239"/>
                    </a:cxn>
                    <a:cxn ang="0">
                      <a:pos x="321" y="184"/>
                    </a:cxn>
                    <a:cxn ang="0">
                      <a:pos x="329" y="148"/>
                    </a:cxn>
                    <a:cxn ang="0">
                      <a:pos x="330" y="110"/>
                    </a:cxn>
                    <a:cxn ang="0">
                      <a:pos x="317" y="83"/>
                    </a:cxn>
                    <a:cxn ang="0">
                      <a:pos x="297" y="48"/>
                    </a:cxn>
                    <a:cxn ang="0">
                      <a:pos x="280" y="0"/>
                    </a:cxn>
                    <a:cxn ang="0">
                      <a:pos x="464" y="22"/>
                    </a:cxn>
                  </a:cxnLst>
                  <a:rect l="0" t="0" r="r" b="b"/>
                  <a:pathLst>
                    <a:path w="500" h="471">
                      <a:moveTo>
                        <a:pt x="464" y="22"/>
                      </a:moveTo>
                      <a:lnTo>
                        <a:pt x="462" y="82"/>
                      </a:lnTo>
                      <a:lnTo>
                        <a:pt x="455" y="150"/>
                      </a:lnTo>
                      <a:lnTo>
                        <a:pt x="453" y="204"/>
                      </a:lnTo>
                      <a:lnTo>
                        <a:pt x="453" y="232"/>
                      </a:lnTo>
                      <a:lnTo>
                        <a:pt x="462" y="293"/>
                      </a:lnTo>
                      <a:lnTo>
                        <a:pt x="466" y="329"/>
                      </a:lnTo>
                      <a:lnTo>
                        <a:pt x="479" y="357"/>
                      </a:lnTo>
                      <a:lnTo>
                        <a:pt x="496" y="386"/>
                      </a:lnTo>
                      <a:lnTo>
                        <a:pt x="499" y="410"/>
                      </a:lnTo>
                      <a:lnTo>
                        <a:pt x="499" y="423"/>
                      </a:lnTo>
                      <a:lnTo>
                        <a:pt x="498" y="436"/>
                      </a:lnTo>
                      <a:lnTo>
                        <a:pt x="477" y="447"/>
                      </a:lnTo>
                      <a:lnTo>
                        <a:pt x="457" y="460"/>
                      </a:lnTo>
                      <a:lnTo>
                        <a:pt x="416" y="457"/>
                      </a:lnTo>
                      <a:lnTo>
                        <a:pt x="392" y="455"/>
                      </a:lnTo>
                      <a:lnTo>
                        <a:pt x="362" y="447"/>
                      </a:lnTo>
                      <a:lnTo>
                        <a:pt x="349" y="444"/>
                      </a:lnTo>
                      <a:lnTo>
                        <a:pt x="332" y="446"/>
                      </a:lnTo>
                      <a:lnTo>
                        <a:pt x="310" y="459"/>
                      </a:lnTo>
                      <a:lnTo>
                        <a:pt x="278" y="464"/>
                      </a:lnTo>
                      <a:lnTo>
                        <a:pt x="254" y="470"/>
                      </a:lnTo>
                      <a:lnTo>
                        <a:pt x="221" y="470"/>
                      </a:lnTo>
                      <a:lnTo>
                        <a:pt x="188" y="466"/>
                      </a:lnTo>
                      <a:lnTo>
                        <a:pt x="156" y="457"/>
                      </a:lnTo>
                      <a:lnTo>
                        <a:pt x="139" y="457"/>
                      </a:lnTo>
                      <a:lnTo>
                        <a:pt x="98" y="457"/>
                      </a:lnTo>
                      <a:lnTo>
                        <a:pt x="76" y="459"/>
                      </a:lnTo>
                      <a:lnTo>
                        <a:pt x="73" y="459"/>
                      </a:lnTo>
                      <a:lnTo>
                        <a:pt x="56" y="459"/>
                      </a:lnTo>
                      <a:lnTo>
                        <a:pt x="39" y="457"/>
                      </a:lnTo>
                      <a:lnTo>
                        <a:pt x="11" y="446"/>
                      </a:lnTo>
                      <a:lnTo>
                        <a:pt x="6" y="434"/>
                      </a:lnTo>
                      <a:lnTo>
                        <a:pt x="2" y="418"/>
                      </a:lnTo>
                      <a:lnTo>
                        <a:pt x="0" y="403"/>
                      </a:lnTo>
                      <a:lnTo>
                        <a:pt x="7" y="391"/>
                      </a:lnTo>
                      <a:lnTo>
                        <a:pt x="20" y="388"/>
                      </a:lnTo>
                      <a:lnTo>
                        <a:pt x="41" y="388"/>
                      </a:lnTo>
                      <a:lnTo>
                        <a:pt x="67" y="390"/>
                      </a:lnTo>
                      <a:lnTo>
                        <a:pt x="115" y="395"/>
                      </a:lnTo>
                      <a:lnTo>
                        <a:pt x="134" y="393"/>
                      </a:lnTo>
                      <a:lnTo>
                        <a:pt x="148" y="386"/>
                      </a:lnTo>
                      <a:lnTo>
                        <a:pt x="171" y="367"/>
                      </a:lnTo>
                      <a:lnTo>
                        <a:pt x="206" y="345"/>
                      </a:lnTo>
                      <a:lnTo>
                        <a:pt x="236" y="327"/>
                      </a:lnTo>
                      <a:lnTo>
                        <a:pt x="263" y="314"/>
                      </a:lnTo>
                      <a:lnTo>
                        <a:pt x="282" y="308"/>
                      </a:lnTo>
                      <a:lnTo>
                        <a:pt x="289" y="299"/>
                      </a:lnTo>
                      <a:lnTo>
                        <a:pt x="304" y="239"/>
                      </a:lnTo>
                      <a:lnTo>
                        <a:pt x="321" y="184"/>
                      </a:lnTo>
                      <a:lnTo>
                        <a:pt x="329" y="148"/>
                      </a:lnTo>
                      <a:lnTo>
                        <a:pt x="330" y="110"/>
                      </a:lnTo>
                      <a:lnTo>
                        <a:pt x="317" y="83"/>
                      </a:lnTo>
                      <a:lnTo>
                        <a:pt x="297" y="48"/>
                      </a:lnTo>
                      <a:lnTo>
                        <a:pt x="280" y="0"/>
                      </a:lnTo>
                      <a:lnTo>
                        <a:pt x="464" y="22"/>
                      </a:lnTo>
                    </a:path>
                  </a:pathLst>
                </a:custGeom>
                <a:solidFill>
                  <a:srgbClr val="FFE0C0"/>
                </a:solidFill>
                <a:ln w="12700" cap="rnd" cmpd="sng">
                  <a:solidFill>
                    <a:srgbClr val="000000"/>
                  </a:solidFill>
                  <a:prstDash val="solid"/>
                  <a:round/>
                  <a:headEnd type="none" w="med" len="med"/>
                  <a:tailEnd type="none" w="med" len="med"/>
                </a:ln>
                <a:effectLst/>
              </p:spPr>
              <p:txBody>
                <a:bodyPr/>
                <a:lstStyle/>
                <a:p>
                  <a:endParaRPr lang="es-CO"/>
                </a:p>
              </p:txBody>
            </p:sp>
            <p:sp>
              <p:nvSpPr>
                <p:cNvPr id="73891" name="Freeform 163"/>
                <p:cNvSpPr>
                  <a:spLocks/>
                </p:cNvSpPr>
                <p:nvPr/>
              </p:nvSpPr>
              <p:spPr bwMode="auto">
                <a:xfrm>
                  <a:off x="5289" y="3469"/>
                  <a:ext cx="500" cy="466"/>
                </a:xfrm>
                <a:custGeom>
                  <a:avLst/>
                  <a:gdLst/>
                  <a:ahLst/>
                  <a:cxnLst>
                    <a:cxn ang="0">
                      <a:pos x="35" y="17"/>
                    </a:cxn>
                    <a:cxn ang="0">
                      <a:pos x="37" y="77"/>
                    </a:cxn>
                    <a:cxn ang="0">
                      <a:pos x="45" y="145"/>
                    </a:cxn>
                    <a:cxn ang="0">
                      <a:pos x="46" y="199"/>
                    </a:cxn>
                    <a:cxn ang="0">
                      <a:pos x="46" y="227"/>
                    </a:cxn>
                    <a:cxn ang="0">
                      <a:pos x="37" y="288"/>
                    </a:cxn>
                    <a:cxn ang="0">
                      <a:pos x="33" y="324"/>
                    </a:cxn>
                    <a:cxn ang="0">
                      <a:pos x="20" y="352"/>
                    </a:cxn>
                    <a:cxn ang="0">
                      <a:pos x="4" y="381"/>
                    </a:cxn>
                    <a:cxn ang="0">
                      <a:pos x="0" y="405"/>
                    </a:cxn>
                    <a:cxn ang="0">
                      <a:pos x="0" y="418"/>
                    </a:cxn>
                    <a:cxn ang="0">
                      <a:pos x="2" y="431"/>
                    </a:cxn>
                    <a:cxn ang="0">
                      <a:pos x="22" y="442"/>
                    </a:cxn>
                    <a:cxn ang="0">
                      <a:pos x="43" y="455"/>
                    </a:cxn>
                    <a:cxn ang="0">
                      <a:pos x="84" y="452"/>
                    </a:cxn>
                    <a:cxn ang="0">
                      <a:pos x="108" y="450"/>
                    </a:cxn>
                    <a:cxn ang="0">
                      <a:pos x="138" y="442"/>
                    </a:cxn>
                    <a:cxn ang="0">
                      <a:pos x="151" y="439"/>
                    </a:cxn>
                    <a:cxn ang="0">
                      <a:pos x="167" y="441"/>
                    </a:cxn>
                    <a:cxn ang="0">
                      <a:pos x="189" y="454"/>
                    </a:cxn>
                    <a:cxn ang="0">
                      <a:pos x="221" y="459"/>
                    </a:cxn>
                    <a:cxn ang="0">
                      <a:pos x="245" y="465"/>
                    </a:cxn>
                    <a:cxn ang="0">
                      <a:pos x="279" y="465"/>
                    </a:cxn>
                    <a:cxn ang="0">
                      <a:pos x="312" y="461"/>
                    </a:cxn>
                    <a:cxn ang="0">
                      <a:pos x="343" y="452"/>
                    </a:cxn>
                    <a:cxn ang="0">
                      <a:pos x="360" y="452"/>
                    </a:cxn>
                    <a:cxn ang="0">
                      <a:pos x="401" y="452"/>
                    </a:cxn>
                    <a:cxn ang="0">
                      <a:pos x="423" y="454"/>
                    </a:cxn>
                    <a:cxn ang="0">
                      <a:pos x="427" y="454"/>
                    </a:cxn>
                    <a:cxn ang="0">
                      <a:pos x="444" y="454"/>
                    </a:cxn>
                    <a:cxn ang="0">
                      <a:pos x="461" y="452"/>
                    </a:cxn>
                    <a:cxn ang="0">
                      <a:pos x="488" y="441"/>
                    </a:cxn>
                    <a:cxn ang="0">
                      <a:pos x="494" y="429"/>
                    </a:cxn>
                    <a:cxn ang="0">
                      <a:pos x="497" y="413"/>
                    </a:cxn>
                    <a:cxn ang="0">
                      <a:pos x="499" y="398"/>
                    </a:cxn>
                    <a:cxn ang="0">
                      <a:pos x="492" y="386"/>
                    </a:cxn>
                    <a:cxn ang="0">
                      <a:pos x="479" y="383"/>
                    </a:cxn>
                    <a:cxn ang="0">
                      <a:pos x="459" y="383"/>
                    </a:cxn>
                    <a:cxn ang="0">
                      <a:pos x="433" y="385"/>
                    </a:cxn>
                    <a:cxn ang="0">
                      <a:pos x="384" y="390"/>
                    </a:cxn>
                    <a:cxn ang="0">
                      <a:pos x="366" y="388"/>
                    </a:cxn>
                    <a:cxn ang="0">
                      <a:pos x="351" y="381"/>
                    </a:cxn>
                    <a:cxn ang="0">
                      <a:pos x="328" y="362"/>
                    </a:cxn>
                    <a:cxn ang="0">
                      <a:pos x="294" y="340"/>
                    </a:cxn>
                    <a:cxn ang="0">
                      <a:pos x="264" y="327"/>
                    </a:cxn>
                    <a:cxn ang="0">
                      <a:pos x="234" y="314"/>
                    </a:cxn>
                    <a:cxn ang="0">
                      <a:pos x="217" y="303"/>
                    </a:cxn>
                    <a:cxn ang="0">
                      <a:pos x="210" y="294"/>
                    </a:cxn>
                    <a:cxn ang="0">
                      <a:pos x="195" y="234"/>
                    </a:cxn>
                    <a:cxn ang="0">
                      <a:pos x="178" y="179"/>
                    </a:cxn>
                    <a:cxn ang="0">
                      <a:pos x="171" y="143"/>
                    </a:cxn>
                    <a:cxn ang="0">
                      <a:pos x="169" y="105"/>
                    </a:cxn>
                    <a:cxn ang="0">
                      <a:pos x="176" y="75"/>
                    </a:cxn>
                    <a:cxn ang="0">
                      <a:pos x="187" y="41"/>
                    </a:cxn>
                    <a:cxn ang="0">
                      <a:pos x="195" y="0"/>
                    </a:cxn>
                    <a:cxn ang="0">
                      <a:pos x="35" y="17"/>
                    </a:cxn>
                  </a:cxnLst>
                  <a:rect l="0" t="0" r="r" b="b"/>
                  <a:pathLst>
                    <a:path w="500" h="466">
                      <a:moveTo>
                        <a:pt x="35" y="17"/>
                      </a:moveTo>
                      <a:lnTo>
                        <a:pt x="37" y="77"/>
                      </a:lnTo>
                      <a:lnTo>
                        <a:pt x="45" y="145"/>
                      </a:lnTo>
                      <a:lnTo>
                        <a:pt x="46" y="199"/>
                      </a:lnTo>
                      <a:lnTo>
                        <a:pt x="46" y="227"/>
                      </a:lnTo>
                      <a:lnTo>
                        <a:pt x="37" y="288"/>
                      </a:lnTo>
                      <a:lnTo>
                        <a:pt x="33" y="324"/>
                      </a:lnTo>
                      <a:lnTo>
                        <a:pt x="20" y="352"/>
                      </a:lnTo>
                      <a:lnTo>
                        <a:pt x="4" y="381"/>
                      </a:lnTo>
                      <a:lnTo>
                        <a:pt x="0" y="405"/>
                      </a:lnTo>
                      <a:lnTo>
                        <a:pt x="0" y="418"/>
                      </a:lnTo>
                      <a:lnTo>
                        <a:pt x="2" y="431"/>
                      </a:lnTo>
                      <a:lnTo>
                        <a:pt x="22" y="442"/>
                      </a:lnTo>
                      <a:lnTo>
                        <a:pt x="43" y="455"/>
                      </a:lnTo>
                      <a:lnTo>
                        <a:pt x="84" y="452"/>
                      </a:lnTo>
                      <a:lnTo>
                        <a:pt x="108" y="450"/>
                      </a:lnTo>
                      <a:lnTo>
                        <a:pt x="138" y="442"/>
                      </a:lnTo>
                      <a:lnTo>
                        <a:pt x="151" y="439"/>
                      </a:lnTo>
                      <a:lnTo>
                        <a:pt x="167" y="441"/>
                      </a:lnTo>
                      <a:lnTo>
                        <a:pt x="189" y="454"/>
                      </a:lnTo>
                      <a:lnTo>
                        <a:pt x="221" y="459"/>
                      </a:lnTo>
                      <a:lnTo>
                        <a:pt x="245" y="465"/>
                      </a:lnTo>
                      <a:lnTo>
                        <a:pt x="279" y="465"/>
                      </a:lnTo>
                      <a:lnTo>
                        <a:pt x="312" y="461"/>
                      </a:lnTo>
                      <a:lnTo>
                        <a:pt x="343" y="452"/>
                      </a:lnTo>
                      <a:lnTo>
                        <a:pt x="360" y="452"/>
                      </a:lnTo>
                      <a:lnTo>
                        <a:pt x="401" y="452"/>
                      </a:lnTo>
                      <a:lnTo>
                        <a:pt x="423" y="454"/>
                      </a:lnTo>
                      <a:lnTo>
                        <a:pt x="427" y="454"/>
                      </a:lnTo>
                      <a:lnTo>
                        <a:pt x="444" y="454"/>
                      </a:lnTo>
                      <a:lnTo>
                        <a:pt x="461" y="452"/>
                      </a:lnTo>
                      <a:lnTo>
                        <a:pt x="488" y="441"/>
                      </a:lnTo>
                      <a:lnTo>
                        <a:pt x="494" y="429"/>
                      </a:lnTo>
                      <a:lnTo>
                        <a:pt x="497" y="413"/>
                      </a:lnTo>
                      <a:lnTo>
                        <a:pt x="499" y="398"/>
                      </a:lnTo>
                      <a:lnTo>
                        <a:pt x="492" y="386"/>
                      </a:lnTo>
                      <a:lnTo>
                        <a:pt x="479" y="383"/>
                      </a:lnTo>
                      <a:lnTo>
                        <a:pt x="459" y="383"/>
                      </a:lnTo>
                      <a:lnTo>
                        <a:pt x="433" y="385"/>
                      </a:lnTo>
                      <a:lnTo>
                        <a:pt x="384" y="390"/>
                      </a:lnTo>
                      <a:lnTo>
                        <a:pt x="366" y="388"/>
                      </a:lnTo>
                      <a:lnTo>
                        <a:pt x="351" y="381"/>
                      </a:lnTo>
                      <a:lnTo>
                        <a:pt x="328" y="362"/>
                      </a:lnTo>
                      <a:lnTo>
                        <a:pt x="294" y="340"/>
                      </a:lnTo>
                      <a:lnTo>
                        <a:pt x="264" y="327"/>
                      </a:lnTo>
                      <a:lnTo>
                        <a:pt x="234" y="314"/>
                      </a:lnTo>
                      <a:lnTo>
                        <a:pt x="217" y="303"/>
                      </a:lnTo>
                      <a:lnTo>
                        <a:pt x="210" y="294"/>
                      </a:lnTo>
                      <a:lnTo>
                        <a:pt x="195" y="234"/>
                      </a:lnTo>
                      <a:lnTo>
                        <a:pt x="178" y="179"/>
                      </a:lnTo>
                      <a:lnTo>
                        <a:pt x="171" y="143"/>
                      </a:lnTo>
                      <a:lnTo>
                        <a:pt x="169" y="105"/>
                      </a:lnTo>
                      <a:lnTo>
                        <a:pt x="176" y="75"/>
                      </a:lnTo>
                      <a:lnTo>
                        <a:pt x="187" y="41"/>
                      </a:lnTo>
                      <a:lnTo>
                        <a:pt x="195" y="0"/>
                      </a:lnTo>
                      <a:lnTo>
                        <a:pt x="35" y="17"/>
                      </a:lnTo>
                    </a:path>
                  </a:pathLst>
                </a:custGeom>
                <a:solidFill>
                  <a:srgbClr val="FFE0C0"/>
                </a:solidFill>
                <a:ln w="12700" cap="rnd" cmpd="sng">
                  <a:solidFill>
                    <a:srgbClr val="000000"/>
                  </a:solidFill>
                  <a:prstDash val="solid"/>
                  <a:round/>
                  <a:headEnd type="none" w="med" len="med"/>
                  <a:tailEnd type="none" w="med" len="med"/>
                </a:ln>
                <a:effectLst/>
              </p:spPr>
              <p:txBody>
                <a:bodyPr/>
                <a:lstStyle/>
                <a:p>
                  <a:endParaRPr lang="es-CO"/>
                </a:p>
              </p:txBody>
            </p:sp>
          </p:grpSp>
          <p:sp>
            <p:nvSpPr>
              <p:cNvPr id="73892" name="Freeform 164"/>
              <p:cNvSpPr>
                <a:spLocks/>
              </p:cNvSpPr>
              <p:nvPr/>
            </p:nvSpPr>
            <p:spPr bwMode="auto">
              <a:xfrm>
                <a:off x="5066" y="3396"/>
                <a:ext cx="577" cy="320"/>
              </a:xfrm>
              <a:custGeom>
                <a:avLst/>
                <a:gdLst/>
                <a:ahLst/>
                <a:cxnLst>
                  <a:cxn ang="0">
                    <a:pos x="63" y="18"/>
                  </a:cxn>
                  <a:cxn ang="0">
                    <a:pos x="119" y="52"/>
                  </a:cxn>
                  <a:cxn ang="0">
                    <a:pos x="175" y="70"/>
                  </a:cxn>
                  <a:cxn ang="0">
                    <a:pos x="227" y="78"/>
                  </a:cxn>
                  <a:cxn ang="0">
                    <a:pos x="275" y="82"/>
                  </a:cxn>
                  <a:cxn ang="0">
                    <a:pos x="320" y="78"/>
                  </a:cxn>
                  <a:cxn ang="0">
                    <a:pos x="357" y="70"/>
                  </a:cxn>
                  <a:cxn ang="0">
                    <a:pos x="416" y="59"/>
                  </a:cxn>
                  <a:cxn ang="0">
                    <a:pos x="453" y="44"/>
                  </a:cxn>
                  <a:cxn ang="0">
                    <a:pos x="487" y="26"/>
                  </a:cxn>
                  <a:cxn ang="0">
                    <a:pos x="531" y="0"/>
                  </a:cxn>
                  <a:cxn ang="0">
                    <a:pos x="553" y="74"/>
                  </a:cxn>
                  <a:cxn ang="0">
                    <a:pos x="568" y="152"/>
                  </a:cxn>
                  <a:cxn ang="0">
                    <a:pos x="576" y="256"/>
                  </a:cxn>
                  <a:cxn ang="0">
                    <a:pos x="524" y="126"/>
                  </a:cxn>
                  <a:cxn ang="0">
                    <a:pos x="524" y="256"/>
                  </a:cxn>
                  <a:cxn ang="0">
                    <a:pos x="476" y="164"/>
                  </a:cxn>
                  <a:cxn ang="0">
                    <a:pos x="476" y="297"/>
                  </a:cxn>
                  <a:cxn ang="0">
                    <a:pos x="435" y="164"/>
                  </a:cxn>
                  <a:cxn ang="0">
                    <a:pos x="420" y="293"/>
                  </a:cxn>
                  <a:cxn ang="0">
                    <a:pos x="386" y="171"/>
                  </a:cxn>
                  <a:cxn ang="0">
                    <a:pos x="372" y="308"/>
                  </a:cxn>
                  <a:cxn ang="0">
                    <a:pos x="327" y="167"/>
                  </a:cxn>
                  <a:cxn ang="0">
                    <a:pos x="312" y="289"/>
                  </a:cxn>
                  <a:cxn ang="0">
                    <a:pos x="294" y="175"/>
                  </a:cxn>
                  <a:cxn ang="0">
                    <a:pos x="256" y="319"/>
                  </a:cxn>
                  <a:cxn ang="0">
                    <a:pos x="234" y="175"/>
                  </a:cxn>
                  <a:cxn ang="0">
                    <a:pos x="212" y="319"/>
                  </a:cxn>
                  <a:cxn ang="0">
                    <a:pos x="212" y="167"/>
                  </a:cxn>
                  <a:cxn ang="0">
                    <a:pos x="153" y="315"/>
                  </a:cxn>
                  <a:cxn ang="0">
                    <a:pos x="153" y="193"/>
                  </a:cxn>
                  <a:cxn ang="0">
                    <a:pos x="97" y="315"/>
                  </a:cxn>
                  <a:cxn ang="0">
                    <a:pos x="130" y="152"/>
                  </a:cxn>
                  <a:cxn ang="0">
                    <a:pos x="53" y="293"/>
                  </a:cxn>
                  <a:cxn ang="0">
                    <a:pos x="86" y="138"/>
                  </a:cxn>
                  <a:cxn ang="0">
                    <a:pos x="0" y="264"/>
                  </a:cxn>
                  <a:cxn ang="0">
                    <a:pos x="8" y="201"/>
                  </a:cxn>
                  <a:cxn ang="0">
                    <a:pos x="12" y="160"/>
                  </a:cxn>
                  <a:cxn ang="0">
                    <a:pos x="26" y="104"/>
                  </a:cxn>
                  <a:cxn ang="0">
                    <a:pos x="45" y="59"/>
                  </a:cxn>
                  <a:cxn ang="0">
                    <a:pos x="63" y="18"/>
                  </a:cxn>
                </a:cxnLst>
                <a:rect l="0" t="0" r="r" b="b"/>
                <a:pathLst>
                  <a:path w="577" h="320">
                    <a:moveTo>
                      <a:pt x="63" y="18"/>
                    </a:moveTo>
                    <a:lnTo>
                      <a:pt x="119" y="52"/>
                    </a:lnTo>
                    <a:lnTo>
                      <a:pt x="175" y="70"/>
                    </a:lnTo>
                    <a:lnTo>
                      <a:pt x="227" y="78"/>
                    </a:lnTo>
                    <a:lnTo>
                      <a:pt x="275" y="82"/>
                    </a:lnTo>
                    <a:lnTo>
                      <a:pt x="320" y="78"/>
                    </a:lnTo>
                    <a:lnTo>
                      <a:pt x="357" y="70"/>
                    </a:lnTo>
                    <a:lnTo>
                      <a:pt x="416" y="59"/>
                    </a:lnTo>
                    <a:lnTo>
                      <a:pt x="453" y="44"/>
                    </a:lnTo>
                    <a:lnTo>
                      <a:pt x="487" y="26"/>
                    </a:lnTo>
                    <a:lnTo>
                      <a:pt x="531" y="0"/>
                    </a:lnTo>
                    <a:lnTo>
                      <a:pt x="553" y="74"/>
                    </a:lnTo>
                    <a:lnTo>
                      <a:pt x="568" y="152"/>
                    </a:lnTo>
                    <a:lnTo>
                      <a:pt x="576" y="256"/>
                    </a:lnTo>
                    <a:lnTo>
                      <a:pt x="524" y="126"/>
                    </a:lnTo>
                    <a:lnTo>
                      <a:pt x="524" y="256"/>
                    </a:lnTo>
                    <a:lnTo>
                      <a:pt x="476" y="164"/>
                    </a:lnTo>
                    <a:lnTo>
                      <a:pt x="476" y="297"/>
                    </a:lnTo>
                    <a:lnTo>
                      <a:pt x="435" y="164"/>
                    </a:lnTo>
                    <a:lnTo>
                      <a:pt x="420" y="293"/>
                    </a:lnTo>
                    <a:lnTo>
                      <a:pt x="386" y="171"/>
                    </a:lnTo>
                    <a:lnTo>
                      <a:pt x="372" y="308"/>
                    </a:lnTo>
                    <a:lnTo>
                      <a:pt x="327" y="167"/>
                    </a:lnTo>
                    <a:lnTo>
                      <a:pt x="312" y="289"/>
                    </a:lnTo>
                    <a:lnTo>
                      <a:pt x="294" y="175"/>
                    </a:lnTo>
                    <a:lnTo>
                      <a:pt x="256" y="319"/>
                    </a:lnTo>
                    <a:lnTo>
                      <a:pt x="234" y="175"/>
                    </a:lnTo>
                    <a:lnTo>
                      <a:pt x="212" y="319"/>
                    </a:lnTo>
                    <a:lnTo>
                      <a:pt x="212" y="167"/>
                    </a:lnTo>
                    <a:lnTo>
                      <a:pt x="153" y="315"/>
                    </a:lnTo>
                    <a:lnTo>
                      <a:pt x="153" y="193"/>
                    </a:lnTo>
                    <a:lnTo>
                      <a:pt x="97" y="315"/>
                    </a:lnTo>
                    <a:lnTo>
                      <a:pt x="130" y="152"/>
                    </a:lnTo>
                    <a:lnTo>
                      <a:pt x="53" y="293"/>
                    </a:lnTo>
                    <a:lnTo>
                      <a:pt x="86" y="138"/>
                    </a:lnTo>
                    <a:lnTo>
                      <a:pt x="0" y="264"/>
                    </a:lnTo>
                    <a:lnTo>
                      <a:pt x="8" y="201"/>
                    </a:lnTo>
                    <a:lnTo>
                      <a:pt x="12" y="160"/>
                    </a:lnTo>
                    <a:lnTo>
                      <a:pt x="26" y="104"/>
                    </a:lnTo>
                    <a:lnTo>
                      <a:pt x="45" y="59"/>
                    </a:lnTo>
                    <a:lnTo>
                      <a:pt x="63" y="18"/>
                    </a:lnTo>
                  </a:path>
                </a:pathLst>
              </a:custGeom>
              <a:solidFill>
                <a:srgbClr val="C0C000"/>
              </a:solidFill>
              <a:ln w="12700" cap="rnd" cmpd="sng">
                <a:solidFill>
                  <a:srgbClr val="000000"/>
                </a:solidFill>
                <a:prstDash val="solid"/>
                <a:round/>
                <a:headEnd type="none" w="med" len="med"/>
                <a:tailEnd type="none" w="med" len="med"/>
              </a:ln>
              <a:effectLst/>
            </p:spPr>
            <p:txBody>
              <a:bodyPr/>
              <a:lstStyle/>
              <a:p>
                <a:endParaRPr lang="es-CO"/>
              </a:p>
            </p:txBody>
          </p:sp>
        </p:grpSp>
        <p:sp>
          <p:nvSpPr>
            <p:cNvPr id="73893" name="Freeform 165"/>
            <p:cNvSpPr>
              <a:spLocks/>
            </p:cNvSpPr>
            <p:nvPr/>
          </p:nvSpPr>
          <p:spPr bwMode="auto">
            <a:xfrm>
              <a:off x="5110" y="2699"/>
              <a:ext cx="334" cy="388"/>
            </a:xfrm>
            <a:custGeom>
              <a:avLst/>
              <a:gdLst/>
              <a:ahLst/>
              <a:cxnLst>
                <a:cxn ang="0">
                  <a:pos x="167" y="0"/>
                </a:cxn>
                <a:cxn ang="0">
                  <a:pos x="146" y="3"/>
                </a:cxn>
                <a:cxn ang="0">
                  <a:pos x="123" y="12"/>
                </a:cxn>
                <a:cxn ang="0">
                  <a:pos x="97" y="30"/>
                </a:cxn>
                <a:cxn ang="0">
                  <a:pos x="70" y="59"/>
                </a:cxn>
                <a:cxn ang="0">
                  <a:pos x="45" y="95"/>
                </a:cxn>
                <a:cxn ang="0">
                  <a:pos x="24" y="133"/>
                </a:cxn>
                <a:cxn ang="0">
                  <a:pos x="10" y="171"/>
                </a:cxn>
                <a:cxn ang="0">
                  <a:pos x="2" y="199"/>
                </a:cxn>
                <a:cxn ang="0">
                  <a:pos x="0" y="222"/>
                </a:cxn>
                <a:cxn ang="0">
                  <a:pos x="0" y="252"/>
                </a:cxn>
                <a:cxn ang="0">
                  <a:pos x="6" y="267"/>
                </a:cxn>
                <a:cxn ang="0">
                  <a:pos x="15" y="282"/>
                </a:cxn>
                <a:cxn ang="0">
                  <a:pos x="28" y="303"/>
                </a:cxn>
                <a:cxn ang="0">
                  <a:pos x="39" y="325"/>
                </a:cxn>
                <a:cxn ang="0">
                  <a:pos x="51" y="338"/>
                </a:cxn>
                <a:cxn ang="0">
                  <a:pos x="69" y="354"/>
                </a:cxn>
                <a:cxn ang="0">
                  <a:pos x="87" y="367"/>
                </a:cxn>
                <a:cxn ang="0">
                  <a:pos x="115" y="379"/>
                </a:cxn>
                <a:cxn ang="0">
                  <a:pos x="146" y="386"/>
                </a:cxn>
                <a:cxn ang="0">
                  <a:pos x="173" y="387"/>
                </a:cxn>
                <a:cxn ang="0">
                  <a:pos x="212" y="384"/>
                </a:cxn>
                <a:cxn ang="0">
                  <a:pos x="245" y="377"/>
                </a:cxn>
                <a:cxn ang="0">
                  <a:pos x="262" y="369"/>
                </a:cxn>
                <a:cxn ang="0">
                  <a:pos x="279" y="359"/>
                </a:cxn>
                <a:cxn ang="0">
                  <a:pos x="303" y="340"/>
                </a:cxn>
                <a:cxn ang="0">
                  <a:pos x="318" y="314"/>
                </a:cxn>
                <a:cxn ang="0">
                  <a:pos x="332" y="279"/>
                </a:cxn>
                <a:cxn ang="0">
                  <a:pos x="333" y="252"/>
                </a:cxn>
                <a:cxn ang="0">
                  <a:pos x="332" y="224"/>
                </a:cxn>
                <a:cxn ang="0">
                  <a:pos x="327" y="195"/>
                </a:cxn>
                <a:cxn ang="0">
                  <a:pos x="322" y="175"/>
                </a:cxn>
                <a:cxn ang="0">
                  <a:pos x="309" y="145"/>
                </a:cxn>
                <a:cxn ang="0">
                  <a:pos x="300" y="125"/>
                </a:cxn>
                <a:cxn ang="0">
                  <a:pos x="284" y="99"/>
                </a:cxn>
                <a:cxn ang="0">
                  <a:pos x="269" y="73"/>
                </a:cxn>
                <a:cxn ang="0">
                  <a:pos x="258" y="56"/>
                </a:cxn>
                <a:cxn ang="0">
                  <a:pos x="246" y="38"/>
                </a:cxn>
                <a:cxn ang="0">
                  <a:pos x="230" y="24"/>
                </a:cxn>
                <a:cxn ang="0">
                  <a:pos x="214" y="12"/>
                </a:cxn>
                <a:cxn ang="0">
                  <a:pos x="197" y="4"/>
                </a:cxn>
                <a:cxn ang="0">
                  <a:pos x="167" y="0"/>
                </a:cxn>
              </a:cxnLst>
              <a:rect l="0" t="0" r="r" b="b"/>
              <a:pathLst>
                <a:path w="334" h="388">
                  <a:moveTo>
                    <a:pt x="167" y="0"/>
                  </a:moveTo>
                  <a:lnTo>
                    <a:pt x="146" y="3"/>
                  </a:lnTo>
                  <a:lnTo>
                    <a:pt x="123" y="12"/>
                  </a:lnTo>
                  <a:lnTo>
                    <a:pt x="97" y="30"/>
                  </a:lnTo>
                  <a:lnTo>
                    <a:pt x="70" y="59"/>
                  </a:lnTo>
                  <a:lnTo>
                    <a:pt x="45" y="95"/>
                  </a:lnTo>
                  <a:lnTo>
                    <a:pt x="24" y="133"/>
                  </a:lnTo>
                  <a:lnTo>
                    <a:pt x="10" y="171"/>
                  </a:lnTo>
                  <a:lnTo>
                    <a:pt x="2" y="199"/>
                  </a:lnTo>
                  <a:lnTo>
                    <a:pt x="0" y="222"/>
                  </a:lnTo>
                  <a:lnTo>
                    <a:pt x="0" y="252"/>
                  </a:lnTo>
                  <a:lnTo>
                    <a:pt x="6" y="267"/>
                  </a:lnTo>
                  <a:lnTo>
                    <a:pt x="15" y="282"/>
                  </a:lnTo>
                  <a:lnTo>
                    <a:pt x="28" y="303"/>
                  </a:lnTo>
                  <a:lnTo>
                    <a:pt x="39" y="325"/>
                  </a:lnTo>
                  <a:lnTo>
                    <a:pt x="51" y="338"/>
                  </a:lnTo>
                  <a:lnTo>
                    <a:pt x="69" y="354"/>
                  </a:lnTo>
                  <a:lnTo>
                    <a:pt x="87" y="367"/>
                  </a:lnTo>
                  <a:lnTo>
                    <a:pt x="115" y="379"/>
                  </a:lnTo>
                  <a:lnTo>
                    <a:pt x="146" y="386"/>
                  </a:lnTo>
                  <a:lnTo>
                    <a:pt x="173" y="387"/>
                  </a:lnTo>
                  <a:lnTo>
                    <a:pt x="212" y="384"/>
                  </a:lnTo>
                  <a:lnTo>
                    <a:pt x="245" y="377"/>
                  </a:lnTo>
                  <a:lnTo>
                    <a:pt x="262" y="369"/>
                  </a:lnTo>
                  <a:lnTo>
                    <a:pt x="279" y="359"/>
                  </a:lnTo>
                  <a:lnTo>
                    <a:pt x="303" y="340"/>
                  </a:lnTo>
                  <a:lnTo>
                    <a:pt x="318" y="314"/>
                  </a:lnTo>
                  <a:lnTo>
                    <a:pt x="332" y="279"/>
                  </a:lnTo>
                  <a:lnTo>
                    <a:pt x="333" y="252"/>
                  </a:lnTo>
                  <a:lnTo>
                    <a:pt x="332" y="224"/>
                  </a:lnTo>
                  <a:lnTo>
                    <a:pt x="327" y="195"/>
                  </a:lnTo>
                  <a:lnTo>
                    <a:pt x="322" y="175"/>
                  </a:lnTo>
                  <a:lnTo>
                    <a:pt x="309" y="145"/>
                  </a:lnTo>
                  <a:lnTo>
                    <a:pt x="300" y="125"/>
                  </a:lnTo>
                  <a:lnTo>
                    <a:pt x="284" y="99"/>
                  </a:lnTo>
                  <a:lnTo>
                    <a:pt x="269" y="73"/>
                  </a:lnTo>
                  <a:lnTo>
                    <a:pt x="258" y="56"/>
                  </a:lnTo>
                  <a:lnTo>
                    <a:pt x="246" y="38"/>
                  </a:lnTo>
                  <a:lnTo>
                    <a:pt x="230" y="24"/>
                  </a:lnTo>
                  <a:lnTo>
                    <a:pt x="214" y="12"/>
                  </a:lnTo>
                  <a:lnTo>
                    <a:pt x="197" y="4"/>
                  </a:lnTo>
                  <a:lnTo>
                    <a:pt x="167" y="0"/>
                  </a:lnTo>
                </a:path>
              </a:pathLst>
            </a:custGeom>
            <a:solidFill>
              <a:srgbClr val="FFE0C0"/>
            </a:solidFill>
            <a:ln w="12700" cap="rnd" cmpd="sng">
              <a:solidFill>
                <a:srgbClr val="000000"/>
              </a:solidFill>
              <a:prstDash val="solid"/>
              <a:round/>
              <a:headEnd type="none" w="med" len="med"/>
              <a:tailEnd type="none" w="med" len="med"/>
            </a:ln>
            <a:effectLst/>
          </p:spPr>
          <p:txBody>
            <a:bodyPr/>
            <a:lstStyle/>
            <a:p>
              <a:endParaRPr lang="es-CO"/>
            </a:p>
          </p:txBody>
        </p:sp>
        <p:grpSp>
          <p:nvGrpSpPr>
            <p:cNvPr id="73743" name="Group 166"/>
            <p:cNvGrpSpPr>
              <a:grpSpLocks/>
            </p:cNvGrpSpPr>
            <p:nvPr/>
          </p:nvGrpSpPr>
          <p:grpSpPr bwMode="auto">
            <a:xfrm>
              <a:off x="5085" y="3088"/>
              <a:ext cx="714" cy="461"/>
              <a:chOff x="5085" y="3088"/>
              <a:chExt cx="714" cy="461"/>
            </a:xfrm>
          </p:grpSpPr>
          <p:grpSp>
            <p:nvGrpSpPr>
              <p:cNvPr id="73753" name="Group 167"/>
              <p:cNvGrpSpPr>
                <a:grpSpLocks/>
              </p:cNvGrpSpPr>
              <p:nvPr/>
            </p:nvGrpSpPr>
            <p:grpSpPr bwMode="auto">
              <a:xfrm>
                <a:off x="5085" y="3088"/>
                <a:ext cx="714" cy="461"/>
                <a:chOff x="5085" y="3088"/>
                <a:chExt cx="714" cy="461"/>
              </a:xfrm>
            </p:grpSpPr>
            <p:sp>
              <p:nvSpPr>
                <p:cNvPr id="73896" name="Freeform 168"/>
                <p:cNvSpPr>
                  <a:spLocks/>
                </p:cNvSpPr>
                <p:nvPr/>
              </p:nvSpPr>
              <p:spPr bwMode="auto">
                <a:xfrm>
                  <a:off x="5085" y="3088"/>
                  <a:ext cx="705" cy="355"/>
                </a:xfrm>
                <a:custGeom>
                  <a:avLst/>
                  <a:gdLst/>
                  <a:ahLst/>
                  <a:cxnLst>
                    <a:cxn ang="0">
                      <a:pos x="205" y="22"/>
                    </a:cxn>
                    <a:cxn ang="0">
                      <a:pos x="322" y="8"/>
                    </a:cxn>
                    <a:cxn ang="0">
                      <a:pos x="447" y="0"/>
                    </a:cxn>
                    <a:cxn ang="0">
                      <a:pos x="638" y="43"/>
                    </a:cxn>
                    <a:cxn ang="0">
                      <a:pos x="704" y="174"/>
                    </a:cxn>
                    <a:cxn ang="0">
                      <a:pos x="631" y="247"/>
                    </a:cxn>
                    <a:cxn ang="0">
                      <a:pos x="535" y="312"/>
                    </a:cxn>
                    <a:cxn ang="0">
                      <a:pos x="425" y="348"/>
                    </a:cxn>
                    <a:cxn ang="0">
                      <a:pos x="315" y="354"/>
                    </a:cxn>
                    <a:cxn ang="0">
                      <a:pos x="169" y="332"/>
                    </a:cxn>
                    <a:cxn ang="0">
                      <a:pos x="73" y="296"/>
                    </a:cxn>
                    <a:cxn ang="0">
                      <a:pos x="0" y="226"/>
                    </a:cxn>
                    <a:cxn ang="0">
                      <a:pos x="0" y="130"/>
                    </a:cxn>
                    <a:cxn ang="0">
                      <a:pos x="205" y="131"/>
                    </a:cxn>
                    <a:cxn ang="0">
                      <a:pos x="234" y="116"/>
                    </a:cxn>
                    <a:cxn ang="0">
                      <a:pos x="286" y="101"/>
                    </a:cxn>
                    <a:cxn ang="0">
                      <a:pos x="345" y="101"/>
                    </a:cxn>
                    <a:cxn ang="0">
                      <a:pos x="374" y="101"/>
                    </a:cxn>
                    <a:cxn ang="0">
                      <a:pos x="418" y="101"/>
                    </a:cxn>
                    <a:cxn ang="0">
                      <a:pos x="477" y="115"/>
                    </a:cxn>
                    <a:cxn ang="0">
                      <a:pos x="491" y="138"/>
                    </a:cxn>
                    <a:cxn ang="0">
                      <a:pos x="506" y="160"/>
                    </a:cxn>
                    <a:cxn ang="0">
                      <a:pos x="491" y="197"/>
                    </a:cxn>
                    <a:cxn ang="0">
                      <a:pos x="470" y="217"/>
                    </a:cxn>
                    <a:cxn ang="0">
                      <a:pos x="425" y="240"/>
                    </a:cxn>
                    <a:cxn ang="0">
                      <a:pos x="366" y="254"/>
                    </a:cxn>
                    <a:cxn ang="0">
                      <a:pos x="308" y="261"/>
                    </a:cxn>
                    <a:cxn ang="0">
                      <a:pos x="249" y="246"/>
                    </a:cxn>
                    <a:cxn ang="0">
                      <a:pos x="205" y="217"/>
                    </a:cxn>
                    <a:cxn ang="0">
                      <a:pos x="183" y="181"/>
                    </a:cxn>
                    <a:cxn ang="0">
                      <a:pos x="205" y="131"/>
                    </a:cxn>
                    <a:cxn ang="0">
                      <a:pos x="0" y="130"/>
                    </a:cxn>
                    <a:cxn ang="0">
                      <a:pos x="88" y="65"/>
                    </a:cxn>
                    <a:cxn ang="0">
                      <a:pos x="205" y="22"/>
                    </a:cxn>
                  </a:cxnLst>
                  <a:rect l="0" t="0" r="r" b="b"/>
                  <a:pathLst>
                    <a:path w="705" h="355">
                      <a:moveTo>
                        <a:pt x="205" y="22"/>
                      </a:moveTo>
                      <a:lnTo>
                        <a:pt x="322" y="8"/>
                      </a:lnTo>
                      <a:lnTo>
                        <a:pt x="447" y="0"/>
                      </a:lnTo>
                      <a:lnTo>
                        <a:pt x="638" y="43"/>
                      </a:lnTo>
                      <a:lnTo>
                        <a:pt x="704" y="174"/>
                      </a:lnTo>
                      <a:lnTo>
                        <a:pt x="631" y="247"/>
                      </a:lnTo>
                      <a:lnTo>
                        <a:pt x="535" y="312"/>
                      </a:lnTo>
                      <a:lnTo>
                        <a:pt x="425" y="348"/>
                      </a:lnTo>
                      <a:lnTo>
                        <a:pt x="315" y="354"/>
                      </a:lnTo>
                      <a:lnTo>
                        <a:pt x="169" y="332"/>
                      </a:lnTo>
                      <a:lnTo>
                        <a:pt x="73" y="296"/>
                      </a:lnTo>
                      <a:lnTo>
                        <a:pt x="0" y="226"/>
                      </a:lnTo>
                      <a:lnTo>
                        <a:pt x="0" y="130"/>
                      </a:lnTo>
                      <a:lnTo>
                        <a:pt x="205" y="131"/>
                      </a:lnTo>
                      <a:lnTo>
                        <a:pt x="234" y="116"/>
                      </a:lnTo>
                      <a:lnTo>
                        <a:pt x="286" y="101"/>
                      </a:lnTo>
                      <a:lnTo>
                        <a:pt x="345" y="101"/>
                      </a:lnTo>
                      <a:lnTo>
                        <a:pt x="374" y="101"/>
                      </a:lnTo>
                      <a:lnTo>
                        <a:pt x="418" y="101"/>
                      </a:lnTo>
                      <a:lnTo>
                        <a:pt x="477" y="115"/>
                      </a:lnTo>
                      <a:lnTo>
                        <a:pt x="491" y="138"/>
                      </a:lnTo>
                      <a:lnTo>
                        <a:pt x="506" y="160"/>
                      </a:lnTo>
                      <a:lnTo>
                        <a:pt x="491" y="197"/>
                      </a:lnTo>
                      <a:lnTo>
                        <a:pt x="470" y="217"/>
                      </a:lnTo>
                      <a:lnTo>
                        <a:pt x="425" y="240"/>
                      </a:lnTo>
                      <a:lnTo>
                        <a:pt x="366" y="254"/>
                      </a:lnTo>
                      <a:lnTo>
                        <a:pt x="308" y="261"/>
                      </a:lnTo>
                      <a:lnTo>
                        <a:pt x="249" y="246"/>
                      </a:lnTo>
                      <a:lnTo>
                        <a:pt x="205" y="217"/>
                      </a:lnTo>
                      <a:lnTo>
                        <a:pt x="183" y="181"/>
                      </a:lnTo>
                      <a:lnTo>
                        <a:pt x="205" y="131"/>
                      </a:lnTo>
                      <a:lnTo>
                        <a:pt x="0" y="130"/>
                      </a:lnTo>
                      <a:lnTo>
                        <a:pt x="88" y="65"/>
                      </a:lnTo>
                      <a:lnTo>
                        <a:pt x="205" y="22"/>
                      </a:lnTo>
                    </a:path>
                  </a:pathLst>
                </a:custGeom>
                <a:solidFill>
                  <a:srgbClr val="E0E0E0"/>
                </a:solidFill>
                <a:ln w="12700" cap="rnd" cmpd="sng">
                  <a:noFill/>
                  <a:prstDash val="solid"/>
                  <a:round/>
                  <a:headEnd type="none" w="med" len="med"/>
                  <a:tailEnd type="none" w="med" len="med"/>
                </a:ln>
                <a:effectLst/>
              </p:spPr>
              <p:txBody>
                <a:bodyPr/>
                <a:lstStyle/>
                <a:p>
                  <a:endParaRPr lang="es-CO"/>
                </a:p>
              </p:txBody>
            </p:sp>
            <p:grpSp>
              <p:nvGrpSpPr>
                <p:cNvPr id="73754" name="Group 169"/>
                <p:cNvGrpSpPr>
                  <a:grpSpLocks/>
                </p:cNvGrpSpPr>
                <p:nvPr/>
              </p:nvGrpSpPr>
              <p:grpSpPr bwMode="auto">
                <a:xfrm>
                  <a:off x="5085" y="3266"/>
                  <a:ext cx="714" cy="283"/>
                  <a:chOff x="5085" y="3266"/>
                  <a:chExt cx="714" cy="283"/>
                </a:xfrm>
              </p:grpSpPr>
              <p:sp>
                <p:nvSpPr>
                  <p:cNvPr id="73898" name="Freeform 170"/>
                  <p:cNvSpPr>
                    <a:spLocks/>
                  </p:cNvSpPr>
                  <p:nvPr/>
                </p:nvSpPr>
                <p:spPr bwMode="auto">
                  <a:xfrm>
                    <a:off x="5085" y="3318"/>
                    <a:ext cx="75" cy="165"/>
                  </a:xfrm>
                  <a:custGeom>
                    <a:avLst/>
                    <a:gdLst/>
                    <a:ahLst/>
                    <a:cxnLst>
                      <a:cxn ang="0">
                        <a:pos x="0" y="0"/>
                      </a:cxn>
                      <a:cxn ang="0">
                        <a:pos x="74" y="74"/>
                      </a:cxn>
                      <a:cxn ang="0">
                        <a:pos x="74" y="164"/>
                      </a:cxn>
                      <a:cxn ang="0">
                        <a:pos x="0" y="89"/>
                      </a:cxn>
                      <a:cxn ang="0">
                        <a:pos x="0" y="0"/>
                      </a:cxn>
                    </a:cxnLst>
                    <a:rect l="0" t="0" r="r" b="b"/>
                    <a:pathLst>
                      <a:path w="75" h="165">
                        <a:moveTo>
                          <a:pt x="0" y="0"/>
                        </a:moveTo>
                        <a:lnTo>
                          <a:pt x="74" y="74"/>
                        </a:lnTo>
                        <a:lnTo>
                          <a:pt x="74" y="164"/>
                        </a:lnTo>
                        <a:lnTo>
                          <a:pt x="0" y="89"/>
                        </a:lnTo>
                        <a:lnTo>
                          <a:pt x="0" y="0"/>
                        </a:lnTo>
                      </a:path>
                    </a:pathLst>
                  </a:custGeom>
                  <a:solidFill>
                    <a:srgbClr val="808080"/>
                  </a:solidFill>
                  <a:ln w="12700" cap="rnd" cmpd="sng">
                    <a:solidFill>
                      <a:srgbClr val="000000"/>
                    </a:solidFill>
                    <a:prstDash val="solid"/>
                    <a:round/>
                    <a:headEnd type="none" w="med" len="med"/>
                    <a:tailEnd type="none" w="med" len="med"/>
                  </a:ln>
                  <a:effectLst/>
                </p:spPr>
                <p:txBody>
                  <a:bodyPr/>
                  <a:lstStyle/>
                  <a:p>
                    <a:endParaRPr lang="es-CO"/>
                  </a:p>
                </p:txBody>
              </p:sp>
              <p:sp>
                <p:nvSpPr>
                  <p:cNvPr id="73899" name="Freeform 171"/>
                  <p:cNvSpPr>
                    <a:spLocks/>
                  </p:cNvSpPr>
                  <p:nvPr/>
                </p:nvSpPr>
                <p:spPr bwMode="auto">
                  <a:xfrm>
                    <a:off x="5159" y="3392"/>
                    <a:ext cx="98" cy="128"/>
                  </a:xfrm>
                  <a:custGeom>
                    <a:avLst/>
                    <a:gdLst/>
                    <a:ahLst/>
                    <a:cxnLst>
                      <a:cxn ang="0">
                        <a:pos x="0" y="0"/>
                      </a:cxn>
                      <a:cxn ang="0">
                        <a:pos x="97" y="37"/>
                      </a:cxn>
                      <a:cxn ang="0">
                        <a:pos x="97" y="127"/>
                      </a:cxn>
                      <a:cxn ang="0">
                        <a:pos x="0" y="89"/>
                      </a:cxn>
                      <a:cxn ang="0">
                        <a:pos x="0" y="0"/>
                      </a:cxn>
                    </a:cxnLst>
                    <a:rect l="0" t="0" r="r" b="b"/>
                    <a:pathLst>
                      <a:path w="98" h="128">
                        <a:moveTo>
                          <a:pt x="0" y="0"/>
                        </a:moveTo>
                        <a:lnTo>
                          <a:pt x="97" y="37"/>
                        </a:lnTo>
                        <a:lnTo>
                          <a:pt x="97" y="127"/>
                        </a:lnTo>
                        <a:lnTo>
                          <a:pt x="0" y="89"/>
                        </a:lnTo>
                        <a:lnTo>
                          <a:pt x="0" y="0"/>
                        </a:lnTo>
                      </a:path>
                    </a:pathLst>
                  </a:custGeom>
                  <a:solidFill>
                    <a:srgbClr val="A0A0A0"/>
                  </a:solidFill>
                  <a:ln w="12700" cap="rnd" cmpd="sng">
                    <a:solidFill>
                      <a:srgbClr val="000000"/>
                    </a:solidFill>
                    <a:prstDash val="solid"/>
                    <a:round/>
                    <a:headEnd type="none" w="med" len="med"/>
                    <a:tailEnd type="none" w="med" len="med"/>
                  </a:ln>
                  <a:effectLst/>
                </p:spPr>
                <p:txBody>
                  <a:bodyPr/>
                  <a:lstStyle/>
                  <a:p>
                    <a:endParaRPr lang="es-CO"/>
                  </a:p>
                </p:txBody>
              </p:sp>
              <p:sp>
                <p:nvSpPr>
                  <p:cNvPr id="73900" name="Freeform 172"/>
                  <p:cNvSpPr>
                    <a:spLocks/>
                  </p:cNvSpPr>
                  <p:nvPr/>
                </p:nvSpPr>
                <p:spPr bwMode="auto">
                  <a:xfrm>
                    <a:off x="5256" y="3429"/>
                    <a:ext cx="149" cy="120"/>
                  </a:xfrm>
                  <a:custGeom>
                    <a:avLst/>
                    <a:gdLst/>
                    <a:ahLst/>
                    <a:cxnLst>
                      <a:cxn ang="0">
                        <a:pos x="0" y="0"/>
                      </a:cxn>
                      <a:cxn ang="0">
                        <a:pos x="148" y="22"/>
                      </a:cxn>
                      <a:cxn ang="0">
                        <a:pos x="148" y="119"/>
                      </a:cxn>
                      <a:cxn ang="0">
                        <a:pos x="0" y="90"/>
                      </a:cxn>
                      <a:cxn ang="0">
                        <a:pos x="0" y="0"/>
                      </a:cxn>
                    </a:cxnLst>
                    <a:rect l="0" t="0" r="r" b="b"/>
                    <a:pathLst>
                      <a:path w="149" h="120">
                        <a:moveTo>
                          <a:pt x="0" y="0"/>
                        </a:moveTo>
                        <a:lnTo>
                          <a:pt x="148" y="22"/>
                        </a:lnTo>
                        <a:lnTo>
                          <a:pt x="148" y="119"/>
                        </a:lnTo>
                        <a:lnTo>
                          <a:pt x="0" y="90"/>
                        </a:lnTo>
                        <a:lnTo>
                          <a:pt x="0" y="0"/>
                        </a:lnTo>
                      </a:path>
                    </a:pathLst>
                  </a:custGeom>
                  <a:solidFill>
                    <a:srgbClr val="C0C0C0"/>
                  </a:solidFill>
                  <a:ln w="12700" cap="rnd" cmpd="sng">
                    <a:solidFill>
                      <a:srgbClr val="000000"/>
                    </a:solidFill>
                    <a:prstDash val="solid"/>
                    <a:round/>
                    <a:headEnd type="none" w="med" len="med"/>
                    <a:tailEnd type="none" w="med" len="med"/>
                  </a:ln>
                  <a:effectLst/>
                </p:spPr>
                <p:txBody>
                  <a:bodyPr/>
                  <a:lstStyle/>
                  <a:p>
                    <a:endParaRPr lang="es-CO"/>
                  </a:p>
                </p:txBody>
              </p:sp>
              <p:sp>
                <p:nvSpPr>
                  <p:cNvPr id="73901" name="Freeform 173"/>
                  <p:cNvSpPr>
                    <a:spLocks/>
                  </p:cNvSpPr>
                  <p:nvPr/>
                </p:nvSpPr>
                <p:spPr bwMode="auto">
                  <a:xfrm>
                    <a:off x="5724" y="3266"/>
                    <a:ext cx="75" cy="173"/>
                  </a:xfrm>
                  <a:custGeom>
                    <a:avLst/>
                    <a:gdLst/>
                    <a:ahLst/>
                    <a:cxnLst>
                      <a:cxn ang="0">
                        <a:pos x="74" y="0"/>
                      </a:cxn>
                      <a:cxn ang="0">
                        <a:pos x="0" y="75"/>
                      </a:cxn>
                      <a:cxn ang="0">
                        <a:pos x="0" y="172"/>
                      </a:cxn>
                      <a:cxn ang="0">
                        <a:pos x="74" y="90"/>
                      </a:cxn>
                      <a:cxn ang="0">
                        <a:pos x="74" y="0"/>
                      </a:cxn>
                    </a:cxnLst>
                    <a:rect l="0" t="0" r="r" b="b"/>
                    <a:pathLst>
                      <a:path w="75" h="173">
                        <a:moveTo>
                          <a:pt x="74" y="0"/>
                        </a:moveTo>
                        <a:lnTo>
                          <a:pt x="0" y="75"/>
                        </a:lnTo>
                        <a:lnTo>
                          <a:pt x="0" y="172"/>
                        </a:lnTo>
                        <a:lnTo>
                          <a:pt x="74" y="90"/>
                        </a:lnTo>
                        <a:lnTo>
                          <a:pt x="74" y="0"/>
                        </a:lnTo>
                      </a:path>
                    </a:pathLst>
                  </a:custGeom>
                  <a:solidFill>
                    <a:srgbClr val="808080"/>
                  </a:solidFill>
                  <a:ln w="12700" cap="rnd" cmpd="sng">
                    <a:solidFill>
                      <a:srgbClr val="000000"/>
                    </a:solidFill>
                    <a:prstDash val="solid"/>
                    <a:round/>
                    <a:headEnd type="none" w="med" len="med"/>
                    <a:tailEnd type="none" w="med" len="med"/>
                  </a:ln>
                  <a:effectLst/>
                </p:spPr>
                <p:txBody>
                  <a:bodyPr/>
                  <a:lstStyle/>
                  <a:p>
                    <a:endParaRPr lang="es-CO"/>
                  </a:p>
                </p:txBody>
              </p:sp>
              <p:sp>
                <p:nvSpPr>
                  <p:cNvPr id="73902" name="Freeform 174"/>
                  <p:cNvSpPr>
                    <a:spLocks/>
                  </p:cNvSpPr>
                  <p:nvPr/>
                </p:nvSpPr>
                <p:spPr bwMode="auto">
                  <a:xfrm>
                    <a:off x="5627" y="3341"/>
                    <a:ext cx="98" cy="164"/>
                  </a:xfrm>
                  <a:custGeom>
                    <a:avLst/>
                    <a:gdLst/>
                    <a:ahLst/>
                    <a:cxnLst>
                      <a:cxn ang="0">
                        <a:pos x="97" y="0"/>
                      </a:cxn>
                      <a:cxn ang="0">
                        <a:pos x="97" y="96"/>
                      </a:cxn>
                      <a:cxn ang="0">
                        <a:pos x="0" y="163"/>
                      </a:cxn>
                      <a:cxn ang="0">
                        <a:pos x="0" y="66"/>
                      </a:cxn>
                      <a:cxn ang="0">
                        <a:pos x="97" y="0"/>
                      </a:cxn>
                    </a:cxnLst>
                    <a:rect l="0" t="0" r="r" b="b"/>
                    <a:pathLst>
                      <a:path w="98" h="164">
                        <a:moveTo>
                          <a:pt x="97" y="0"/>
                        </a:moveTo>
                        <a:lnTo>
                          <a:pt x="97" y="96"/>
                        </a:lnTo>
                        <a:lnTo>
                          <a:pt x="0" y="163"/>
                        </a:lnTo>
                        <a:lnTo>
                          <a:pt x="0" y="66"/>
                        </a:lnTo>
                        <a:lnTo>
                          <a:pt x="97" y="0"/>
                        </a:lnTo>
                      </a:path>
                    </a:pathLst>
                  </a:custGeom>
                  <a:solidFill>
                    <a:srgbClr val="A0A0A0"/>
                  </a:solidFill>
                  <a:ln w="12700" cap="rnd" cmpd="sng">
                    <a:solidFill>
                      <a:srgbClr val="000000"/>
                    </a:solidFill>
                    <a:prstDash val="solid"/>
                    <a:round/>
                    <a:headEnd type="none" w="med" len="med"/>
                    <a:tailEnd type="none" w="med" len="med"/>
                  </a:ln>
                  <a:effectLst/>
                </p:spPr>
                <p:txBody>
                  <a:bodyPr/>
                  <a:lstStyle/>
                  <a:p>
                    <a:endParaRPr lang="es-CO"/>
                  </a:p>
                </p:txBody>
              </p:sp>
              <p:sp>
                <p:nvSpPr>
                  <p:cNvPr id="73903" name="Freeform 175"/>
                  <p:cNvSpPr>
                    <a:spLocks/>
                  </p:cNvSpPr>
                  <p:nvPr/>
                </p:nvSpPr>
                <p:spPr bwMode="auto">
                  <a:xfrm>
                    <a:off x="5516" y="3407"/>
                    <a:ext cx="112" cy="136"/>
                  </a:xfrm>
                  <a:custGeom>
                    <a:avLst/>
                    <a:gdLst/>
                    <a:ahLst/>
                    <a:cxnLst>
                      <a:cxn ang="0">
                        <a:pos x="0" y="37"/>
                      </a:cxn>
                      <a:cxn ang="0">
                        <a:pos x="111" y="0"/>
                      </a:cxn>
                      <a:cxn ang="0">
                        <a:pos x="111" y="97"/>
                      </a:cxn>
                      <a:cxn ang="0">
                        <a:pos x="0" y="135"/>
                      </a:cxn>
                      <a:cxn ang="0">
                        <a:pos x="0" y="37"/>
                      </a:cxn>
                    </a:cxnLst>
                    <a:rect l="0" t="0" r="r" b="b"/>
                    <a:pathLst>
                      <a:path w="112" h="136">
                        <a:moveTo>
                          <a:pt x="0" y="37"/>
                        </a:moveTo>
                        <a:lnTo>
                          <a:pt x="111" y="0"/>
                        </a:lnTo>
                        <a:lnTo>
                          <a:pt x="111" y="97"/>
                        </a:lnTo>
                        <a:lnTo>
                          <a:pt x="0" y="135"/>
                        </a:lnTo>
                        <a:lnTo>
                          <a:pt x="0" y="37"/>
                        </a:lnTo>
                      </a:path>
                    </a:pathLst>
                  </a:custGeom>
                  <a:solidFill>
                    <a:srgbClr val="C0C0C0"/>
                  </a:solidFill>
                  <a:ln w="12700" cap="rnd" cmpd="sng">
                    <a:solidFill>
                      <a:srgbClr val="000000"/>
                    </a:solidFill>
                    <a:prstDash val="solid"/>
                    <a:round/>
                    <a:headEnd type="none" w="med" len="med"/>
                    <a:tailEnd type="none" w="med" len="med"/>
                  </a:ln>
                  <a:effectLst/>
                </p:spPr>
                <p:txBody>
                  <a:bodyPr/>
                  <a:lstStyle/>
                  <a:p>
                    <a:endParaRPr lang="es-CO"/>
                  </a:p>
                </p:txBody>
              </p:sp>
              <p:sp>
                <p:nvSpPr>
                  <p:cNvPr id="73904" name="Freeform 176"/>
                  <p:cNvSpPr>
                    <a:spLocks/>
                  </p:cNvSpPr>
                  <p:nvPr/>
                </p:nvSpPr>
                <p:spPr bwMode="auto">
                  <a:xfrm>
                    <a:off x="5404" y="3444"/>
                    <a:ext cx="113" cy="105"/>
                  </a:xfrm>
                  <a:custGeom>
                    <a:avLst/>
                    <a:gdLst/>
                    <a:ahLst/>
                    <a:cxnLst>
                      <a:cxn ang="0">
                        <a:pos x="0" y="7"/>
                      </a:cxn>
                      <a:cxn ang="0">
                        <a:pos x="112" y="0"/>
                      </a:cxn>
                      <a:cxn ang="0">
                        <a:pos x="112" y="97"/>
                      </a:cxn>
                      <a:cxn ang="0">
                        <a:pos x="0" y="104"/>
                      </a:cxn>
                      <a:cxn ang="0">
                        <a:pos x="0" y="7"/>
                      </a:cxn>
                    </a:cxnLst>
                    <a:rect l="0" t="0" r="r" b="b"/>
                    <a:pathLst>
                      <a:path w="113" h="105">
                        <a:moveTo>
                          <a:pt x="0" y="7"/>
                        </a:moveTo>
                        <a:lnTo>
                          <a:pt x="112" y="0"/>
                        </a:lnTo>
                        <a:lnTo>
                          <a:pt x="112" y="97"/>
                        </a:lnTo>
                        <a:lnTo>
                          <a:pt x="0" y="104"/>
                        </a:lnTo>
                        <a:lnTo>
                          <a:pt x="0" y="7"/>
                        </a:lnTo>
                      </a:path>
                    </a:pathLst>
                  </a:custGeom>
                  <a:solidFill>
                    <a:srgbClr val="E0E0E0"/>
                  </a:solidFill>
                  <a:ln w="12700" cap="rnd" cmpd="sng">
                    <a:solidFill>
                      <a:srgbClr val="000000"/>
                    </a:solidFill>
                    <a:prstDash val="solid"/>
                    <a:round/>
                    <a:headEnd type="none" w="med" len="med"/>
                    <a:tailEnd type="none" w="med" len="med"/>
                  </a:ln>
                  <a:effectLst/>
                </p:spPr>
                <p:txBody>
                  <a:bodyPr/>
                  <a:lstStyle/>
                  <a:p>
                    <a:endParaRPr lang="es-CO"/>
                  </a:p>
                </p:txBody>
              </p:sp>
            </p:grpSp>
            <p:grpSp>
              <p:nvGrpSpPr>
                <p:cNvPr id="73759" name="Group 177"/>
                <p:cNvGrpSpPr>
                  <a:grpSpLocks/>
                </p:cNvGrpSpPr>
                <p:nvPr/>
              </p:nvGrpSpPr>
              <p:grpSpPr bwMode="auto">
                <a:xfrm>
                  <a:off x="5271" y="3192"/>
                  <a:ext cx="327" cy="120"/>
                  <a:chOff x="5271" y="3192"/>
                  <a:chExt cx="327" cy="120"/>
                </a:xfrm>
              </p:grpSpPr>
              <p:sp>
                <p:nvSpPr>
                  <p:cNvPr id="73906" name="Freeform 178"/>
                  <p:cNvSpPr>
                    <a:spLocks/>
                  </p:cNvSpPr>
                  <p:nvPr/>
                </p:nvSpPr>
                <p:spPr bwMode="auto">
                  <a:xfrm>
                    <a:off x="5271" y="3221"/>
                    <a:ext cx="23" cy="91"/>
                  </a:xfrm>
                  <a:custGeom>
                    <a:avLst/>
                    <a:gdLst/>
                    <a:ahLst/>
                    <a:cxnLst>
                      <a:cxn ang="0">
                        <a:pos x="22" y="0"/>
                      </a:cxn>
                      <a:cxn ang="0">
                        <a:pos x="22" y="90"/>
                      </a:cxn>
                      <a:cxn ang="0">
                        <a:pos x="0" y="53"/>
                      </a:cxn>
                      <a:cxn ang="0">
                        <a:pos x="22" y="0"/>
                      </a:cxn>
                    </a:cxnLst>
                    <a:rect l="0" t="0" r="r" b="b"/>
                    <a:pathLst>
                      <a:path w="23" h="91">
                        <a:moveTo>
                          <a:pt x="22" y="0"/>
                        </a:moveTo>
                        <a:lnTo>
                          <a:pt x="22" y="90"/>
                        </a:lnTo>
                        <a:lnTo>
                          <a:pt x="0" y="53"/>
                        </a:lnTo>
                        <a:lnTo>
                          <a:pt x="22" y="0"/>
                        </a:lnTo>
                      </a:path>
                    </a:pathLst>
                  </a:custGeom>
                  <a:solidFill>
                    <a:srgbClr val="606060"/>
                  </a:solidFill>
                  <a:ln w="12700" cap="rnd" cmpd="sng">
                    <a:solidFill>
                      <a:srgbClr val="000000"/>
                    </a:solidFill>
                    <a:prstDash val="solid"/>
                    <a:round/>
                    <a:headEnd type="none" w="med" len="med"/>
                    <a:tailEnd type="none" w="med" len="med"/>
                  </a:ln>
                  <a:effectLst/>
                </p:spPr>
                <p:txBody>
                  <a:bodyPr/>
                  <a:lstStyle/>
                  <a:p>
                    <a:endParaRPr lang="es-CO"/>
                  </a:p>
                </p:txBody>
              </p:sp>
              <p:sp>
                <p:nvSpPr>
                  <p:cNvPr id="73907" name="Freeform 179"/>
                  <p:cNvSpPr>
                    <a:spLocks/>
                  </p:cNvSpPr>
                  <p:nvPr/>
                </p:nvSpPr>
                <p:spPr bwMode="auto">
                  <a:xfrm>
                    <a:off x="5293" y="3192"/>
                    <a:ext cx="82" cy="120"/>
                  </a:xfrm>
                  <a:custGeom>
                    <a:avLst/>
                    <a:gdLst/>
                    <a:ahLst/>
                    <a:cxnLst>
                      <a:cxn ang="0">
                        <a:pos x="0" y="29"/>
                      </a:cxn>
                      <a:cxn ang="0">
                        <a:pos x="29" y="14"/>
                      </a:cxn>
                      <a:cxn ang="0">
                        <a:pos x="81" y="0"/>
                      </a:cxn>
                      <a:cxn ang="0">
                        <a:pos x="81" y="89"/>
                      </a:cxn>
                      <a:cxn ang="0">
                        <a:pos x="29" y="105"/>
                      </a:cxn>
                      <a:cxn ang="0">
                        <a:pos x="0" y="119"/>
                      </a:cxn>
                      <a:cxn ang="0">
                        <a:pos x="0" y="29"/>
                      </a:cxn>
                    </a:cxnLst>
                    <a:rect l="0" t="0" r="r" b="b"/>
                    <a:pathLst>
                      <a:path w="82" h="120">
                        <a:moveTo>
                          <a:pt x="0" y="29"/>
                        </a:moveTo>
                        <a:lnTo>
                          <a:pt x="29" y="14"/>
                        </a:lnTo>
                        <a:lnTo>
                          <a:pt x="81" y="0"/>
                        </a:lnTo>
                        <a:lnTo>
                          <a:pt x="81" y="89"/>
                        </a:lnTo>
                        <a:lnTo>
                          <a:pt x="29" y="105"/>
                        </a:lnTo>
                        <a:lnTo>
                          <a:pt x="0" y="119"/>
                        </a:lnTo>
                        <a:lnTo>
                          <a:pt x="0" y="29"/>
                        </a:lnTo>
                      </a:path>
                    </a:pathLst>
                  </a:custGeom>
                  <a:solidFill>
                    <a:srgbClr val="808080"/>
                  </a:solidFill>
                  <a:ln w="12700" cap="rnd" cmpd="sng">
                    <a:solidFill>
                      <a:srgbClr val="000000"/>
                    </a:solidFill>
                    <a:prstDash val="solid"/>
                    <a:round/>
                    <a:headEnd type="none" w="med" len="med"/>
                    <a:tailEnd type="none" w="med" len="med"/>
                  </a:ln>
                  <a:effectLst/>
                </p:spPr>
                <p:txBody>
                  <a:bodyPr/>
                  <a:lstStyle/>
                  <a:p>
                    <a:endParaRPr lang="es-CO"/>
                  </a:p>
                </p:txBody>
              </p:sp>
              <p:sp>
                <p:nvSpPr>
                  <p:cNvPr id="73908" name="Freeform 180"/>
                  <p:cNvSpPr>
                    <a:spLocks/>
                  </p:cNvSpPr>
                  <p:nvPr/>
                </p:nvSpPr>
                <p:spPr bwMode="auto">
                  <a:xfrm>
                    <a:off x="5374" y="3192"/>
                    <a:ext cx="143" cy="90"/>
                  </a:xfrm>
                  <a:custGeom>
                    <a:avLst/>
                    <a:gdLst/>
                    <a:ahLst/>
                    <a:cxnLst>
                      <a:cxn ang="0">
                        <a:pos x="0" y="0"/>
                      </a:cxn>
                      <a:cxn ang="0">
                        <a:pos x="142" y="0"/>
                      </a:cxn>
                      <a:cxn ang="0">
                        <a:pos x="142" y="89"/>
                      </a:cxn>
                      <a:cxn ang="0">
                        <a:pos x="0" y="89"/>
                      </a:cxn>
                      <a:cxn ang="0">
                        <a:pos x="0" y="0"/>
                      </a:cxn>
                    </a:cxnLst>
                    <a:rect l="0" t="0" r="r" b="b"/>
                    <a:pathLst>
                      <a:path w="143" h="90">
                        <a:moveTo>
                          <a:pt x="0" y="0"/>
                        </a:moveTo>
                        <a:lnTo>
                          <a:pt x="142" y="0"/>
                        </a:lnTo>
                        <a:lnTo>
                          <a:pt x="142" y="89"/>
                        </a:lnTo>
                        <a:lnTo>
                          <a:pt x="0" y="89"/>
                        </a:lnTo>
                        <a:lnTo>
                          <a:pt x="0" y="0"/>
                        </a:lnTo>
                      </a:path>
                    </a:pathLst>
                  </a:custGeom>
                  <a:solidFill>
                    <a:srgbClr val="A0A0A0"/>
                  </a:solidFill>
                  <a:ln w="12700" cap="rnd" cmpd="sng">
                    <a:solidFill>
                      <a:srgbClr val="000000"/>
                    </a:solidFill>
                    <a:prstDash val="solid"/>
                    <a:round/>
                    <a:headEnd type="none" w="med" len="med"/>
                    <a:tailEnd type="none" w="med" len="med"/>
                  </a:ln>
                  <a:effectLst/>
                </p:spPr>
                <p:txBody>
                  <a:bodyPr/>
                  <a:lstStyle/>
                  <a:p>
                    <a:endParaRPr lang="es-CO"/>
                  </a:p>
                </p:txBody>
              </p:sp>
              <p:sp>
                <p:nvSpPr>
                  <p:cNvPr id="73909" name="Freeform 181"/>
                  <p:cNvSpPr>
                    <a:spLocks/>
                  </p:cNvSpPr>
                  <p:nvPr/>
                </p:nvSpPr>
                <p:spPr bwMode="auto">
                  <a:xfrm>
                    <a:off x="5516" y="3192"/>
                    <a:ext cx="53" cy="105"/>
                  </a:xfrm>
                  <a:custGeom>
                    <a:avLst/>
                    <a:gdLst/>
                    <a:ahLst/>
                    <a:cxnLst>
                      <a:cxn ang="0">
                        <a:pos x="0" y="0"/>
                      </a:cxn>
                      <a:cxn ang="0">
                        <a:pos x="52" y="14"/>
                      </a:cxn>
                      <a:cxn ang="0">
                        <a:pos x="52" y="104"/>
                      </a:cxn>
                      <a:cxn ang="0">
                        <a:pos x="0" y="89"/>
                      </a:cxn>
                      <a:cxn ang="0">
                        <a:pos x="0" y="0"/>
                      </a:cxn>
                    </a:cxnLst>
                    <a:rect l="0" t="0" r="r" b="b"/>
                    <a:pathLst>
                      <a:path w="53" h="105">
                        <a:moveTo>
                          <a:pt x="0" y="0"/>
                        </a:moveTo>
                        <a:lnTo>
                          <a:pt x="52" y="14"/>
                        </a:lnTo>
                        <a:lnTo>
                          <a:pt x="52" y="104"/>
                        </a:lnTo>
                        <a:lnTo>
                          <a:pt x="0" y="89"/>
                        </a:lnTo>
                        <a:lnTo>
                          <a:pt x="0" y="0"/>
                        </a:lnTo>
                      </a:path>
                    </a:pathLst>
                  </a:custGeom>
                  <a:solidFill>
                    <a:srgbClr val="808080"/>
                  </a:solidFill>
                  <a:ln w="12700" cap="rnd" cmpd="sng">
                    <a:solidFill>
                      <a:srgbClr val="000000"/>
                    </a:solidFill>
                    <a:prstDash val="solid"/>
                    <a:round/>
                    <a:headEnd type="none" w="med" len="med"/>
                    <a:tailEnd type="none" w="med" len="med"/>
                  </a:ln>
                  <a:effectLst/>
                </p:spPr>
                <p:txBody>
                  <a:bodyPr/>
                  <a:lstStyle/>
                  <a:p>
                    <a:endParaRPr lang="es-CO"/>
                  </a:p>
                </p:txBody>
              </p:sp>
              <p:sp>
                <p:nvSpPr>
                  <p:cNvPr id="73910" name="Freeform 182"/>
                  <p:cNvSpPr>
                    <a:spLocks/>
                  </p:cNvSpPr>
                  <p:nvPr/>
                </p:nvSpPr>
                <p:spPr bwMode="auto">
                  <a:xfrm>
                    <a:off x="5568" y="3206"/>
                    <a:ext cx="30" cy="98"/>
                  </a:xfrm>
                  <a:custGeom>
                    <a:avLst/>
                    <a:gdLst/>
                    <a:ahLst/>
                    <a:cxnLst>
                      <a:cxn ang="0">
                        <a:pos x="0" y="0"/>
                      </a:cxn>
                      <a:cxn ang="0">
                        <a:pos x="29" y="45"/>
                      </a:cxn>
                      <a:cxn ang="0">
                        <a:pos x="15" y="82"/>
                      </a:cxn>
                      <a:cxn ang="0">
                        <a:pos x="0" y="97"/>
                      </a:cxn>
                      <a:cxn ang="0">
                        <a:pos x="0" y="0"/>
                      </a:cxn>
                    </a:cxnLst>
                    <a:rect l="0" t="0" r="r" b="b"/>
                    <a:pathLst>
                      <a:path w="30" h="98">
                        <a:moveTo>
                          <a:pt x="0" y="0"/>
                        </a:moveTo>
                        <a:lnTo>
                          <a:pt x="29" y="45"/>
                        </a:lnTo>
                        <a:lnTo>
                          <a:pt x="15" y="82"/>
                        </a:lnTo>
                        <a:lnTo>
                          <a:pt x="0" y="97"/>
                        </a:lnTo>
                        <a:lnTo>
                          <a:pt x="0" y="0"/>
                        </a:lnTo>
                      </a:path>
                    </a:pathLst>
                  </a:custGeom>
                  <a:solidFill>
                    <a:srgbClr val="606060"/>
                  </a:solidFill>
                  <a:ln w="12700" cap="rnd" cmpd="sng">
                    <a:solidFill>
                      <a:srgbClr val="000000"/>
                    </a:solidFill>
                    <a:prstDash val="solid"/>
                    <a:round/>
                    <a:headEnd type="none" w="med" len="med"/>
                    <a:tailEnd type="none" w="med" len="med"/>
                  </a:ln>
                  <a:effectLst/>
                </p:spPr>
                <p:txBody>
                  <a:bodyPr/>
                  <a:lstStyle/>
                  <a:p>
                    <a:endParaRPr lang="es-CO"/>
                  </a:p>
                </p:txBody>
              </p:sp>
            </p:grpSp>
          </p:grpSp>
          <p:grpSp>
            <p:nvGrpSpPr>
              <p:cNvPr id="73763" name="Group 183"/>
              <p:cNvGrpSpPr>
                <a:grpSpLocks/>
              </p:cNvGrpSpPr>
              <p:nvPr/>
            </p:nvGrpSpPr>
            <p:grpSpPr bwMode="auto">
              <a:xfrm>
                <a:off x="5085" y="3088"/>
                <a:ext cx="714" cy="364"/>
                <a:chOff x="5085" y="3088"/>
                <a:chExt cx="714" cy="364"/>
              </a:xfrm>
            </p:grpSpPr>
            <p:sp>
              <p:nvSpPr>
                <p:cNvPr id="73912" name="Freeform 184"/>
                <p:cNvSpPr>
                  <a:spLocks/>
                </p:cNvSpPr>
                <p:nvPr/>
              </p:nvSpPr>
              <p:spPr bwMode="auto">
                <a:xfrm>
                  <a:off x="5085" y="3088"/>
                  <a:ext cx="714" cy="364"/>
                </a:xfrm>
                <a:custGeom>
                  <a:avLst/>
                  <a:gdLst/>
                  <a:ahLst/>
                  <a:cxnLst>
                    <a:cxn ang="0">
                      <a:pos x="208" y="22"/>
                    </a:cxn>
                    <a:cxn ang="0">
                      <a:pos x="327" y="8"/>
                    </a:cxn>
                    <a:cxn ang="0">
                      <a:pos x="453" y="0"/>
                    </a:cxn>
                    <a:cxn ang="0">
                      <a:pos x="646" y="44"/>
                    </a:cxn>
                    <a:cxn ang="0">
                      <a:pos x="713" y="178"/>
                    </a:cxn>
                    <a:cxn ang="0">
                      <a:pos x="639" y="254"/>
                    </a:cxn>
                    <a:cxn ang="0">
                      <a:pos x="542" y="320"/>
                    </a:cxn>
                    <a:cxn ang="0">
                      <a:pos x="431" y="357"/>
                    </a:cxn>
                    <a:cxn ang="0">
                      <a:pos x="319" y="363"/>
                    </a:cxn>
                    <a:cxn ang="0">
                      <a:pos x="171" y="341"/>
                    </a:cxn>
                    <a:cxn ang="0">
                      <a:pos x="74" y="304"/>
                    </a:cxn>
                    <a:cxn ang="0">
                      <a:pos x="0" y="231"/>
                    </a:cxn>
                    <a:cxn ang="0">
                      <a:pos x="0" y="133"/>
                    </a:cxn>
                    <a:cxn ang="0">
                      <a:pos x="89" y="66"/>
                    </a:cxn>
                    <a:cxn ang="0">
                      <a:pos x="208" y="22"/>
                    </a:cxn>
                  </a:cxnLst>
                  <a:rect l="0" t="0" r="r" b="b"/>
                  <a:pathLst>
                    <a:path w="714" h="364">
                      <a:moveTo>
                        <a:pt x="208" y="22"/>
                      </a:moveTo>
                      <a:lnTo>
                        <a:pt x="327" y="8"/>
                      </a:lnTo>
                      <a:lnTo>
                        <a:pt x="453" y="0"/>
                      </a:lnTo>
                      <a:lnTo>
                        <a:pt x="646" y="44"/>
                      </a:lnTo>
                      <a:lnTo>
                        <a:pt x="713" y="178"/>
                      </a:lnTo>
                      <a:lnTo>
                        <a:pt x="639" y="254"/>
                      </a:lnTo>
                      <a:lnTo>
                        <a:pt x="542" y="320"/>
                      </a:lnTo>
                      <a:lnTo>
                        <a:pt x="431" y="357"/>
                      </a:lnTo>
                      <a:lnTo>
                        <a:pt x="319" y="363"/>
                      </a:lnTo>
                      <a:lnTo>
                        <a:pt x="171" y="341"/>
                      </a:lnTo>
                      <a:lnTo>
                        <a:pt x="74" y="304"/>
                      </a:lnTo>
                      <a:lnTo>
                        <a:pt x="0" y="231"/>
                      </a:lnTo>
                      <a:lnTo>
                        <a:pt x="0" y="133"/>
                      </a:lnTo>
                      <a:lnTo>
                        <a:pt x="89" y="66"/>
                      </a:lnTo>
                      <a:lnTo>
                        <a:pt x="208" y="22"/>
                      </a:lnTo>
                    </a:path>
                  </a:pathLst>
                </a:custGeom>
                <a:noFill/>
                <a:ln w="12700" cap="rnd" cmpd="sng">
                  <a:solidFill>
                    <a:srgbClr val="000000"/>
                  </a:solidFill>
                  <a:prstDash val="solid"/>
                  <a:round/>
                  <a:headEnd type="none" w="med" len="med"/>
                  <a:tailEnd type="none" w="med" len="med"/>
                </a:ln>
                <a:effectLst/>
              </p:spPr>
              <p:txBody>
                <a:bodyPr/>
                <a:lstStyle/>
                <a:p>
                  <a:endParaRPr lang="es-CO"/>
                </a:p>
              </p:txBody>
            </p:sp>
            <p:sp>
              <p:nvSpPr>
                <p:cNvPr id="73913" name="Freeform 185"/>
                <p:cNvSpPr>
                  <a:spLocks/>
                </p:cNvSpPr>
                <p:nvPr/>
              </p:nvSpPr>
              <p:spPr bwMode="auto">
                <a:xfrm>
                  <a:off x="5271" y="3192"/>
                  <a:ext cx="327" cy="165"/>
                </a:xfrm>
                <a:custGeom>
                  <a:avLst/>
                  <a:gdLst/>
                  <a:ahLst/>
                  <a:cxnLst>
                    <a:cxn ang="0">
                      <a:pos x="22" y="30"/>
                    </a:cxn>
                    <a:cxn ang="0">
                      <a:pos x="51" y="15"/>
                    </a:cxn>
                    <a:cxn ang="0">
                      <a:pos x="103" y="0"/>
                    </a:cxn>
                    <a:cxn ang="0">
                      <a:pos x="163" y="0"/>
                    </a:cxn>
                    <a:cxn ang="0">
                      <a:pos x="192" y="0"/>
                    </a:cxn>
                    <a:cxn ang="0">
                      <a:pos x="237" y="0"/>
                    </a:cxn>
                    <a:cxn ang="0">
                      <a:pos x="297" y="14"/>
                    </a:cxn>
                    <a:cxn ang="0">
                      <a:pos x="312" y="38"/>
                    </a:cxn>
                    <a:cxn ang="0">
                      <a:pos x="326" y="60"/>
                    </a:cxn>
                    <a:cxn ang="0">
                      <a:pos x="312" y="97"/>
                    </a:cxn>
                    <a:cxn ang="0">
                      <a:pos x="289" y="119"/>
                    </a:cxn>
                    <a:cxn ang="0">
                      <a:pos x="245" y="141"/>
                    </a:cxn>
                    <a:cxn ang="0">
                      <a:pos x="185" y="156"/>
                    </a:cxn>
                    <a:cxn ang="0">
                      <a:pos x="126" y="164"/>
                    </a:cxn>
                    <a:cxn ang="0">
                      <a:pos x="66" y="149"/>
                    </a:cxn>
                    <a:cxn ang="0">
                      <a:pos x="22" y="119"/>
                    </a:cxn>
                    <a:cxn ang="0">
                      <a:pos x="0" y="82"/>
                    </a:cxn>
                    <a:cxn ang="0">
                      <a:pos x="22" y="30"/>
                    </a:cxn>
                  </a:cxnLst>
                  <a:rect l="0" t="0" r="r" b="b"/>
                  <a:pathLst>
                    <a:path w="327" h="165">
                      <a:moveTo>
                        <a:pt x="22" y="30"/>
                      </a:moveTo>
                      <a:lnTo>
                        <a:pt x="51" y="15"/>
                      </a:lnTo>
                      <a:lnTo>
                        <a:pt x="103" y="0"/>
                      </a:lnTo>
                      <a:lnTo>
                        <a:pt x="163" y="0"/>
                      </a:lnTo>
                      <a:lnTo>
                        <a:pt x="192" y="0"/>
                      </a:lnTo>
                      <a:lnTo>
                        <a:pt x="237" y="0"/>
                      </a:lnTo>
                      <a:lnTo>
                        <a:pt x="297" y="14"/>
                      </a:lnTo>
                      <a:lnTo>
                        <a:pt x="312" y="38"/>
                      </a:lnTo>
                      <a:lnTo>
                        <a:pt x="326" y="60"/>
                      </a:lnTo>
                      <a:lnTo>
                        <a:pt x="312" y="97"/>
                      </a:lnTo>
                      <a:lnTo>
                        <a:pt x="289" y="119"/>
                      </a:lnTo>
                      <a:lnTo>
                        <a:pt x="245" y="141"/>
                      </a:lnTo>
                      <a:lnTo>
                        <a:pt x="185" y="156"/>
                      </a:lnTo>
                      <a:lnTo>
                        <a:pt x="126" y="164"/>
                      </a:lnTo>
                      <a:lnTo>
                        <a:pt x="66" y="149"/>
                      </a:lnTo>
                      <a:lnTo>
                        <a:pt x="22" y="119"/>
                      </a:lnTo>
                      <a:lnTo>
                        <a:pt x="0" y="82"/>
                      </a:lnTo>
                      <a:lnTo>
                        <a:pt x="22" y="30"/>
                      </a:lnTo>
                    </a:path>
                  </a:pathLst>
                </a:custGeom>
                <a:noFill/>
                <a:ln w="12700" cap="rnd" cmpd="sng">
                  <a:solidFill>
                    <a:srgbClr val="000000"/>
                  </a:solidFill>
                  <a:prstDash val="solid"/>
                  <a:round/>
                  <a:headEnd type="none" w="med" len="med"/>
                  <a:tailEnd type="none" w="med" len="med"/>
                </a:ln>
                <a:effectLst/>
              </p:spPr>
              <p:txBody>
                <a:bodyPr/>
                <a:lstStyle/>
                <a:p>
                  <a:endParaRPr lang="es-CO"/>
                </a:p>
              </p:txBody>
            </p:sp>
          </p:grpSp>
        </p:grpSp>
        <p:grpSp>
          <p:nvGrpSpPr>
            <p:cNvPr id="73767" name="Group 186"/>
            <p:cNvGrpSpPr>
              <a:grpSpLocks/>
            </p:cNvGrpSpPr>
            <p:nvPr/>
          </p:nvGrpSpPr>
          <p:grpSpPr bwMode="auto">
            <a:xfrm>
              <a:off x="5701" y="3230"/>
              <a:ext cx="153" cy="181"/>
              <a:chOff x="5701" y="3230"/>
              <a:chExt cx="153" cy="181"/>
            </a:xfrm>
          </p:grpSpPr>
          <p:sp>
            <p:nvSpPr>
              <p:cNvPr id="73915" name="Freeform 187"/>
              <p:cNvSpPr>
                <a:spLocks/>
              </p:cNvSpPr>
              <p:nvPr/>
            </p:nvSpPr>
            <p:spPr bwMode="auto">
              <a:xfrm>
                <a:off x="5702" y="3278"/>
                <a:ext cx="144" cy="65"/>
              </a:xfrm>
              <a:custGeom>
                <a:avLst/>
                <a:gdLst/>
                <a:ahLst/>
                <a:cxnLst>
                  <a:cxn ang="0">
                    <a:pos x="124" y="1"/>
                  </a:cxn>
                  <a:cxn ang="0">
                    <a:pos x="110" y="0"/>
                  </a:cxn>
                  <a:cxn ang="0">
                    <a:pos x="88" y="1"/>
                  </a:cxn>
                  <a:cxn ang="0">
                    <a:pos x="63" y="6"/>
                  </a:cxn>
                  <a:cxn ang="0">
                    <a:pos x="37" y="12"/>
                  </a:cxn>
                  <a:cxn ang="0">
                    <a:pos x="19" y="18"/>
                  </a:cxn>
                  <a:cxn ang="0">
                    <a:pos x="7" y="23"/>
                  </a:cxn>
                  <a:cxn ang="0">
                    <a:pos x="1" y="31"/>
                  </a:cxn>
                  <a:cxn ang="0">
                    <a:pos x="0" y="39"/>
                  </a:cxn>
                  <a:cxn ang="0">
                    <a:pos x="1" y="47"/>
                  </a:cxn>
                  <a:cxn ang="0">
                    <a:pos x="8" y="57"/>
                  </a:cxn>
                  <a:cxn ang="0">
                    <a:pos x="15" y="61"/>
                  </a:cxn>
                  <a:cxn ang="0">
                    <a:pos x="29" y="64"/>
                  </a:cxn>
                  <a:cxn ang="0">
                    <a:pos x="44" y="63"/>
                  </a:cxn>
                  <a:cxn ang="0">
                    <a:pos x="69" y="57"/>
                  </a:cxn>
                  <a:cxn ang="0">
                    <a:pos x="100" y="53"/>
                  </a:cxn>
                  <a:cxn ang="0">
                    <a:pos x="121" y="46"/>
                  </a:cxn>
                  <a:cxn ang="0">
                    <a:pos x="132" y="40"/>
                  </a:cxn>
                  <a:cxn ang="0">
                    <a:pos x="139" y="37"/>
                  </a:cxn>
                  <a:cxn ang="0">
                    <a:pos x="143" y="29"/>
                  </a:cxn>
                  <a:cxn ang="0">
                    <a:pos x="143" y="22"/>
                  </a:cxn>
                  <a:cxn ang="0">
                    <a:pos x="142" y="12"/>
                  </a:cxn>
                  <a:cxn ang="0">
                    <a:pos x="136" y="4"/>
                  </a:cxn>
                  <a:cxn ang="0">
                    <a:pos x="124" y="1"/>
                  </a:cxn>
                </a:cxnLst>
                <a:rect l="0" t="0" r="r" b="b"/>
                <a:pathLst>
                  <a:path w="144" h="65">
                    <a:moveTo>
                      <a:pt x="124" y="1"/>
                    </a:moveTo>
                    <a:lnTo>
                      <a:pt x="110" y="0"/>
                    </a:lnTo>
                    <a:lnTo>
                      <a:pt x="88" y="1"/>
                    </a:lnTo>
                    <a:lnTo>
                      <a:pt x="63" y="6"/>
                    </a:lnTo>
                    <a:lnTo>
                      <a:pt x="37" y="12"/>
                    </a:lnTo>
                    <a:lnTo>
                      <a:pt x="19" y="18"/>
                    </a:lnTo>
                    <a:lnTo>
                      <a:pt x="7" y="23"/>
                    </a:lnTo>
                    <a:lnTo>
                      <a:pt x="1" y="31"/>
                    </a:lnTo>
                    <a:lnTo>
                      <a:pt x="0" y="39"/>
                    </a:lnTo>
                    <a:lnTo>
                      <a:pt x="1" y="47"/>
                    </a:lnTo>
                    <a:lnTo>
                      <a:pt x="8" y="57"/>
                    </a:lnTo>
                    <a:lnTo>
                      <a:pt x="15" y="61"/>
                    </a:lnTo>
                    <a:lnTo>
                      <a:pt x="29" y="64"/>
                    </a:lnTo>
                    <a:lnTo>
                      <a:pt x="44" y="63"/>
                    </a:lnTo>
                    <a:lnTo>
                      <a:pt x="69" y="57"/>
                    </a:lnTo>
                    <a:lnTo>
                      <a:pt x="100" y="53"/>
                    </a:lnTo>
                    <a:lnTo>
                      <a:pt x="121" y="46"/>
                    </a:lnTo>
                    <a:lnTo>
                      <a:pt x="132" y="40"/>
                    </a:lnTo>
                    <a:lnTo>
                      <a:pt x="139" y="37"/>
                    </a:lnTo>
                    <a:lnTo>
                      <a:pt x="143" y="29"/>
                    </a:lnTo>
                    <a:lnTo>
                      <a:pt x="143" y="22"/>
                    </a:lnTo>
                    <a:lnTo>
                      <a:pt x="142" y="12"/>
                    </a:lnTo>
                    <a:lnTo>
                      <a:pt x="136" y="4"/>
                    </a:lnTo>
                    <a:lnTo>
                      <a:pt x="124" y="1"/>
                    </a:lnTo>
                  </a:path>
                </a:pathLst>
              </a:custGeom>
              <a:solidFill>
                <a:srgbClr val="FFE0C0"/>
              </a:solidFill>
              <a:ln w="12700" cap="rnd" cmpd="sng">
                <a:solidFill>
                  <a:srgbClr val="000000"/>
                </a:solidFill>
                <a:prstDash val="solid"/>
                <a:round/>
                <a:headEnd type="none" w="med" len="med"/>
                <a:tailEnd type="none" w="med" len="med"/>
              </a:ln>
              <a:effectLst/>
            </p:spPr>
            <p:txBody>
              <a:bodyPr/>
              <a:lstStyle/>
              <a:p>
                <a:endParaRPr lang="es-CO"/>
              </a:p>
            </p:txBody>
          </p:sp>
          <p:sp>
            <p:nvSpPr>
              <p:cNvPr id="73916" name="Freeform 188"/>
              <p:cNvSpPr>
                <a:spLocks/>
              </p:cNvSpPr>
              <p:nvPr/>
            </p:nvSpPr>
            <p:spPr bwMode="auto">
              <a:xfrm>
                <a:off x="5701" y="3230"/>
                <a:ext cx="133" cy="68"/>
              </a:xfrm>
              <a:custGeom>
                <a:avLst/>
                <a:gdLst/>
                <a:ahLst/>
                <a:cxnLst>
                  <a:cxn ang="0">
                    <a:pos x="99" y="0"/>
                  </a:cxn>
                  <a:cxn ang="0">
                    <a:pos x="80" y="0"/>
                  </a:cxn>
                  <a:cxn ang="0">
                    <a:pos x="63" y="3"/>
                  </a:cxn>
                  <a:cxn ang="0">
                    <a:pos x="50" y="5"/>
                  </a:cxn>
                  <a:cxn ang="0">
                    <a:pos x="32" y="9"/>
                  </a:cxn>
                  <a:cxn ang="0">
                    <a:pos x="16" y="16"/>
                  </a:cxn>
                  <a:cxn ang="0">
                    <a:pos x="5" y="23"/>
                  </a:cxn>
                  <a:cxn ang="0">
                    <a:pos x="1" y="31"/>
                  </a:cxn>
                  <a:cxn ang="0">
                    <a:pos x="0" y="38"/>
                  </a:cxn>
                  <a:cxn ang="0">
                    <a:pos x="1" y="46"/>
                  </a:cxn>
                  <a:cxn ang="0">
                    <a:pos x="5" y="53"/>
                  </a:cxn>
                  <a:cxn ang="0">
                    <a:pos x="9" y="60"/>
                  </a:cxn>
                  <a:cxn ang="0">
                    <a:pos x="17" y="67"/>
                  </a:cxn>
                  <a:cxn ang="0">
                    <a:pos x="31" y="67"/>
                  </a:cxn>
                  <a:cxn ang="0">
                    <a:pos x="53" y="63"/>
                  </a:cxn>
                  <a:cxn ang="0">
                    <a:pos x="73" y="59"/>
                  </a:cxn>
                  <a:cxn ang="0">
                    <a:pos x="99" y="52"/>
                  </a:cxn>
                  <a:cxn ang="0">
                    <a:pos x="119" y="46"/>
                  </a:cxn>
                  <a:cxn ang="0">
                    <a:pos x="128" y="37"/>
                  </a:cxn>
                  <a:cxn ang="0">
                    <a:pos x="132" y="27"/>
                  </a:cxn>
                  <a:cxn ang="0">
                    <a:pos x="132" y="19"/>
                  </a:cxn>
                  <a:cxn ang="0">
                    <a:pos x="128" y="12"/>
                  </a:cxn>
                  <a:cxn ang="0">
                    <a:pos x="122" y="6"/>
                  </a:cxn>
                  <a:cxn ang="0">
                    <a:pos x="112" y="2"/>
                  </a:cxn>
                  <a:cxn ang="0">
                    <a:pos x="99" y="0"/>
                  </a:cxn>
                </a:cxnLst>
                <a:rect l="0" t="0" r="r" b="b"/>
                <a:pathLst>
                  <a:path w="133" h="68">
                    <a:moveTo>
                      <a:pt x="99" y="0"/>
                    </a:moveTo>
                    <a:lnTo>
                      <a:pt x="80" y="0"/>
                    </a:lnTo>
                    <a:lnTo>
                      <a:pt x="63" y="3"/>
                    </a:lnTo>
                    <a:lnTo>
                      <a:pt x="50" y="5"/>
                    </a:lnTo>
                    <a:lnTo>
                      <a:pt x="32" y="9"/>
                    </a:lnTo>
                    <a:lnTo>
                      <a:pt x="16" y="16"/>
                    </a:lnTo>
                    <a:lnTo>
                      <a:pt x="5" y="23"/>
                    </a:lnTo>
                    <a:lnTo>
                      <a:pt x="1" y="31"/>
                    </a:lnTo>
                    <a:lnTo>
                      <a:pt x="0" y="38"/>
                    </a:lnTo>
                    <a:lnTo>
                      <a:pt x="1" y="46"/>
                    </a:lnTo>
                    <a:lnTo>
                      <a:pt x="5" y="53"/>
                    </a:lnTo>
                    <a:lnTo>
                      <a:pt x="9" y="60"/>
                    </a:lnTo>
                    <a:lnTo>
                      <a:pt x="17" y="67"/>
                    </a:lnTo>
                    <a:lnTo>
                      <a:pt x="31" y="67"/>
                    </a:lnTo>
                    <a:lnTo>
                      <a:pt x="53" y="63"/>
                    </a:lnTo>
                    <a:lnTo>
                      <a:pt x="73" y="59"/>
                    </a:lnTo>
                    <a:lnTo>
                      <a:pt x="99" y="52"/>
                    </a:lnTo>
                    <a:lnTo>
                      <a:pt x="119" y="46"/>
                    </a:lnTo>
                    <a:lnTo>
                      <a:pt x="128" y="37"/>
                    </a:lnTo>
                    <a:lnTo>
                      <a:pt x="132" y="27"/>
                    </a:lnTo>
                    <a:lnTo>
                      <a:pt x="132" y="19"/>
                    </a:lnTo>
                    <a:lnTo>
                      <a:pt x="128" y="12"/>
                    </a:lnTo>
                    <a:lnTo>
                      <a:pt x="122" y="6"/>
                    </a:lnTo>
                    <a:lnTo>
                      <a:pt x="112" y="2"/>
                    </a:lnTo>
                    <a:lnTo>
                      <a:pt x="99" y="0"/>
                    </a:lnTo>
                  </a:path>
                </a:pathLst>
              </a:custGeom>
              <a:solidFill>
                <a:srgbClr val="FFE0C0"/>
              </a:solidFill>
              <a:ln w="12700" cap="rnd" cmpd="sng">
                <a:solidFill>
                  <a:srgbClr val="000000"/>
                </a:solidFill>
                <a:prstDash val="solid"/>
                <a:round/>
                <a:headEnd type="none" w="med" len="med"/>
                <a:tailEnd type="none" w="med" len="med"/>
              </a:ln>
              <a:effectLst/>
            </p:spPr>
            <p:txBody>
              <a:bodyPr/>
              <a:lstStyle/>
              <a:p>
                <a:endParaRPr lang="es-CO"/>
              </a:p>
            </p:txBody>
          </p:sp>
          <p:sp>
            <p:nvSpPr>
              <p:cNvPr id="73917" name="Freeform 189"/>
              <p:cNvSpPr>
                <a:spLocks/>
              </p:cNvSpPr>
              <p:nvPr/>
            </p:nvSpPr>
            <p:spPr bwMode="auto">
              <a:xfrm>
                <a:off x="5712" y="3324"/>
                <a:ext cx="142" cy="87"/>
              </a:xfrm>
              <a:custGeom>
                <a:avLst/>
                <a:gdLst/>
                <a:ahLst/>
                <a:cxnLst>
                  <a:cxn ang="0">
                    <a:pos x="3" y="26"/>
                  </a:cxn>
                  <a:cxn ang="0">
                    <a:pos x="11" y="20"/>
                  </a:cxn>
                  <a:cxn ang="0">
                    <a:pos x="24" y="15"/>
                  </a:cxn>
                  <a:cxn ang="0">
                    <a:pos x="49" y="8"/>
                  </a:cxn>
                  <a:cxn ang="0">
                    <a:pos x="73" y="4"/>
                  </a:cxn>
                  <a:cxn ang="0">
                    <a:pos x="99" y="0"/>
                  </a:cxn>
                  <a:cxn ang="0">
                    <a:pos x="112" y="2"/>
                  </a:cxn>
                  <a:cxn ang="0">
                    <a:pos x="129" y="7"/>
                  </a:cxn>
                  <a:cxn ang="0">
                    <a:pos x="139" y="17"/>
                  </a:cxn>
                  <a:cxn ang="0">
                    <a:pos x="141" y="28"/>
                  </a:cxn>
                  <a:cxn ang="0">
                    <a:pos x="135" y="43"/>
                  </a:cxn>
                  <a:cxn ang="0">
                    <a:pos x="120" y="60"/>
                  </a:cxn>
                  <a:cxn ang="0">
                    <a:pos x="107" y="71"/>
                  </a:cxn>
                  <a:cxn ang="0">
                    <a:pos x="91" y="77"/>
                  </a:cxn>
                  <a:cxn ang="0">
                    <a:pos x="72" y="84"/>
                  </a:cxn>
                  <a:cxn ang="0">
                    <a:pos x="46" y="86"/>
                  </a:cxn>
                  <a:cxn ang="0">
                    <a:pos x="34" y="86"/>
                  </a:cxn>
                  <a:cxn ang="0">
                    <a:pos x="45" y="68"/>
                  </a:cxn>
                  <a:cxn ang="0">
                    <a:pos x="24" y="64"/>
                  </a:cxn>
                  <a:cxn ang="0">
                    <a:pos x="12" y="60"/>
                  </a:cxn>
                  <a:cxn ang="0">
                    <a:pos x="3" y="55"/>
                  </a:cxn>
                  <a:cxn ang="0">
                    <a:pos x="0" y="48"/>
                  </a:cxn>
                  <a:cxn ang="0">
                    <a:pos x="0" y="36"/>
                  </a:cxn>
                  <a:cxn ang="0">
                    <a:pos x="3" y="26"/>
                  </a:cxn>
                </a:cxnLst>
                <a:rect l="0" t="0" r="r" b="b"/>
                <a:pathLst>
                  <a:path w="142" h="87">
                    <a:moveTo>
                      <a:pt x="3" y="26"/>
                    </a:moveTo>
                    <a:lnTo>
                      <a:pt x="11" y="20"/>
                    </a:lnTo>
                    <a:lnTo>
                      <a:pt x="24" y="15"/>
                    </a:lnTo>
                    <a:lnTo>
                      <a:pt x="49" y="8"/>
                    </a:lnTo>
                    <a:lnTo>
                      <a:pt x="73" y="4"/>
                    </a:lnTo>
                    <a:lnTo>
                      <a:pt x="99" y="0"/>
                    </a:lnTo>
                    <a:lnTo>
                      <a:pt x="112" y="2"/>
                    </a:lnTo>
                    <a:lnTo>
                      <a:pt x="129" y="7"/>
                    </a:lnTo>
                    <a:lnTo>
                      <a:pt x="139" y="17"/>
                    </a:lnTo>
                    <a:lnTo>
                      <a:pt x="141" y="28"/>
                    </a:lnTo>
                    <a:lnTo>
                      <a:pt x="135" y="43"/>
                    </a:lnTo>
                    <a:lnTo>
                      <a:pt x="120" y="60"/>
                    </a:lnTo>
                    <a:lnTo>
                      <a:pt x="107" y="71"/>
                    </a:lnTo>
                    <a:lnTo>
                      <a:pt x="91" y="77"/>
                    </a:lnTo>
                    <a:lnTo>
                      <a:pt x="72" y="84"/>
                    </a:lnTo>
                    <a:lnTo>
                      <a:pt x="46" y="86"/>
                    </a:lnTo>
                    <a:lnTo>
                      <a:pt x="34" y="86"/>
                    </a:lnTo>
                    <a:lnTo>
                      <a:pt x="45" y="68"/>
                    </a:lnTo>
                    <a:lnTo>
                      <a:pt x="24" y="64"/>
                    </a:lnTo>
                    <a:lnTo>
                      <a:pt x="12" y="60"/>
                    </a:lnTo>
                    <a:lnTo>
                      <a:pt x="3" y="55"/>
                    </a:lnTo>
                    <a:lnTo>
                      <a:pt x="0" y="48"/>
                    </a:lnTo>
                    <a:lnTo>
                      <a:pt x="0" y="36"/>
                    </a:lnTo>
                    <a:lnTo>
                      <a:pt x="3" y="26"/>
                    </a:lnTo>
                  </a:path>
                </a:pathLst>
              </a:custGeom>
              <a:solidFill>
                <a:srgbClr val="FFE0C0"/>
              </a:solidFill>
              <a:ln w="12700" cap="rnd" cmpd="sng">
                <a:solidFill>
                  <a:srgbClr val="000000"/>
                </a:solidFill>
                <a:prstDash val="solid"/>
                <a:round/>
                <a:headEnd type="none" w="med" len="med"/>
                <a:tailEnd type="none" w="med" len="med"/>
              </a:ln>
              <a:effectLst/>
            </p:spPr>
            <p:txBody>
              <a:bodyPr/>
              <a:lstStyle/>
              <a:p>
                <a:endParaRPr lang="es-CO"/>
              </a:p>
            </p:txBody>
          </p:sp>
        </p:grpSp>
        <p:grpSp>
          <p:nvGrpSpPr>
            <p:cNvPr id="73770" name="Group 190"/>
            <p:cNvGrpSpPr>
              <a:grpSpLocks/>
            </p:cNvGrpSpPr>
            <p:nvPr/>
          </p:nvGrpSpPr>
          <p:grpSpPr bwMode="auto">
            <a:xfrm>
              <a:off x="5023" y="3235"/>
              <a:ext cx="148" cy="175"/>
              <a:chOff x="5023" y="3235"/>
              <a:chExt cx="148" cy="175"/>
            </a:xfrm>
          </p:grpSpPr>
          <p:sp>
            <p:nvSpPr>
              <p:cNvPr id="73919" name="Freeform 191"/>
              <p:cNvSpPr>
                <a:spLocks/>
              </p:cNvSpPr>
              <p:nvPr/>
            </p:nvSpPr>
            <p:spPr bwMode="auto">
              <a:xfrm>
                <a:off x="5030" y="3283"/>
                <a:ext cx="141" cy="65"/>
              </a:xfrm>
              <a:custGeom>
                <a:avLst/>
                <a:gdLst/>
                <a:ahLst/>
                <a:cxnLst>
                  <a:cxn ang="0">
                    <a:pos x="128" y="19"/>
                  </a:cxn>
                  <a:cxn ang="0">
                    <a:pos x="117" y="16"/>
                  </a:cxn>
                  <a:cxn ang="0">
                    <a:pos x="97" y="10"/>
                  </a:cxn>
                  <a:cxn ang="0">
                    <a:pos x="81" y="6"/>
                  </a:cxn>
                  <a:cxn ang="0">
                    <a:pos x="65" y="2"/>
                  </a:cxn>
                  <a:cxn ang="0">
                    <a:pos x="45" y="0"/>
                  </a:cxn>
                  <a:cxn ang="0">
                    <a:pos x="26" y="1"/>
                  </a:cxn>
                  <a:cxn ang="0">
                    <a:pos x="16" y="2"/>
                  </a:cxn>
                  <a:cxn ang="0">
                    <a:pos x="8" y="4"/>
                  </a:cxn>
                  <a:cxn ang="0">
                    <a:pos x="2" y="11"/>
                  </a:cxn>
                  <a:cxn ang="0">
                    <a:pos x="0" y="16"/>
                  </a:cxn>
                  <a:cxn ang="0">
                    <a:pos x="0" y="26"/>
                  </a:cxn>
                  <a:cxn ang="0">
                    <a:pos x="3" y="36"/>
                  </a:cxn>
                  <a:cxn ang="0">
                    <a:pos x="6" y="41"/>
                  </a:cxn>
                  <a:cxn ang="0">
                    <a:pos x="13" y="46"/>
                  </a:cxn>
                  <a:cxn ang="0">
                    <a:pos x="28" y="48"/>
                  </a:cxn>
                  <a:cxn ang="0">
                    <a:pos x="44" y="53"/>
                  </a:cxn>
                  <a:cxn ang="0">
                    <a:pos x="70" y="57"/>
                  </a:cxn>
                  <a:cxn ang="0">
                    <a:pos x="99" y="64"/>
                  </a:cxn>
                  <a:cxn ang="0">
                    <a:pos x="117" y="64"/>
                  </a:cxn>
                  <a:cxn ang="0">
                    <a:pos x="131" y="57"/>
                  </a:cxn>
                  <a:cxn ang="0">
                    <a:pos x="138" y="47"/>
                  </a:cxn>
                  <a:cxn ang="0">
                    <a:pos x="140" y="39"/>
                  </a:cxn>
                  <a:cxn ang="0">
                    <a:pos x="140" y="32"/>
                  </a:cxn>
                  <a:cxn ang="0">
                    <a:pos x="137" y="26"/>
                  </a:cxn>
                  <a:cxn ang="0">
                    <a:pos x="128" y="19"/>
                  </a:cxn>
                </a:cxnLst>
                <a:rect l="0" t="0" r="r" b="b"/>
                <a:pathLst>
                  <a:path w="141" h="65">
                    <a:moveTo>
                      <a:pt x="128" y="19"/>
                    </a:moveTo>
                    <a:lnTo>
                      <a:pt x="117" y="16"/>
                    </a:lnTo>
                    <a:lnTo>
                      <a:pt x="97" y="10"/>
                    </a:lnTo>
                    <a:lnTo>
                      <a:pt x="81" y="6"/>
                    </a:lnTo>
                    <a:lnTo>
                      <a:pt x="65" y="2"/>
                    </a:lnTo>
                    <a:lnTo>
                      <a:pt x="45" y="0"/>
                    </a:lnTo>
                    <a:lnTo>
                      <a:pt x="26" y="1"/>
                    </a:lnTo>
                    <a:lnTo>
                      <a:pt x="16" y="2"/>
                    </a:lnTo>
                    <a:lnTo>
                      <a:pt x="8" y="4"/>
                    </a:lnTo>
                    <a:lnTo>
                      <a:pt x="2" y="11"/>
                    </a:lnTo>
                    <a:lnTo>
                      <a:pt x="0" y="16"/>
                    </a:lnTo>
                    <a:lnTo>
                      <a:pt x="0" y="26"/>
                    </a:lnTo>
                    <a:lnTo>
                      <a:pt x="3" y="36"/>
                    </a:lnTo>
                    <a:lnTo>
                      <a:pt x="6" y="41"/>
                    </a:lnTo>
                    <a:lnTo>
                      <a:pt x="13" y="46"/>
                    </a:lnTo>
                    <a:lnTo>
                      <a:pt x="28" y="48"/>
                    </a:lnTo>
                    <a:lnTo>
                      <a:pt x="44" y="53"/>
                    </a:lnTo>
                    <a:lnTo>
                      <a:pt x="70" y="57"/>
                    </a:lnTo>
                    <a:lnTo>
                      <a:pt x="99" y="64"/>
                    </a:lnTo>
                    <a:lnTo>
                      <a:pt x="117" y="64"/>
                    </a:lnTo>
                    <a:lnTo>
                      <a:pt x="131" y="57"/>
                    </a:lnTo>
                    <a:lnTo>
                      <a:pt x="138" y="47"/>
                    </a:lnTo>
                    <a:lnTo>
                      <a:pt x="140" y="39"/>
                    </a:lnTo>
                    <a:lnTo>
                      <a:pt x="140" y="32"/>
                    </a:lnTo>
                    <a:lnTo>
                      <a:pt x="137" y="26"/>
                    </a:lnTo>
                    <a:lnTo>
                      <a:pt x="128" y="19"/>
                    </a:lnTo>
                  </a:path>
                </a:pathLst>
              </a:custGeom>
              <a:solidFill>
                <a:srgbClr val="FFE0C0"/>
              </a:solidFill>
              <a:ln w="12700" cap="rnd" cmpd="sng">
                <a:solidFill>
                  <a:srgbClr val="000000"/>
                </a:solidFill>
                <a:prstDash val="solid"/>
                <a:round/>
                <a:headEnd type="none" w="med" len="med"/>
                <a:tailEnd type="none" w="med" len="med"/>
              </a:ln>
              <a:effectLst/>
            </p:spPr>
            <p:txBody>
              <a:bodyPr/>
              <a:lstStyle/>
              <a:p>
                <a:endParaRPr lang="es-CO"/>
              </a:p>
            </p:txBody>
          </p:sp>
          <p:sp>
            <p:nvSpPr>
              <p:cNvPr id="73920" name="Freeform 192"/>
              <p:cNvSpPr>
                <a:spLocks/>
              </p:cNvSpPr>
              <p:nvPr/>
            </p:nvSpPr>
            <p:spPr bwMode="auto">
              <a:xfrm>
                <a:off x="5042" y="3235"/>
                <a:ext cx="128" cy="65"/>
              </a:xfrm>
              <a:custGeom>
                <a:avLst/>
                <a:gdLst/>
                <a:ahLst/>
                <a:cxnLst>
                  <a:cxn ang="0">
                    <a:pos x="108" y="62"/>
                  </a:cxn>
                  <a:cxn ang="0">
                    <a:pos x="119" y="56"/>
                  </a:cxn>
                  <a:cxn ang="0">
                    <a:pos x="127" y="45"/>
                  </a:cxn>
                  <a:cxn ang="0">
                    <a:pos x="127" y="37"/>
                  </a:cxn>
                  <a:cxn ang="0">
                    <a:pos x="127" y="27"/>
                  </a:cxn>
                  <a:cxn ang="0">
                    <a:pos x="123" y="22"/>
                  </a:cxn>
                  <a:cxn ang="0">
                    <a:pos x="114" y="14"/>
                  </a:cxn>
                  <a:cxn ang="0">
                    <a:pos x="105" y="10"/>
                  </a:cxn>
                  <a:cxn ang="0">
                    <a:pos x="87" y="7"/>
                  </a:cxn>
                  <a:cxn ang="0">
                    <a:pos x="73" y="4"/>
                  </a:cxn>
                  <a:cxn ang="0">
                    <a:pos x="50" y="1"/>
                  </a:cxn>
                  <a:cxn ang="0">
                    <a:pos x="33" y="0"/>
                  </a:cxn>
                  <a:cxn ang="0">
                    <a:pos x="19" y="2"/>
                  </a:cxn>
                  <a:cxn ang="0">
                    <a:pos x="6" y="9"/>
                  </a:cxn>
                  <a:cxn ang="0">
                    <a:pos x="2" y="17"/>
                  </a:cxn>
                  <a:cxn ang="0">
                    <a:pos x="0" y="25"/>
                  </a:cxn>
                  <a:cxn ang="0">
                    <a:pos x="0" y="33"/>
                  </a:cxn>
                  <a:cxn ang="0">
                    <a:pos x="5" y="40"/>
                  </a:cxn>
                  <a:cxn ang="0">
                    <a:pos x="15" y="47"/>
                  </a:cxn>
                  <a:cxn ang="0">
                    <a:pos x="29" y="52"/>
                  </a:cxn>
                  <a:cxn ang="0">
                    <a:pos x="50" y="56"/>
                  </a:cxn>
                  <a:cxn ang="0">
                    <a:pos x="72" y="60"/>
                  </a:cxn>
                  <a:cxn ang="0">
                    <a:pos x="93" y="64"/>
                  </a:cxn>
                  <a:cxn ang="0">
                    <a:pos x="108" y="62"/>
                  </a:cxn>
                </a:cxnLst>
                <a:rect l="0" t="0" r="r" b="b"/>
                <a:pathLst>
                  <a:path w="128" h="65">
                    <a:moveTo>
                      <a:pt x="108" y="62"/>
                    </a:moveTo>
                    <a:lnTo>
                      <a:pt x="119" y="56"/>
                    </a:lnTo>
                    <a:lnTo>
                      <a:pt x="127" y="45"/>
                    </a:lnTo>
                    <a:lnTo>
                      <a:pt x="127" y="37"/>
                    </a:lnTo>
                    <a:lnTo>
                      <a:pt x="127" y="27"/>
                    </a:lnTo>
                    <a:lnTo>
                      <a:pt x="123" y="22"/>
                    </a:lnTo>
                    <a:lnTo>
                      <a:pt x="114" y="14"/>
                    </a:lnTo>
                    <a:lnTo>
                      <a:pt x="105" y="10"/>
                    </a:lnTo>
                    <a:lnTo>
                      <a:pt x="87" y="7"/>
                    </a:lnTo>
                    <a:lnTo>
                      <a:pt x="73" y="4"/>
                    </a:lnTo>
                    <a:lnTo>
                      <a:pt x="50" y="1"/>
                    </a:lnTo>
                    <a:lnTo>
                      <a:pt x="33" y="0"/>
                    </a:lnTo>
                    <a:lnTo>
                      <a:pt x="19" y="2"/>
                    </a:lnTo>
                    <a:lnTo>
                      <a:pt x="6" y="9"/>
                    </a:lnTo>
                    <a:lnTo>
                      <a:pt x="2" y="17"/>
                    </a:lnTo>
                    <a:lnTo>
                      <a:pt x="0" y="25"/>
                    </a:lnTo>
                    <a:lnTo>
                      <a:pt x="0" y="33"/>
                    </a:lnTo>
                    <a:lnTo>
                      <a:pt x="5" y="40"/>
                    </a:lnTo>
                    <a:lnTo>
                      <a:pt x="15" y="47"/>
                    </a:lnTo>
                    <a:lnTo>
                      <a:pt x="29" y="52"/>
                    </a:lnTo>
                    <a:lnTo>
                      <a:pt x="50" y="56"/>
                    </a:lnTo>
                    <a:lnTo>
                      <a:pt x="72" y="60"/>
                    </a:lnTo>
                    <a:lnTo>
                      <a:pt x="93" y="64"/>
                    </a:lnTo>
                    <a:lnTo>
                      <a:pt x="108" y="62"/>
                    </a:lnTo>
                  </a:path>
                </a:pathLst>
              </a:custGeom>
              <a:solidFill>
                <a:srgbClr val="FFE0C0"/>
              </a:solidFill>
              <a:ln w="12700" cap="rnd" cmpd="sng">
                <a:solidFill>
                  <a:srgbClr val="000000"/>
                </a:solidFill>
                <a:prstDash val="solid"/>
                <a:round/>
                <a:headEnd type="none" w="med" len="med"/>
                <a:tailEnd type="none" w="med" len="med"/>
              </a:ln>
              <a:effectLst/>
            </p:spPr>
            <p:txBody>
              <a:bodyPr/>
              <a:lstStyle/>
              <a:p>
                <a:endParaRPr lang="es-CO"/>
              </a:p>
            </p:txBody>
          </p:sp>
          <p:sp>
            <p:nvSpPr>
              <p:cNvPr id="73921" name="Freeform 193"/>
              <p:cNvSpPr>
                <a:spLocks/>
              </p:cNvSpPr>
              <p:nvPr/>
            </p:nvSpPr>
            <p:spPr bwMode="auto">
              <a:xfrm>
                <a:off x="5023" y="3330"/>
                <a:ext cx="142" cy="80"/>
              </a:xfrm>
              <a:custGeom>
                <a:avLst/>
                <a:gdLst/>
                <a:ahLst/>
                <a:cxnLst>
                  <a:cxn ang="0">
                    <a:pos x="136" y="23"/>
                  </a:cxn>
                  <a:cxn ang="0">
                    <a:pos x="123" y="18"/>
                  </a:cxn>
                  <a:cxn ang="0">
                    <a:pos x="109" y="14"/>
                  </a:cxn>
                  <a:cxn ang="0">
                    <a:pos x="85" y="8"/>
                  </a:cxn>
                  <a:cxn ang="0">
                    <a:pos x="63" y="4"/>
                  </a:cxn>
                  <a:cxn ang="0">
                    <a:pos x="40" y="0"/>
                  </a:cxn>
                  <a:cxn ang="0">
                    <a:pos x="26" y="0"/>
                  </a:cxn>
                  <a:cxn ang="0">
                    <a:pos x="10" y="7"/>
                  </a:cxn>
                  <a:cxn ang="0">
                    <a:pos x="2" y="14"/>
                  </a:cxn>
                  <a:cxn ang="0">
                    <a:pos x="0" y="22"/>
                  </a:cxn>
                  <a:cxn ang="0">
                    <a:pos x="1" y="33"/>
                  </a:cxn>
                  <a:cxn ang="0">
                    <a:pos x="9" y="45"/>
                  </a:cxn>
                  <a:cxn ang="0">
                    <a:pos x="21" y="58"/>
                  </a:cxn>
                  <a:cxn ang="0">
                    <a:pos x="35" y="70"/>
                  </a:cxn>
                  <a:cxn ang="0">
                    <a:pos x="46" y="76"/>
                  </a:cxn>
                  <a:cxn ang="0">
                    <a:pos x="57" y="79"/>
                  </a:cxn>
                  <a:cxn ang="0">
                    <a:pos x="69" y="70"/>
                  </a:cxn>
                  <a:cxn ang="0">
                    <a:pos x="95" y="66"/>
                  </a:cxn>
                  <a:cxn ang="0">
                    <a:pos x="114" y="62"/>
                  </a:cxn>
                  <a:cxn ang="0">
                    <a:pos x="128" y="58"/>
                  </a:cxn>
                  <a:cxn ang="0">
                    <a:pos x="138" y="51"/>
                  </a:cxn>
                  <a:cxn ang="0">
                    <a:pos x="140" y="39"/>
                  </a:cxn>
                  <a:cxn ang="0">
                    <a:pos x="141" y="31"/>
                  </a:cxn>
                  <a:cxn ang="0">
                    <a:pos x="136" y="23"/>
                  </a:cxn>
                </a:cxnLst>
                <a:rect l="0" t="0" r="r" b="b"/>
                <a:pathLst>
                  <a:path w="142" h="80">
                    <a:moveTo>
                      <a:pt x="136" y="23"/>
                    </a:moveTo>
                    <a:lnTo>
                      <a:pt x="123" y="18"/>
                    </a:lnTo>
                    <a:lnTo>
                      <a:pt x="109" y="14"/>
                    </a:lnTo>
                    <a:lnTo>
                      <a:pt x="85" y="8"/>
                    </a:lnTo>
                    <a:lnTo>
                      <a:pt x="63" y="4"/>
                    </a:lnTo>
                    <a:lnTo>
                      <a:pt x="40" y="0"/>
                    </a:lnTo>
                    <a:lnTo>
                      <a:pt x="26" y="0"/>
                    </a:lnTo>
                    <a:lnTo>
                      <a:pt x="10" y="7"/>
                    </a:lnTo>
                    <a:lnTo>
                      <a:pt x="2" y="14"/>
                    </a:lnTo>
                    <a:lnTo>
                      <a:pt x="0" y="22"/>
                    </a:lnTo>
                    <a:lnTo>
                      <a:pt x="1" y="33"/>
                    </a:lnTo>
                    <a:lnTo>
                      <a:pt x="9" y="45"/>
                    </a:lnTo>
                    <a:lnTo>
                      <a:pt x="21" y="58"/>
                    </a:lnTo>
                    <a:lnTo>
                      <a:pt x="35" y="70"/>
                    </a:lnTo>
                    <a:lnTo>
                      <a:pt x="46" y="76"/>
                    </a:lnTo>
                    <a:lnTo>
                      <a:pt x="57" y="79"/>
                    </a:lnTo>
                    <a:lnTo>
                      <a:pt x="69" y="70"/>
                    </a:lnTo>
                    <a:lnTo>
                      <a:pt x="95" y="66"/>
                    </a:lnTo>
                    <a:lnTo>
                      <a:pt x="114" y="62"/>
                    </a:lnTo>
                    <a:lnTo>
                      <a:pt x="128" y="58"/>
                    </a:lnTo>
                    <a:lnTo>
                      <a:pt x="138" y="51"/>
                    </a:lnTo>
                    <a:lnTo>
                      <a:pt x="140" y="39"/>
                    </a:lnTo>
                    <a:lnTo>
                      <a:pt x="141" y="31"/>
                    </a:lnTo>
                    <a:lnTo>
                      <a:pt x="136" y="23"/>
                    </a:lnTo>
                  </a:path>
                </a:pathLst>
              </a:custGeom>
              <a:solidFill>
                <a:srgbClr val="FFE0C0"/>
              </a:solidFill>
              <a:ln w="12700" cap="rnd" cmpd="sng">
                <a:solidFill>
                  <a:srgbClr val="000000"/>
                </a:solidFill>
                <a:prstDash val="solid"/>
                <a:round/>
                <a:headEnd type="none" w="med" len="med"/>
                <a:tailEnd type="none" w="med" len="med"/>
              </a:ln>
              <a:effectLst/>
            </p:spPr>
            <p:txBody>
              <a:bodyPr/>
              <a:lstStyle/>
              <a:p>
                <a:endParaRPr lang="es-CO"/>
              </a:p>
            </p:txBody>
          </p:sp>
        </p:grpSp>
        <p:grpSp>
          <p:nvGrpSpPr>
            <p:cNvPr id="73771" name="Group 194"/>
            <p:cNvGrpSpPr>
              <a:grpSpLocks/>
            </p:cNvGrpSpPr>
            <p:nvPr/>
          </p:nvGrpSpPr>
          <p:grpSpPr bwMode="auto">
            <a:xfrm>
              <a:off x="5137" y="2748"/>
              <a:ext cx="361" cy="282"/>
              <a:chOff x="5137" y="2748"/>
              <a:chExt cx="361" cy="282"/>
            </a:xfrm>
          </p:grpSpPr>
          <p:grpSp>
            <p:nvGrpSpPr>
              <p:cNvPr id="73776" name="Group 195"/>
              <p:cNvGrpSpPr>
                <a:grpSpLocks/>
              </p:cNvGrpSpPr>
              <p:nvPr/>
            </p:nvGrpSpPr>
            <p:grpSpPr bwMode="auto">
              <a:xfrm>
                <a:off x="5268" y="2822"/>
                <a:ext cx="186" cy="115"/>
                <a:chOff x="5268" y="2822"/>
                <a:chExt cx="186" cy="115"/>
              </a:xfrm>
            </p:grpSpPr>
            <p:sp>
              <p:nvSpPr>
                <p:cNvPr id="73924" name="Freeform 196"/>
                <p:cNvSpPr>
                  <a:spLocks/>
                </p:cNvSpPr>
                <p:nvPr/>
              </p:nvSpPr>
              <p:spPr bwMode="auto">
                <a:xfrm>
                  <a:off x="5268" y="2822"/>
                  <a:ext cx="177" cy="106"/>
                </a:xfrm>
                <a:custGeom>
                  <a:avLst/>
                  <a:gdLst/>
                  <a:ahLst/>
                  <a:cxnLst>
                    <a:cxn ang="0">
                      <a:pos x="58" y="2"/>
                    </a:cxn>
                    <a:cxn ang="0">
                      <a:pos x="83" y="2"/>
                    </a:cxn>
                    <a:cxn ang="0">
                      <a:pos x="111" y="0"/>
                    </a:cxn>
                    <a:cxn ang="0">
                      <a:pos x="125" y="2"/>
                    </a:cxn>
                    <a:cxn ang="0">
                      <a:pos x="132" y="3"/>
                    </a:cxn>
                    <a:cxn ang="0">
                      <a:pos x="140" y="5"/>
                    </a:cxn>
                    <a:cxn ang="0">
                      <a:pos x="147" y="7"/>
                    </a:cxn>
                    <a:cxn ang="0">
                      <a:pos x="154" y="11"/>
                    </a:cxn>
                    <a:cxn ang="0">
                      <a:pos x="161" y="16"/>
                    </a:cxn>
                    <a:cxn ang="0">
                      <a:pos x="167" y="23"/>
                    </a:cxn>
                    <a:cxn ang="0">
                      <a:pos x="171" y="29"/>
                    </a:cxn>
                    <a:cxn ang="0">
                      <a:pos x="174" y="33"/>
                    </a:cxn>
                    <a:cxn ang="0">
                      <a:pos x="175" y="40"/>
                    </a:cxn>
                    <a:cxn ang="0">
                      <a:pos x="176" y="46"/>
                    </a:cxn>
                    <a:cxn ang="0">
                      <a:pos x="176" y="53"/>
                    </a:cxn>
                    <a:cxn ang="0">
                      <a:pos x="175" y="60"/>
                    </a:cxn>
                    <a:cxn ang="0">
                      <a:pos x="174" y="67"/>
                    </a:cxn>
                    <a:cxn ang="0">
                      <a:pos x="172" y="72"/>
                    </a:cxn>
                    <a:cxn ang="0">
                      <a:pos x="167" y="79"/>
                    </a:cxn>
                    <a:cxn ang="0">
                      <a:pos x="163" y="85"/>
                    </a:cxn>
                    <a:cxn ang="0">
                      <a:pos x="150" y="93"/>
                    </a:cxn>
                    <a:cxn ang="0">
                      <a:pos x="143" y="95"/>
                    </a:cxn>
                    <a:cxn ang="0">
                      <a:pos x="133" y="98"/>
                    </a:cxn>
                    <a:cxn ang="0">
                      <a:pos x="121" y="101"/>
                    </a:cxn>
                    <a:cxn ang="0">
                      <a:pos x="108" y="103"/>
                    </a:cxn>
                    <a:cxn ang="0">
                      <a:pos x="92" y="105"/>
                    </a:cxn>
                    <a:cxn ang="0">
                      <a:pos x="75" y="105"/>
                    </a:cxn>
                    <a:cxn ang="0">
                      <a:pos x="60" y="105"/>
                    </a:cxn>
                    <a:cxn ang="0">
                      <a:pos x="45" y="102"/>
                    </a:cxn>
                    <a:cxn ang="0">
                      <a:pos x="32" y="98"/>
                    </a:cxn>
                    <a:cxn ang="0">
                      <a:pos x="19" y="97"/>
                    </a:cxn>
                    <a:cxn ang="0">
                      <a:pos x="0" y="93"/>
                    </a:cxn>
                    <a:cxn ang="0">
                      <a:pos x="58" y="2"/>
                    </a:cxn>
                  </a:cxnLst>
                  <a:rect l="0" t="0" r="r" b="b"/>
                  <a:pathLst>
                    <a:path w="177" h="106">
                      <a:moveTo>
                        <a:pt x="58" y="2"/>
                      </a:moveTo>
                      <a:lnTo>
                        <a:pt x="83" y="2"/>
                      </a:lnTo>
                      <a:lnTo>
                        <a:pt x="111" y="0"/>
                      </a:lnTo>
                      <a:lnTo>
                        <a:pt x="125" y="2"/>
                      </a:lnTo>
                      <a:lnTo>
                        <a:pt x="132" y="3"/>
                      </a:lnTo>
                      <a:lnTo>
                        <a:pt x="140" y="5"/>
                      </a:lnTo>
                      <a:lnTo>
                        <a:pt x="147" y="7"/>
                      </a:lnTo>
                      <a:lnTo>
                        <a:pt x="154" y="11"/>
                      </a:lnTo>
                      <a:lnTo>
                        <a:pt x="161" y="16"/>
                      </a:lnTo>
                      <a:lnTo>
                        <a:pt x="167" y="23"/>
                      </a:lnTo>
                      <a:lnTo>
                        <a:pt x="171" y="29"/>
                      </a:lnTo>
                      <a:lnTo>
                        <a:pt x="174" y="33"/>
                      </a:lnTo>
                      <a:lnTo>
                        <a:pt x="175" y="40"/>
                      </a:lnTo>
                      <a:lnTo>
                        <a:pt x="176" y="46"/>
                      </a:lnTo>
                      <a:lnTo>
                        <a:pt x="176" y="53"/>
                      </a:lnTo>
                      <a:lnTo>
                        <a:pt x="175" y="60"/>
                      </a:lnTo>
                      <a:lnTo>
                        <a:pt x="174" y="67"/>
                      </a:lnTo>
                      <a:lnTo>
                        <a:pt x="172" y="72"/>
                      </a:lnTo>
                      <a:lnTo>
                        <a:pt x="167" y="79"/>
                      </a:lnTo>
                      <a:lnTo>
                        <a:pt x="163" y="85"/>
                      </a:lnTo>
                      <a:lnTo>
                        <a:pt x="150" y="93"/>
                      </a:lnTo>
                      <a:lnTo>
                        <a:pt x="143" y="95"/>
                      </a:lnTo>
                      <a:lnTo>
                        <a:pt x="133" y="98"/>
                      </a:lnTo>
                      <a:lnTo>
                        <a:pt x="121" y="101"/>
                      </a:lnTo>
                      <a:lnTo>
                        <a:pt x="108" y="103"/>
                      </a:lnTo>
                      <a:lnTo>
                        <a:pt x="92" y="105"/>
                      </a:lnTo>
                      <a:lnTo>
                        <a:pt x="75" y="105"/>
                      </a:lnTo>
                      <a:lnTo>
                        <a:pt x="60" y="105"/>
                      </a:lnTo>
                      <a:lnTo>
                        <a:pt x="45" y="102"/>
                      </a:lnTo>
                      <a:lnTo>
                        <a:pt x="32" y="98"/>
                      </a:lnTo>
                      <a:lnTo>
                        <a:pt x="19" y="97"/>
                      </a:lnTo>
                      <a:lnTo>
                        <a:pt x="0" y="93"/>
                      </a:lnTo>
                      <a:lnTo>
                        <a:pt x="58" y="2"/>
                      </a:lnTo>
                    </a:path>
                  </a:pathLst>
                </a:custGeom>
                <a:solidFill>
                  <a:srgbClr val="FFE0C0"/>
                </a:solidFill>
                <a:ln w="12700" cap="rnd" cmpd="sng">
                  <a:noFill/>
                  <a:prstDash val="solid"/>
                  <a:round/>
                  <a:headEnd type="none" w="med" len="med"/>
                  <a:tailEnd type="none" w="med" len="med"/>
                </a:ln>
                <a:effectLst/>
              </p:spPr>
              <p:txBody>
                <a:bodyPr/>
                <a:lstStyle/>
                <a:p>
                  <a:endParaRPr lang="es-CO"/>
                </a:p>
              </p:txBody>
            </p:sp>
            <p:sp>
              <p:nvSpPr>
                <p:cNvPr id="73925" name="Freeform 197"/>
                <p:cNvSpPr>
                  <a:spLocks/>
                </p:cNvSpPr>
                <p:nvPr/>
              </p:nvSpPr>
              <p:spPr bwMode="auto">
                <a:xfrm>
                  <a:off x="5268" y="2822"/>
                  <a:ext cx="186" cy="115"/>
                </a:xfrm>
                <a:custGeom>
                  <a:avLst/>
                  <a:gdLst/>
                  <a:ahLst/>
                  <a:cxnLst>
                    <a:cxn ang="0">
                      <a:pos x="61" y="2"/>
                    </a:cxn>
                    <a:cxn ang="0">
                      <a:pos x="88" y="2"/>
                    </a:cxn>
                    <a:cxn ang="0">
                      <a:pos x="116" y="0"/>
                    </a:cxn>
                    <a:cxn ang="0">
                      <a:pos x="131" y="2"/>
                    </a:cxn>
                    <a:cxn ang="0">
                      <a:pos x="139" y="3"/>
                    </a:cxn>
                    <a:cxn ang="0">
                      <a:pos x="147" y="5"/>
                    </a:cxn>
                    <a:cxn ang="0">
                      <a:pos x="155" y="8"/>
                    </a:cxn>
                    <a:cxn ang="0">
                      <a:pos x="162" y="12"/>
                    </a:cxn>
                    <a:cxn ang="0">
                      <a:pos x="169" y="17"/>
                    </a:cxn>
                    <a:cxn ang="0">
                      <a:pos x="176" y="25"/>
                    </a:cxn>
                    <a:cxn ang="0">
                      <a:pos x="180" y="31"/>
                    </a:cxn>
                    <a:cxn ang="0">
                      <a:pos x="183" y="37"/>
                    </a:cxn>
                    <a:cxn ang="0">
                      <a:pos x="184" y="44"/>
                    </a:cxn>
                    <a:cxn ang="0">
                      <a:pos x="185" y="51"/>
                    </a:cxn>
                    <a:cxn ang="0">
                      <a:pos x="185" y="58"/>
                    </a:cxn>
                    <a:cxn ang="0">
                      <a:pos x="184" y="66"/>
                    </a:cxn>
                    <a:cxn ang="0">
                      <a:pos x="183" y="73"/>
                    </a:cxn>
                    <a:cxn ang="0">
                      <a:pos x="181" y="78"/>
                    </a:cxn>
                    <a:cxn ang="0">
                      <a:pos x="176" y="85"/>
                    </a:cxn>
                    <a:cxn ang="0">
                      <a:pos x="171" y="92"/>
                    </a:cxn>
                    <a:cxn ang="0">
                      <a:pos x="158" y="101"/>
                    </a:cxn>
                    <a:cxn ang="0">
                      <a:pos x="150" y="103"/>
                    </a:cxn>
                    <a:cxn ang="0">
                      <a:pos x="140" y="106"/>
                    </a:cxn>
                    <a:cxn ang="0">
                      <a:pos x="127" y="110"/>
                    </a:cxn>
                    <a:cxn ang="0">
                      <a:pos x="114" y="112"/>
                    </a:cxn>
                    <a:cxn ang="0">
                      <a:pos x="96" y="114"/>
                    </a:cxn>
                    <a:cxn ang="0">
                      <a:pos x="79" y="114"/>
                    </a:cxn>
                    <a:cxn ang="0">
                      <a:pos x="64" y="114"/>
                    </a:cxn>
                    <a:cxn ang="0">
                      <a:pos x="48" y="111"/>
                    </a:cxn>
                    <a:cxn ang="0">
                      <a:pos x="33" y="107"/>
                    </a:cxn>
                    <a:cxn ang="0">
                      <a:pos x="20" y="105"/>
                    </a:cxn>
                    <a:cxn ang="0">
                      <a:pos x="0" y="101"/>
                    </a:cxn>
                  </a:cxnLst>
                  <a:rect l="0" t="0" r="r" b="b"/>
                  <a:pathLst>
                    <a:path w="186" h="115">
                      <a:moveTo>
                        <a:pt x="61" y="2"/>
                      </a:moveTo>
                      <a:lnTo>
                        <a:pt x="88" y="2"/>
                      </a:lnTo>
                      <a:lnTo>
                        <a:pt x="116" y="0"/>
                      </a:lnTo>
                      <a:lnTo>
                        <a:pt x="131" y="2"/>
                      </a:lnTo>
                      <a:lnTo>
                        <a:pt x="139" y="3"/>
                      </a:lnTo>
                      <a:lnTo>
                        <a:pt x="147" y="5"/>
                      </a:lnTo>
                      <a:lnTo>
                        <a:pt x="155" y="8"/>
                      </a:lnTo>
                      <a:lnTo>
                        <a:pt x="162" y="12"/>
                      </a:lnTo>
                      <a:lnTo>
                        <a:pt x="169" y="17"/>
                      </a:lnTo>
                      <a:lnTo>
                        <a:pt x="176" y="25"/>
                      </a:lnTo>
                      <a:lnTo>
                        <a:pt x="180" y="31"/>
                      </a:lnTo>
                      <a:lnTo>
                        <a:pt x="183" y="37"/>
                      </a:lnTo>
                      <a:lnTo>
                        <a:pt x="184" y="44"/>
                      </a:lnTo>
                      <a:lnTo>
                        <a:pt x="185" y="51"/>
                      </a:lnTo>
                      <a:lnTo>
                        <a:pt x="185" y="58"/>
                      </a:lnTo>
                      <a:lnTo>
                        <a:pt x="184" y="66"/>
                      </a:lnTo>
                      <a:lnTo>
                        <a:pt x="183" y="73"/>
                      </a:lnTo>
                      <a:lnTo>
                        <a:pt x="181" y="78"/>
                      </a:lnTo>
                      <a:lnTo>
                        <a:pt x="176" y="85"/>
                      </a:lnTo>
                      <a:lnTo>
                        <a:pt x="171" y="92"/>
                      </a:lnTo>
                      <a:lnTo>
                        <a:pt x="158" y="101"/>
                      </a:lnTo>
                      <a:lnTo>
                        <a:pt x="150" y="103"/>
                      </a:lnTo>
                      <a:lnTo>
                        <a:pt x="140" y="106"/>
                      </a:lnTo>
                      <a:lnTo>
                        <a:pt x="127" y="110"/>
                      </a:lnTo>
                      <a:lnTo>
                        <a:pt x="114" y="112"/>
                      </a:lnTo>
                      <a:lnTo>
                        <a:pt x="96" y="114"/>
                      </a:lnTo>
                      <a:lnTo>
                        <a:pt x="79" y="114"/>
                      </a:lnTo>
                      <a:lnTo>
                        <a:pt x="64" y="114"/>
                      </a:lnTo>
                      <a:lnTo>
                        <a:pt x="48" y="111"/>
                      </a:lnTo>
                      <a:lnTo>
                        <a:pt x="33" y="107"/>
                      </a:lnTo>
                      <a:lnTo>
                        <a:pt x="20" y="105"/>
                      </a:lnTo>
                      <a:lnTo>
                        <a:pt x="0" y="101"/>
                      </a:lnTo>
                    </a:path>
                  </a:pathLst>
                </a:custGeom>
                <a:noFill/>
                <a:ln w="12700" cap="rnd" cmpd="sng">
                  <a:solidFill>
                    <a:srgbClr val="000000"/>
                  </a:solidFill>
                  <a:prstDash val="solid"/>
                  <a:round/>
                  <a:headEnd type="none" w="med" len="med"/>
                  <a:tailEnd type="none" w="med" len="med"/>
                </a:ln>
                <a:effectLst/>
              </p:spPr>
              <p:txBody>
                <a:bodyPr/>
                <a:lstStyle/>
                <a:p>
                  <a:endParaRPr lang="es-CO"/>
                </a:p>
              </p:txBody>
            </p:sp>
          </p:grpSp>
          <p:grpSp>
            <p:nvGrpSpPr>
              <p:cNvPr id="73779" name="Group 198"/>
              <p:cNvGrpSpPr>
                <a:grpSpLocks/>
              </p:cNvGrpSpPr>
              <p:nvPr/>
            </p:nvGrpSpPr>
            <p:grpSpPr bwMode="auto">
              <a:xfrm>
                <a:off x="5205" y="2748"/>
                <a:ext cx="152" cy="125"/>
                <a:chOff x="5205" y="2748"/>
                <a:chExt cx="152" cy="125"/>
              </a:xfrm>
            </p:grpSpPr>
            <p:grpSp>
              <p:nvGrpSpPr>
                <p:cNvPr id="73782" name="Group 199"/>
                <p:cNvGrpSpPr>
                  <a:grpSpLocks/>
                </p:cNvGrpSpPr>
                <p:nvPr/>
              </p:nvGrpSpPr>
              <p:grpSpPr bwMode="auto">
                <a:xfrm>
                  <a:off x="5205" y="2748"/>
                  <a:ext cx="129" cy="125"/>
                  <a:chOff x="5205" y="2748"/>
                  <a:chExt cx="129" cy="125"/>
                </a:xfrm>
              </p:grpSpPr>
              <p:sp>
                <p:nvSpPr>
                  <p:cNvPr id="73928" name="Freeform 200"/>
                  <p:cNvSpPr>
                    <a:spLocks/>
                  </p:cNvSpPr>
                  <p:nvPr/>
                </p:nvSpPr>
                <p:spPr bwMode="auto">
                  <a:xfrm>
                    <a:off x="5222" y="2754"/>
                    <a:ext cx="41" cy="23"/>
                  </a:xfrm>
                  <a:custGeom>
                    <a:avLst/>
                    <a:gdLst/>
                    <a:ahLst/>
                    <a:cxnLst>
                      <a:cxn ang="0">
                        <a:pos x="0" y="22"/>
                      </a:cxn>
                      <a:cxn ang="0">
                        <a:pos x="7" y="14"/>
                      </a:cxn>
                      <a:cxn ang="0">
                        <a:pos x="14" y="7"/>
                      </a:cxn>
                      <a:cxn ang="0">
                        <a:pos x="19" y="3"/>
                      </a:cxn>
                      <a:cxn ang="0">
                        <a:pos x="23" y="1"/>
                      </a:cxn>
                      <a:cxn ang="0">
                        <a:pos x="33" y="0"/>
                      </a:cxn>
                      <a:cxn ang="0">
                        <a:pos x="40" y="0"/>
                      </a:cxn>
                    </a:cxnLst>
                    <a:rect l="0" t="0" r="r" b="b"/>
                    <a:pathLst>
                      <a:path w="41" h="23">
                        <a:moveTo>
                          <a:pt x="0" y="22"/>
                        </a:moveTo>
                        <a:lnTo>
                          <a:pt x="7" y="14"/>
                        </a:lnTo>
                        <a:lnTo>
                          <a:pt x="14" y="7"/>
                        </a:lnTo>
                        <a:lnTo>
                          <a:pt x="19" y="3"/>
                        </a:lnTo>
                        <a:lnTo>
                          <a:pt x="23" y="1"/>
                        </a:lnTo>
                        <a:lnTo>
                          <a:pt x="33" y="0"/>
                        </a:lnTo>
                        <a:lnTo>
                          <a:pt x="40" y="0"/>
                        </a:lnTo>
                      </a:path>
                    </a:pathLst>
                  </a:custGeom>
                  <a:noFill/>
                  <a:ln w="12700" cap="rnd" cmpd="sng">
                    <a:solidFill>
                      <a:srgbClr val="000000"/>
                    </a:solidFill>
                    <a:prstDash val="solid"/>
                    <a:round/>
                    <a:headEnd type="none" w="med" len="med"/>
                    <a:tailEnd type="none" w="med" len="med"/>
                  </a:ln>
                  <a:effectLst/>
                </p:spPr>
                <p:txBody>
                  <a:bodyPr/>
                  <a:lstStyle/>
                  <a:p>
                    <a:endParaRPr lang="es-CO"/>
                  </a:p>
                </p:txBody>
              </p:sp>
              <p:sp>
                <p:nvSpPr>
                  <p:cNvPr id="73929" name="Freeform 201"/>
                  <p:cNvSpPr>
                    <a:spLocks/>
                  </p:cNvSpPr>
                  <p:nvPr/>
                </p:nvSpPr>
                <p:spPr bwMode="auto">
                  <a:xfrm>
                    <a:off x="5304" y="2748"/>
                    <a:ext cx="30" cy="14"/>
                  </a:xfrm>
                  <a:custGeom>
                    <a:avLst/>
                    <a:gdLst/>
                    <a:ahLst/>
                    <a:cxnLst>
                      <a:cxn ang="0">
                        <a:pos x="0" y="0"/>
                      </a:cxn>
                      <a:cxn ang="0">
                        <a:pos x="5" y="0"/>
                      </a:cxn>
                      <a:cxn ang="0">
                        <a:pos x="10" y="0"/>
                      </a:cxn>
                      <a:cxn ang="0">
                        <a:pos x="16" y="3"/>
                      </a:cxn>
                      <a:cxn ang="0">
                        <a:pos x="23" y="7"/>
                      </a:cxn>
                      <a:cxn ang="0">
                        <a:pos x="29" y="13"/>
                      </a:cxn>
                    </a:cxnLst>
                    <a:rect l="0" t="0" r="r" b="b"/>
                    <a:pathLst>
                      <a:path w="30" h="14">
                        <a:moveTo>
                          <a:pt x="0" y="0"/>
                        </a:moveTo>
                        <a:lnTo>
                          <a:pt x="5" y="0"/>
                        </a:lnTo>
                        <a:lnTo>
                          <a:pt x="10" y="0"/>
                        </a:lnTo>
                        <a:lnTo>
                          <a:pt x="16" y="3"/>
                        </a:lnTo>
                        <a:lnTo>
                          <a:pt x="23" y="7"/>
                        </a:lnTo>
                        <a:lnTo>
                          <a:pt x="29" y="13"/>
                        </a:lnTo>
                      </a:path>
                    </a:pathLst>
                  </a:custGeom>
                  <a:noFill/>
                  <a:ln w="12700" cap="rnd" cmpd="sng">
                    <a:solidFill>
                      <a:srgbClr val="000000"/>
                    </a:solidFill>
                    <a:prstDash val="solid"/>
                    <a:round/>
                    <a:headEnd type="none" w="med" len="med"/>
                    <a:tailEnd type="none" w="med" len="med"/>
                  </a:ln>
                  <a:effectLst/>
                </p:spPr>
                <p:txBody>
                  <a:bodyPr/>
                  <a:lstStyle/>
                  <a:p>
                    <a:endParaRPr lang="es-CO"/>
                  </a:p>
                </p:txBody>
              </p:sp>
              <p:sp>
                <p:nvSpPr>
                  <p:cNvPr id="73930" name="Line 202"/>
                  <p:cNvSpPr>
                    <a:spLocks noChangeShapeType="1"/>
                  </p:cNvSpPr>
                  <p:nvPr/>
                </p:nvSpPr>
                <p:spPr bwMode="auto">
                  <a:xfrm flipV="1">
                    <a:off x="5205" y="2836"/>
                    <a:ext cx="25" cy="10"/>
                  </a:xfrm>
                  <a:prstGeom prst="line">
                    <a:avLst/>
                  </a:prstGeom>
                  <a:noFill/>
                  <a:ln w="12700">
                    <a:solidFill>
                      <a:srgbClr val="000000"/>
                    </a:solidFill>
                    <a:round/>
                    <a:headEnd/>
                    <a:tailEnd/>
                  </a:ln>
                  <a:effectLst/>
                </p:spPr>
                <p:txBody>
                  <a:bodyPr wrap="none" anchor="ctr"/>
                  <a:lstStyle/>
                  <a:p>
                    <a:endParaRPr lang="es-CO"/>
                  </a:p>
                </p:txBody>
              </p:sp>
              <p:sp>
                <p:nvSpPr>
                  <p:cNvPr id="73931" name="Line 203"/>
                  <p:cNvSpPr>
                    <a:spLocks noChangeShapeType="1"/>
                  </p:cNvSpPr>
                  <p:nvPr/>
                </p:nvSpPr>
                <p:spPr bwMode="auto">
                  <a:xfrm flipV="1">
                    <a:off x="5209" y="2844"/>
                    <a:ext cx="20" cy="29"/>
                  </a:xfrm>
                  <a:prstGeom prst="line">
                    <a:avLst/>
                  </a:prstGeom>
                  <a:noFill/>
                  <a:ln w="12700">
                    <a:solidFill>
                      <a:srgbClr val="000000"/>
                    </a:solidFill>
                    <a:round/>
                    <a:headEnd/>
                    <a:tailEnd/>
                  </a:ln>
                  <a:effectLst/>
                </p:spPr>
                <p:txBody>
                  <a:bodyPr wrap="none" anchor="ctr"/>
                  <a:lstStyle/>
                  <a:p>
                    <a:endParaRPr lang="es-CO"/>
                  </a:p>
                </p:txBody>
              </p:sp>
            </p:grpSp>
            <p:grpSp>
              <p:nvGrpSpPr>
                <p:cNvPr id="73785" name="Group 204"/>
                <p:cNvGrpSpPr>
                  <a:grpSpLocks/>
                </p:cNvGrpSpPr>
                <p:nvPr/>
              </p:nvGrpSpPr>
              <p:grpSpPr bwMode="auto">
                <a:xfrm>
                  <a:off x="5244" y="2791"/>
                  <a:ext cx="113" cy="35"/>
                  <a:chOff x="5244" y="2791"/>
                  <a:chExt cx="113" cy="35"/>
                </a:xfrm>
              </p:grpSpPr>
              <p:sp>
                <p:nvSpPr>
                  <p:cNvPr id="73933" name="Freeform 205"/>
                  <p:cNvSpPr>
                    <a:spLocks/>
                  </p:cNvSpPr>
                  <p:nvPr/>
                </p:nvSpPr>
                <p:spPr bwMode="auto">
                  <a:xfrm>
                    <a:off x="5244" y="2796"/>
                    <a:ext cx="44" cy="21"/>
                  </a:xfrm>
                  <a:custGeom>
                    <a:avLst/>
                    <a:gdLst/>
                    <a:ahLst/>
                    <a:cxnLst>
                      <a:cxn ang="0">
                        <a:pos x="43" y="0"/>
                      </a:cxn>
                      <a:cxn ang="0">
                        <a:pos x="36" y="5"/>
                      </a:cxn>
                      <a:cxn ang="0">
                        <a:pos x="24" y="11"/>
                      </a:cxn>
                      <a:cxn ang="0">
                        <a:pos x="17" y="14"/>
                      </a:cxn>
                      <a:cxn ang="0">
                        <a:pos x="6" y="18"/>
                      </a:cxn>
                      <a:cxn ang="0">
                        <a:pos x="0" y="20"/>
                      </a:cxn>
                    </a:cxnLst>
                    <a:rect l="0" t="0" r="r" b="b"/>
                    <a:pathLst>
                      <a:path w="44" h="21">
                        <a:moveTo>
                          <a:pt x="43" y="0"/>
                        </a:moveTo>
                        <a:lnTo>
                          <a:pt x="36" y="5"/>
                        </a:lnTo>
                        <a:lnTo>
                          <a:pt x="24" y="11"/>
                        </a:lnTo>
                        <a:lnTo>
                          <a:pt x="17" y="14"/>
                        </a:lnTo>
                        <a:lnTo>
                          <a:pt x="6" y="18"/>
                        </a:lnTo>
                        <a:lnTo>
                          <a:pt x="0" y="20"/>
                        </a:lnTo>
                      </a:path>
                    </a:pathLst>
                  </a:custGeom>
                  <a:noFill/>
                  <a:ln w="12700" cap="rnd" cmpd="sng">
                    <a:solidFill>
                      <a:srgbClr val="000000"/>
                    </a:solidFill>
                    <a:prstDash val="solid"/>
                    <a:round/>
                    <a:headEnd type="none" w="med" len="med"/>
                    <a:tailEnd type="none" w="med" len="med"/>
                  </a:ln>
                  <a:effectLst/>
                </p:spPr>
                <p:txBody>
                  <a:bodyPr/>
                  <a:lstStyle/>
                  <a:p>
                    <a:endParaRPr lang="es-CO"/>
                  </a:p>
                </p:txBody>
              </p:sp>
              <p:sp>
                <p:nvSpPr>
                  <p:cNvPr id="73934" name="Freeform 206"/>
                  <p:cNvSpPr>
                    <a:spLocks/>
                  </p:cNvSpPr>
                  <p:nvPr/>
                </p:nvSpPr>
                <p:spPr bwMode="auto">
                  <a:xfrm>
                    <a:off x="5317" y="2791"/>
                    <a:ext cx="40" cy="14"/>
                  </a:xfrm>
                  <a:custGeom>
                    <a:avLst/>
                    <a:gdLst/>
                    <a:ahLst/>
                    <a:cxnLst>
                      <a:cxn ang="0">
                        <a:pos x="0" y="0"/>
                      </a:cxn>
                      <a:cxn ang="0">
                        <a:pos x="5" y="2"/>
                      </a:cxn>
                      <a:cxn ang="0">
                        <a:pos x="11" y="5"/>
                      </a:cxn>
                      <a:cxn ang="0">
                        <a:pos x="19" y="9"/>
                      </a:cxn>
                      <a:cxn ang="0">
                        <a:pos x="24" y="11"/>
                      </a:cxn>
                      <a:cxn ang="0">
                        <a:pos x="30" y="12"/>
                      </a:cxn>
                      <a:cxn ang="0">
                        <a:pos x="35" y="13"/>
                      </a:cxn>
                      <a:cxn ang="0">
                        <a:pos x="39" y="13"/>
                      </a:cxn>
                    </a:cxnLst>
                    <a:rect l="0" t="0" r="r" b="b"/>
                    <a:pathLst>
                      <a:path w="40" h="14">
                        <a:moveTo>
                          <a:pt x="0" y="0"/>
                        </a:moveTo>
                        <a:lnTo>
                          <a:pt x="5" y="2"/>
                        </a:lnTo>
                        <a:lnTo>
                          <a:pt x="11" y="5"/>
                        </a:lnTo>
                        <a:lnTo>
                          <a:pt x="19" y="9"/>
                        </a:lnTo>
                        <a:lnTo>
                          <a:pt x="24" y="11"/>
                        </a:lnTo>
                        <a:lnTo>
                          <a:pt x="30" y="12"/>
                        </a:lnTo>
                        <a:lnTo>
                          <a:pt x="35" y="13"/>
                        </a:lnTo>
                        <a:lnTo>
                          <a:pt x="39" y="13"/>
                        </a:lnTo>
                      </a:path>
                    </a:pathLst>
                  </a:custGeom>
                  <a:noFill/>
                  <a:ln w="12700" cap="rnd" cmpd="sng">
                    <a:solidFill>
                      <a:srgbClr val="000000"/>
                    </a:solidFill>
                    <a:prstDash val="solid"/>
                    <a:round/>
                    <a:headEnd type="none" w="med" len="med"/>
                    <a:tailEnd type="none" w="med" len="med"/>
                  </a:ln>
                  <a:effectLst/>
                </p:spPr>
                <p:txBody>
                  <a:bodyPr/>
                  <a:lstStyle/>
                  <a:p>
                    <a:endParaRPr lang="es-CO"/>
                  </a:p>
                </p:txBody>
              </p:sp>
              <p:grpSp>
                <p:nvGrpSpPr>
                  <p:cNvPr id="73788" name="Group 207"/>
                  <p:cNvGrpSpPr>
                    <a:grpSpLocks/>
                  </p:cNvGrpSpPr>
                  <p:nvPr/>
                </p:nvGrpSpPr>
                <p:grpSpPr bwMode="auto">
                  <a:xfrm>
                    <a:off x="5259" y="2791"/>
                    <a:ext cx="85" cy="35"/>
                    <a:chOff x="5259" y="2791"/>
                    <a:chExt cx="85" cy="35"/>
                  </a:xfrm>
                </p:grpSpPr>
                <p:sp>
                  <p:nvSpPr>
                    <p:cNvPr id="73936" name="Freeform 208"/>
                    <p:cNvSpPr>
                      <a:spLocks/>
                    </p:cNvSpPr>
                    <p:nvPr/>
                  </p:nvSpPr>
                  <p:spPr bwMode="auto">
                    <a:xfrm>
                      <a:off x="5259" y="2796"/>
                      <a:ext cx="30" cy="30"/>
                    </a:xfrm>
                    <a:custGeom>
                      <a:avLst/>
                      <a:gdLst/>
                      <a:ahLst/>
                      <a:cxnLst>
                        <a:cxn ang="0">
                          <a:pos x="28" y="0"/>
                        </a:cxn>
                        <a:cxn ang="0">
                          <a:pos x="29" y="5"/>
                        </a:cxn>
                        <a:cxn ang="0">
                          <a:pos x="29" y="12"/>
                        </a:cxn>
                        <a:cxn ang="0">
                          <a:pos x="29" y="19"/>
                        </a:cxn>
                        <a:cxn ang="0">
                          <a:pos x="28" y="23"/>
                        </a:cxn>
                        <a:cxn ang="0">
                          <a:pos x="26" y="26"/>
                        </a:cxn>
                        <a:cxn ang="0">
                          <a:pos x="21" y="29"/>
                        </a:cxn>
                        <a:cxn ang="0">
                          <a:pos x="16" y="29"/>
                        </a:cxn>
                        <a:cxn ang="0">
                          <a:pos x="9" y="29"/>
                        </a:cxn>
                        <a:cxn ang="0">
                          <a:pos x="3" y="27"/>
                        </a:cxn>
                        <a:cxn ang="0">
                          <a:pos x="1" y="24"/>
                        </a:cxn>
                        <a:cxn ang="0">
                          <a:pos x="0" y="20"/>
                        </a:cxn>
                        <a:cxn ang="0">
                          <a:pos x="0" y="17"/>
                        </a:cxn>
                        <a:cxn ang="0">
                          <a:pos x="1" y="15"/>
                        </a:cxn>
                        <a:cxn ang="0">
                          <a:pos x="9" y="11"/>
                        </a:cxn>
                        <a:cxn ang="0">
                          <a:pos x="15" y="8"/>
                        </a:cxn>
                        <a:cxn ang="0">
                          <a:pos x="23" y="3"/>
                        </a:cxn>
                        <a:cxn ang="0">
                          <a:pos x="28" y="0"/>
                        </a:cxn>
                      </a:cxnLst>
                      <a:rect l="0" t="0" r="r" b="b"/>
                      <a:pathLst>
                        <a:path w="30" h="30">
                          <a:moveTo>
                            <a:pt x="28" y="0"/>
                          </a:moveTo>
                          <a:lnTo>
                            <a:pt x="29" y="5"/>
                          </a:lnTo>
                          <a:lnTo>
                            <a:pt x="29" y="12"/>
                          </a:lnTo>
                          <a:lnTo>
                            <a:pt x="29" y="19"/>
                          </a:lnTo>
                          <a:lnTo>
                            <a:pt x="28" y="23"/>
                          </a:lnTo>
                          <a:lnTo>
                            <a:pt x="26" y="26"/>
                          </a:lnTo>
                          <a:lnTo>
                            <a:pt x="21" y="29"/>
                          </a:lnTo>
                          <a:lnTo>
                            <a:pt x="16" y="29"/>
                          </a:lnTo>
                          <a:lnTo>
                            <a:pt x="9" y="29"/>
                          </a:lnTo>
                          <a:lnTo>
                            <a:pt x="3" y="27"/>
                          </a:lnTo>
                          <a:lnTo>
                            <a:pt x="1" y="24"/>
                          </a:lnTo>
                          <a:lnTo>
                            <a:pt x="0" y="20"/>
                          </a:lnTo>
                          <a:lnTo>
                            <a:pt x="0" y="17"/>
                          </a:lnTo>
                          <a:lnTo>
                            <a:pt x="1" y="15"/>
                          </a:lnTo>
                          <a:lnTo>
                            <a:pt x="9" y="11"/>
                          </a:lnTo>
                          <a:lnTo>
                            <a:pt x="15" y="8"/>
                          </a:lnTo>
                          <a:lnTo>
                            <a:pt x="23" y="3"/>
                          </a:lnTo>
                          <a:lnTo>
                            <a:pt x="28" y="0"/>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s-CO"/>
                    </a:p>
                  </p:txBody>
                </p:sp>
                <p:sp>
                  <p:nvSpPr>
                    <p:cNvPr id="73937" name="Freeform 209"/>
                    <p:cNvSpPr>
                      <a:spLocks/>
                    </p:cNvSpPr>
                    <p:nvPr/>
                  </p:nvSpPr>
                  <p:spPr bwMode="auto">
                    <a:xfrm>
                      <a:off x="5315" y="2791"/>
                      <a:ext cx="29" cy="28"/>
                    </a:xfrm>
                    <a:custGeom>
                      <a:avLst/>
                      <a:gdLst/>
                      <a:ahLst/>
                      <a:cxnLst>
                        <a:cxn ang="0">
                          <a:pos x="2" y="0"/>
                        </a:cxn>
                        <a:cxn ang="0">
                          <a:pos x="1" y="1"/>
                        </a:cxn>
                        <a:cxn ang="0">
                          <a:pos x="1" y="6"/>
                        </a:cxn>
                        <a:cxn ang="0">
                          <a:pos x="0" y="11"/>
                        </a:cxn>
                        <a:cxn ang="0">
                          <a:pos x="0" y="16"/>
                        </a:cxn>
                        <a:cxn ang="0">
                          <a:pos x="1" y="20"/>
                        </a:cxn>
                        <a:cxn ang="0">
                          <a:pos x="2" y="22"/>
                        </a:cxn>
                        <a:cxn ang="0">
                          <a:pos x="5" y="25"/>
                        </a:cxn>
                        <a:cxn ang="0">
                          <a:pos x="11" y="27"/>
                        </a:cxn>
                        <a:cxn ang="0">
                          <a:pos x="19" y="26"/>
                        </a:cxn>
                        <a:cxn ang="0">
                          <a:pos x="24" y="23"/>
                        </a:cxn>
                        <a:cxn ang="0">
                          <a:pos x="26" y="20"/>
                        </a:cxn>
                        <a:cxn ang="0">
                          <a:pos x="27" y="18"/>
                        </a:cxn>
                        <a:cxn ang="0">
                          <a:pos x="28" y="14"/>
                        </a:cxn>
                        <a:cxn ang="0">
                          <a:pos x="27" y="12"/>
                        </a:cxn>
                        <a:cxn ang="0">
                          <a:pos x="26" y="11"/>
                        </a:cxn>
                        <a:cxn ang="0">
                          <a:pos x="20" y="9"/>
                        </a:cxn>
                        <a:cxn ang="0">
                          <a:pos x="14" y="6"/>
                        </a:cxn>
                        <a:cxn ang="0">
                          <a:pos x="9" y="3"/>
                        </a:cxn>
                        <a:cxn ang="0">
                          <a:pos x="2" y="0"/>
                        </a:cxn>
                      </a:cxnLst>
                      <a:rect l="0" t="0" r="r" b="b"/>
                      <a:pathLst>
                        <a:path w="29" h="28">
                          <a:moveTo>
                            <a:pt x="2" y="0"/>
                          </a:moveTo>
                          <a:lnTo>
                            <a:pt x="1" y="1"/>
                          </a:lnTo>
                          <a:lnTo>
                            <a:pt x="1" y="6"/>
                          </a:lnTo>
                          <a:lnTo>
                            <a:pt x="0" y="11"/>
                          </a:lnTo>
                          <a:lnTo>
                            <a:pt x="0" y="16"/>
                          </a:lnTo>
                          <a:lnTo>
                            <a:pt x="1" y="20"/>
                          </a:lnTo>
                          <a:lnTo>
                            <a:pt x="2" y="22"/>
                          </a:lnTo>
                          <a:lnTo>
                            <a:pt x="5" y="25"/>
                          </a:lnTo>
                          <a:lnTo>
                            <a:pt x="11" y="27"/>
                          </a:lnTo>
                          <a:lnTo>
                            <a:pt x="19" y="26"/>
                          </a:lnTo>
                          <a:lnTo>
                            <a:pt x="24" y="23"/>
                          </a:lnTo>
                          <a:lnTo>
                            <a:pt x="26" y="20"/>
                          </a:lnTo>
                          <a:lnTo>
                            <a:pt x="27" y="18"/>
                          </a:lnTo>
                          <a:lnTo>
                            <a:pt x="28" y="14"/>
                          </a:lnTo>
                          <a:lnTo>
                            <a:pt x="27" y="12"/>
                          </a:lnTo>
                          <a:lnTo>
                            <a:pt x="26" y="11"/>
                          </a:lnTo>
                          <a:lnTo>
                            <a:pt x="20" y="9"/>
                          </a:lnTo>
                          <a:lnTo>
                            <a:pt x="14" y="6"/>
                          </a:lnTo>
                          <a:lnTo>
                            <a:pt x="9" y="3"/>
                          </a:lnTo>
                          <a:lnTo>
                            <a:pt x="2" y="0"/>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s-CO"/>
                    </a:p>
                  </p:txBody>
                </p:sp>
                <p:grpSp>
                  <p:nvGrpSpPr>
                    <p:cNvPr id="73795" name="Group 210"/>
                    <p:cNvGrpSpPr>
                      <a:grpSpLocks/>
                    </p:cNvGrpSpPr>
                    <p:nvPr/>
                  </p:nvGrpSpPr>
                  <p:grpSpPr bwMode="auto">
                    <a:xfrm>
                      <a:off x="5269" y="2806"/>
                      <a:ext cx="4" cy="8"/>
                      <a:chOff x="5269" y="2806"/>
                      <a:chExt cx="4" cy="8"/>
                    </a:xfrm>
                  </p:grpSpPr>
                  <p:sp>
                    <p:nvSpPr>
                      <p:cNvPr id="73939" name="Oval 211"/>
                      <p:cNvSpPr>
                        <a:spLocks noChangeArrowheads="1"/>
                      </p:cNvSpPr>
                      <p:nvPr/>
                    </p:nvSpPr>
                    <p:spPr bwMode="auto">
                      <a:xfrm>
                        <a:off x="5272" y="2807"/>
                        <a:ext cx="1" cy="7"/>
                      </a:xfrm>
                      <a:prstGeom prst="ellipse">
                        <a:avLst/>
                      </a:prstGeom>
                      <a:solidFill>
                        <a:srgbClr val="8080FF"/>
                      </a:solidFill>
                      <a:ln w="12700">
                        <a:solidFill>
                          <a:srgbClr val="000000"/>
                        </a:solidFill>
                        <a:round/>
                        <a:headEnd/>
                        <a:tailEnd/>
                      </a:ln>
                      <a:effectLst/>
                    </p:spPr>
                    <p:txBody>
                      <a:bodyPr wrap="none" anchor="ctr"/>
                      <a:lstStyle/>
                      <a:p>
                        <a:endParaRPr lang="es-CO"/>
                      </a:p>
                    </p:txBody>
                  </p:sp>
                  <p:sp>
                    <p:nvSpPr>
                      <p:cNvPr id="73940" name="Oval 212"/>
                      <p:cNvSpPr>
                        <a:spLocks noChangeArrowheads="1"/>
                      </p:cNvSpPr>
                      <p:nvPr/>
                    </p:nvSpPr>
                    <p:spPr bwMode="auto">
                      <a:xfrm flipH="1" flipV="1">
                        <a:off x="5269" y="2806"/>
                        <a:ext cx="4" cy="2"/>
                      </a:xfrm>
                      <a:prstGeom prst="ellipse">
                        <a:avLst/>
                      </a:prstGeom>
                      <a:solidFill>
                        <a:srgbClr val="FFFFFF"/>
                      </a:solidFill>
                      <a:ln w="12700">
                        <a:noFill/>
                        <a:round/>
                        <a:headEnd/>
                        <a:tailEnd/>
                      </a:ln>
                      <a:effectLst/>
                    </p:spPr>
                    <p:txBody>
                      <a:bodyPr wrap="none" anchor="ctr"/>
                      <a:lstStyle/>
                      <a:p>
                        <a:endParaRPr lang="es-CO"/>
                      </a:p>
                    </p:txBody>
                  </p:sp>
                </p:grpSp>
                <p:grpSp>
                  <p:nvGrpSpPr>
                    <p:cNvPr id="73796" name="Group 213"/>
                    <p:cNvGrpSpPr>
                      <a:grpSpLocks/>
                    </p:cNvGrpSpPr>
                    <p:nvPr/>
                  </p:nvGrpSpPr>
                  <p:grpSpPr bwMode="auto">
                    <a:xfrm>
                      <a:off x="5323" y="2800"/>
                      <a:ext cx="4" cy="7"/>
                      <a:chOff x="5323" y="2800"/>
                      <a:chExt cx="4" cy="7"/>
                    </a:xfrm>
                  </p:grpSpPr>
                  <p:sp>
                    <p:nvSpPr>
                      <p:cNvPr id="73942" name="Oval 214"/>
                      <p:cNvSpPr>
                        <a:spLocks noChangeArrowheads="1"/>
                      </p:cNvSpPr>
                      <p:nvPr/>
                    </p:nvSpPr>
                    <p:spPr bwMode="auto">
                      <a:xfrm>
                        <a:off x="5326" y="2800"/>
                        <a:ext cx="1" cy="7"/>
                      </a:xfrm>
                      <a:prstGeom prst="ellipse">
                        <a:avLst/>
                      </a:prstGeom>
                      <a:solidFill>
                        <a:srgbClr val="8080FF"/>
                      </a:solidFill>
                      <a:ln w="12700">
                        <a:solidFill>
                          <a:srgbClr val="000000"/>
                        </a:solidFill>
                        <a:round/>
                        <a:headEnd/>
                        <a:tailEnd/>
                      </a:ln>
                      <a:effectLst/>
                    </p:spPr>
                    <p:txBody>
                      <a:bodyPr wrap="none" anchor="ctr"/>
                      <a:lstStyle/>
                      <a:p>
                        <a:endParaRPr lang="es-CO"/>
                      </a:p>
                    </p:txBody>
                  </p:sp>
                  <p:sp>
                    <p:nvSpPr>
                      <p:cNvPr id="73943" name="Oval 215"/>
                      <p:cNvSpPr>
                        <a:spLocks noChangeArrowheads="1"/>
                      </p:cNvSpPr>
                      <p:nvPr/>
                    </p:nvSpPr>
                    <p:spPr bwMode="auto">
                      <a:xfrm flipH="1" flipV="1">
                        <a:off x="5323" y="2800"/>
                        <a:ext cx="4" cy="2"/>
                      </a:xfrm>
                      <a:prstGeom prst="ellipse">
                        <a:avLst/>
                      </a:prstGeom>
                      <a:solidFill>
                        <a:srgbClr val="FFFFFF"/>
                      </a:solidFill>
                      <a:ln w="12700">
                        <a:noFill/>
                        <a:round/>
                        <a:headEnd/>
                        <a:tailEnd/>
                      </a:ln>
                      <a:effectLst/>
                    </p:spPr>
                    <p:txBody>
                      <a:bodyPr wrap="none" anchor="ctr"/>
                      <a:lstStyle/>
                      <a:p>
                        <a:endParaRPr lang="es-CO"/>
                      </a:p>
                    </p:txBody>
                  </p:sp>
                </p:grpSp>
              </p:grpSp>
            </p:grpSp>
          </p:grpSp>
          <p:grpSp>
            <p:nvGrpSpPr>
              <p:cNvPr id="73798" name="Group 216"/>
              <p:cNvGrpSpPr>
                <a:grpSpLocks/>
              </p:cNvGrpSpPr>
              <p:nvPr/>
            </p:nvGrpSpPr>
            <p:grpSpPr bwMode="auto">
              <a:xfrm>
                <a:off x="5212" y="2936"/>
                <a:ext cx="174" cy="94"/>
                <a:chOff x="5212" y="2936"/>
                <a:chExt cx="174" cy="94"/>
              </a:xfrm>
            </p:grpSpPr>
            <p:sp>
              <p:nvSpPr>
                <p:cNvPr id="73945" name="Freeform 217"/>
                <p:cNvSpPr>
                  <a:spLocks/>
                </p:cNvSpPr>
                <p:nvPr/>
              </p:nvSpPr>
              <p:spPr bwMode="auto">
                <a:xfrm>
                  <a:off x="5238" y="2984"/>
                  <a:ext cx="34" cy="33"/>
                </a:xfrm>
                <a:custGeom>
                  <a:avLst/>
                  <a:gdLst/>
                  <a:ahLst/>
                  <a:cxnLst>
                    <a:cxn ang="0">
                      <a:pos x="6" y="0"/>
                    </a:cxn>
                    <a:cxn ang="0">
                      <a:pos x="2" y="5"/>
                    </a:cxn>
                    <a:cxn ang="0">
                      <a:pos x="0" y="12"/>
                    </a:cxn>
                    <a:cxn ang="0">
                      <a:pos x="0" y="17"/>
                    </a:cxn>
                    <a:cxn ang="0">
                      <a:pos x="0" y="22"/>
                    </a:cxn>
                    <a:cxn ang="0">
                      <a:pos x="2" y="25"/>
                    </a:cxn>
                    <a:cxn ang="0">
                      <a:pos x="3" y="28"/>
                    </a:cxn>
                    <a:cxn ang="0">
                      <a:pos x="6" y="30"/>
                    </a:cxn>
                    <a:cxn ang="0">
                      <a:pos x="8" y="31"/>
                    </a:cxn>
                    <a:cxn ang="0">
                      <a:pos x="12" y="32"/>
                    </a:cxn>
                    <a:cxn ang="0">
                      <a:pos x="16" y="32"/>
                    </a:cxn>
                    <a:cxn ang="0">
                      <a:pos x="19" y="31"/>
                    </a:cxn>
                    <a:cxn ang="0">
                      <a:pos x="25" y="29"/>
                    </a:cxn>
                    <a:cxn ang="0">
                      <a:pos x="31" y="25"/>
                    </a:cxn>
                    <a:cxn ang="0">
                      <a:pos x="33" y="21"/>
                    </a:cxn>
                    <a:cxn ang="0">
                      <a:pos x="33" y="19"/>
                    </a:cxn>
                    <a:cxn ang="0">
                      <a:pos x="28" y="15"/>
                    </a:cxn>
                    <a:cxn ang="0">
                      <a:pos x="19" y="9"/>
                    </a:cxn>
                    <a:cxn ang="0">
                      <a:pos x="11" y="3"/>
                    </a:cxn>
                    <a:cxn ang="0">
                      <a:pos x="6" y="0"/>
                    </a:cxn>
                  </a:cxnLst>
                  <a:rect l="0" t="0" r="r" b="b"/>
                  <a:pathLst>
                    <a:path w="34" h="33">
                      <a:moveTo>
                        <a:pt x="6" y="0"/>
                      </a:moveTo>
                      <a:lnTo>
                        <a:pt x="2" y="5"/>
                      </a:lnTo>
                      <a:lnTo>
                        <a:pt x="0" y="12"/>
                      </a:lnTo>
                      <a:lnTo>
                        <a:pt x="0" y="17"/>
                      </a:lnTo>
                      <a:lnTo>
                        <a:pt x="0" y="22"/>
                      </a:lnTo>
                      <a:lnTo>
                        <a:pt x="2" y="25"/>
                      </a:lnTo>
                      <a:lnTo>
                        <a:pt x="3" y="28"/>
                      </a:lnTo>
                      <a:lnTo>
                        <a:pt x="6" y="30"/>
                      </a:lnTo>
                      <a:lnTo>
                        <a:pt x="8" y="31"/>
                      </a:lnTo>
                      <a:lnTo>
                        <a:pt x="12" y="32"/>
                      </a:lnTo>
                      <a:lnTo>
                        <a:pt x="16" y="32"/>
                      </a:lnTo>
                      <a:lnTo>
                        <a:pt x="19" y="31"/>
                      </a:lnTo>
                      <a:lnTo>
                        <a:pt x="25" y="29"/>
                      </a:lnTo>
                      <a:lnTo>
                        <a:pt x="31" y="25"/>
                      </a:lnTo>
                      <a:lnTo>
                        <a:pt x="33" y="21"/>
                      </a:lnTo>
                      <a:lnTo>
                        <a:pt x="33" y="19"/>
                      </a:lnTo>
                      <a:lnTo>
                        <a:pt x="28" y="15"/>
                      </a:lnTo>
                      <a:lnTo>
                        <a:pt x="19" y="9"/>
                      </a:lnTo>
                      <a:lnTo>
                        <a:pt x="11" y="3"/>
                      </a:lnTo>
                      <a:lnTo>
                        <a:pt x="6" y="0"/>
                      </a:lnTo>
                    </a:path>
                  </a:pathLst>
                </a:custGeom>
                <a:solidFill>
                  <a:srgbClr val="FF4040"/>
                </a:solidFill>
                <a:ln w="12700" cap="rnd" cmpd="sng">
                  <a:solidFill>
                    <a:srgbClr val="000000"/>
                  </a:solidFill>
                  <a:prstDash val="solid"/>
                  <a:round/>
                  <a:headEnd type="none" w="med" len="med"/>
                  <a:tailEnd type="none" w="med" len="med"/>
                </a:ln>
                <a:effectLst/>
              </p:spPr>
              <p:txBody>
                <a:bodyPr/>
                <a:lstStyle/>
                <a:p>
                  <a:endParaRPr lang="es-CO"/>
                </a:p>
              </p:txBody>
            </p:sp>
            <p:sp>
              <p:nvSpPr>
                <p:cNvPr id="73946" name="Freeform 218"/>
                <p:cNvSpPr>
                  <a:spLocks/>
                </p:cNvSpPr>
                <p:nvPr/>
              </p:nvSpPr>
              <p:spPr bwMode="auto">
                <a:xfrm>
                  <a:off x="5212" y="2936"/>
                  <a:ext cx="174" cy="94"/>
                </a:xfrm>
                <a:custGeom>
                  <a:avLst/>
                  <a:gdLst/>
                  <a:ahLst/>
                  <a:cxnLst>
                    <a:cxn ang="0">
                      <a:pos x="0" y="15"/>
                    </a:cxn>
                    <a:cxn ang="0">
                      <a:pos x="7" y="27"/>
                    </a:cxn>
                    <a:cxn ang="0">
                      <a:pos x="16" y="36"/>
                    </a:cxn>
                    <a:cxn ang="0">
                      <a:pos x="36" y="51"/>
                    </a:cxn>
                    <a:cxn ang="0">
                      <a:pos x="58" y="66"/>
                    </a:cxn>
                    <a:cxn ang="0">
                      <a:pos x="73" y="74"/>
                    </a:cxn>
                    <a:cxn ang="0">
                      <a:pos x="86" y="82"/>
                    </a:cxn>
                    <a:cxn ang="0">
                      <a:pos x="98" y="88"/>
                    </a:cxn>
                    <a:cxn ang="0">
                      <a:pos x="115" y="93"/>
                    </a:cxn>
                    <a:cxn ang="0">
                      <a:pos x="124" y="93"/>
                    </a:cxn>
                    <a:cxn ang="0">
                      <a:pos x="136" y="87"/>
                    </a:cxn>
                    <a:cxn ang="0">
                      <a:pos x="147" y="77"/>
                    </a:cxn>
                    <a:cxn ang="0">
                      <a:pos x="159" y="61"/>
                    </a:cxn>
                    <a:cxn ang="0">
                      <a:pos x="167" y="45"/>
                    </a:cxn>
                    <a:cxn ang="0">
                      <a:pos x="170" y="33"/>
                    </a:cxn>
                    <a:cxn ang="0">
                      <a:pos x="173" y="19"/>
                    </a:cxn>
                    <a:cxn ang="0">
                      <a:pos x="173" y="7"/>
                    </a:cxn>
                    <a:cxn ang="0">
                      <a:pos x="173" y="0"/>
                    </a:cxn>
                  </a:cxnLst>
                  <a:rect l="0" t="0" r="r" b="b"/>
                  <a:pathLst>
                    <a:path w="174" h="94">
                      <a:moveTo>
                        <a:pt x="0" y="15"/>
                      </a:moveTo>
                      <a:lnTo>
                        <a:pt x="7" y="27"/>
                      </a:lnTo>
                      <a:lnTo>
                        <a:pt x="16" y="36"/>
                      </a:lnTo>
                      <a:lnTo>
                        <a:pt x="36" y="51"/>
                      </a:lnTo>
                      <a:lnTo>
                        <a:pt x="58" y="66"/>
                      </a:lnTo>
                      <a:lnTo>
                        <a:pt x="73" y="74"/>
                      </a:lnTo>
                      <a:lnTo>
                        <a:pt x="86" y="82"/>
                      </a:lnTo>
                      <a:lnTo>
                        <a:pt x="98" y="88"/>
                      </a:lnTo>
                      <a:lnTo>
                        <a:pt x="115" y="93"/>
                      </a:lnTo>
                      <a:lnTo>
                        <a:pt x="124" y="93"/>
                      </a:lnTo>
                      <a:lnTo>
                        <a:pt x="136" y="87"/>
                      </a:lnTo>
                      <a:lnTo>
                        <a:pt x="147" y="77"/>
                      </a:lnTo>
                      <a:lnTo>
                        <a:pt x="159" y="61"/>
                      </a:lnTo>
                      <a:lnTo>
                        <a:pt x="167" y="45"/>
                      </a:lnTo>
                      <a:lnTo>
                        <a:pt x="170" y="33"/>
                      </a:lnTo>
                      <a:lnTo>
                        <a:pt x="173" y="19"/>
                      </a:lnTo>
                      <a:lnTo>
                        <a:pt x="173" y="7"/>
                      </a:lnTo>
                      <a:lnTo>
                        <a:pt x="173" y="0"/>
                      </a:lnTo>
                    </a:path>
                  </a:pathLst>
                </a:custGeom>
                <a:noFill/>
                <a:ln w="12700" cap="rnd" cmpd="sng">
                  <a:solidFill>
                    <a:srgbClr val="000000"/>
                  </a:solidFill>
                  <a:prstDash val="solid"/>
                  <a:round/>
                  <a:headEnd type="none" w="med" len="med"/>
                  <a:tailEnd type="none" w="med" len="med"/>
                </a:ln>
                <a:effectLst/>
              </p:spPr>
              <p:txBody>
                <a:bodyPr/>
                <a:lstStyle/>
                <a:p>
                  <a:endParaRPr lang="es-CO"/>
                </a:p>
              </p:txBody>
            </p:sp>
          </p:grpSp>
          <p:grpSp>
            <p:nvGrpSpPr>
              <p:cNvPr id="73806" name="Group 219"/>
              <p:cNvGrpSpPr>
                <a:grpSpLocks/>
              </p:cNvGrpSpPr>
              <p:nvPr/>
            </p:nvGrpSpPr>
            <p:grpSpPr bwMode="auto">
              <a:xfrm>
                <a:off x="5137" y="2920"/>
                <a:ext cx="361" cy="99"/>
                <a:chOff x="5137" y="2920"/>
                <a:chExt cx="361" cy="99"/>
              </a:xfrm>
            </p:grpSpPr>
            <p:sp>
              <p:nvSpPr>
                <p:cNvPr id="73948" name="Freeform 220"/>
                <p:cNvSpPr>
                  <a:spLocks/>
                </p:cNvSpPr>
                <p:nvPr/>
              </p:nvSpPr>
              <p:spPr bwMode="auto">
                <a:xfrm>
                  <a:off x="5137" y="2920"/>
                  <a:ext cx="138" cy="23"/>
                </a:xfrm>
                <a:custGeom>
                  <a:avLst/>
                  <a:gdLst/>
                  <a:ahLst/>
                  <a:cxnLst>
                    <a:cxn ang="0">
                      <a:pos x="0" y="22"/>
                    </a:cxn>
                    <a:cxn ang="0">
                      <a:pos x="42" y="11"/>
                    </a:cxn>
                    <a:cxn ang="0">
                      <a:pos x="77" y="7"/>
                    </a:cxn>
                    <a:cxn ang="0">
                      <a:pos x="122" y="0"/>
                    </a:cxn>
                    <a:cxn ang="0">
                      <a:pos x="137" y="1"/>
                    </a:cxn>
                  </a:cxnLst>
                  <a:rect l="0" t="0" r="r" b="b"/>
                  <a:pathLst>
                    <a:path w="138" h="23">
                      <a:moveTo>
                        <a:pt x="0" y="22"/>
                      </a:moveTo>
                      <a:lnTo>
                        <a:pt x="42" y="11"/>
                      </a:lnTo>
                      <a:lnTo>
                        <a:pt x="77" y="7"/>
                      </a:lnTo>
                      <a:lnTo>
                        <a:pt x="122" y="0"/>
                      </a:lnTo>
                      <a:lnTo>
                        <a:pt x="137" y="1"/>
                      </a:lnTo>
                    </a:path>
                  </a:pathLst>
                </a:custGeom>
                <a:noFill/>
                <a:ln w="12700" cap="rnd" cmpd="sng">
                  <a:solidFill>
                    <a:srgbClr val="804000"/>
                  </a:solidFill>
                  <a:prstDash val="solid"/>
                  <a:round/>
                  <a:headEnd type="none" w="med" len="med"/>
                  <a:tailEnd type="none" w="med" len="med"/>
                </a:ln>
                <a:effectLst/>
              </p:spPr>
              <p:txBody>
                <a:bodyPr/>
                <a:lstStyle/>
                <a:p>
                  <a:endParaRPr lang="es-CO"/>
                </a:p>
              </p:txBody>
            </p:sp>
            <p:sp>
              <p:nvSpPr>
                <p:cNvPr id="73949" name="Freeform 221"/>
                <p:cNvSpPr>
                  <a:spLocks/>
                </p:cNvSpPr>
                <p:nvPr/>
              </p:nvSpPr>
              <p:spPr bwMode="auto">
                <a:xfrm>
                  <a:off x="5171" y="2925"/>
                  <a:ext cx="111" cy="53"/>
                </a:xfrm>
                <a:custGeom>
                  <a:avLst/>
                  <a:gdLst/>
                  <a:ahLst/>
                  <a:cxnLst>
                    <a:cxn ang="0">
                      <a:pos x="0" y="52"/>
                    </a:cxn>
                    <a:cxn ang="0">
                      <a:pos x="41" y="33"/>
                    </a:cxn>
                    <a:cxn ang="0">
                      <a:pos x="80" y="15"/>
                    </a:cxn>
                    <a:cxn ang="0">
                      <a:pos x="110" y="0"/>
                    </a:cxn>
                  </a:cxnLst>
                  <a:rect l="0" t="0" r="r" b="b"/>
                  <a:pathLst>
                    <a:path w="111" h="53">
                      <a:moveTo>
                        <a:pt x="0" y="52"/>
                      </a:moveTo>
                      <a:lnTo>
                        <a:pt x="41" y="33"/>
                      </a:lnTo>
                      <a:lnTo>
                        <a:pt x="80" y="15"/>
                      </a:lnTo>
                      <a:lnTo>
                        <a:pt x="110" y="0"/>
                      </a:lnTo>
                    </a:path>
                  </a:pathLst>
                </a:custGeom>
                <a:noFill/>
                <a:ln w="12700" cap="rnd" cmpd="sng">
                  <a:solidFill>
                    <a:srgbClr val="804000"/>
                  </a:solidFill>
                  <a:prstDash val="solid"/>
                  <a:round/>
                  <a:headEnd type="none" w="med" len="med"/>
                  <a:tailEnd type="none" w="med" len="med"/>
                </a:ln>
                <a:effectLst/>
              </p:spPr>
              <p:txBody>
                <a:bodyPr/>
                <a:lstStyle/>
                <a:p>
                  <a:endParaRPr lang="es-CO"/>
                </a:p>
              </p:txBody>
            </p:sp>
            <p:sp>
              <p:nvSpPr>
                <p:cNvPr id="73950" name="Freeform 222"/>
                <p:cNvSpPr>
                  <a:spLocks/>
                </p:cNvSpPr>
                <p:nvPr/>
              </p:nvSpPr>
              <p:spPr bwMode="auto">
                <a:xfrm>
                  <a:off x="5207" y="2930"/>
                  <a:ext cx="90" cy="89"/>
                </a:xfrm>
                <a:custGeom>
                  <a:avLst/>
                  <a:gdLst/>
                  <a:ahLst/>
                  <a:cxnLst>
                    <a:cxn ang="0">
                      <a:pos x="0" y="88"/>
                    </a:cxn>
                    <a:cxn ang="0">
                      <a:pos x="37" y="51"/>
                    </a:cxn>
                    <a:cxn ang="0">
                      <a:pos x="70" y="17"/>
                    </a:cxn>
                    <a:cxn ang="0">
                      <a:pos x="89" y="0"/>
                    </a:cxn>
                  </a:cxnLst>
                  <a:rect l="0" t="0" r="r" b="b"/>
                  <a:pathLst>
                    <a:path w="90" h="89">
                      <a:moveTo>
                        <a:pt x="0" y="88"/>
                      </a:moveTo>
                      <a:lnTo>
                        <a:pt x="37" y="51"/>
                      </a:lnTo>
                      <a:lnTo>
                        <a:pt x="70" y="17"/>
                      </a:lnTo>
                      <a:lnTo>
                        <a:pt x="89" y="0"/>
                      </a:lnTo>
                    </a:path>
                  </a:pathLst>
                </a:custGeom>
                <a:noFill/>
                <a:ln w="12700" cap="rnd" cmpd="sng">
                  <a:solidFill>
                    <a:srgbClr val="804000"/>
                  </a:solidFill>
                  <a:prstDash val="solid"/>
                  <a:round/>
                  <a:headEnd type="none" w="med" len="med"/>
                  <a:tailEnd type="none" w="med" len="med"/>
                </a:ln>
                <a:effectLst/>
              </p:spPr>
              <p:txBody>
                <a:bodyPr/>
                <a:lstStyle/>
                <a:p>
                  <a:endParaRPr lang="es-CO"/>
                </a:p>
              </p:txBody>
            </p:sp>
            <p:sp>
              <p:nvSpPr>
                <p:cNvPr id="73951" name="Freeform 223"/>
                <p:cNvSpPr>
                  <a:spLocks/>
                </p:cNvSpPr>
                <p:nvPr/>
              </p:nvSpPr>
              <p:spPr bwMode="auto">
                <a:xfrm>
                  <a:off x="5376" y="2937"/>
                  <a:ext cx="96" cy="52"/>
                </a:xfrm>
                <a:custGeom>
                  <a:avLst/>
                  <a:gdLst/>
                  <a:ahLst/>
                  <a:cxnLst>
                    <a:cxn ang="0">
                      <a:pos x="0" y="0"/>
                    </a:cxn>
                    <a:cxn ang="0">
                      <a:pos x="30" y="4"/>
                    </a:cxn>
                    <a:cxn ang="0">
                      <a:pos x="54" y="9"/>
                    </a:cxn>
                    <a:cxn ang="0">
                      <a:pos x="72" y="25"/>
                    </a:cxn>
                    <a:cxn ang="0">
                      <a:pos x="89" y="44"/>
                    </a:cxn>
                    <a:cxn ang="0">
                      <a:pos x="95" y="51"/>
                    </a:cxn>
                  </a:cxnLst>
                  <a:rect l="0" t="0" r="r" b="b"/>
                  <a:pathLst>
                    <a:path w="96" h="52">
                      <a:moveTo>
                        <a:pt x="0" y="0"/>
                      </a:moveTo>
                      <a:lnTo>
                        <a:pt x="30" y="4"/>
                      </a:lnTo>
                      <a:lnTo>
                        <a:pt x="54" y="9"/>
                      </a:lnTo>
                      <a:lnTo>
                        <a:pt x="72" y="25"/>
                      </a:lnTo>
                      <a:lnTo>
                        <a:pt x="89" y="44"/>
                      </a:lnTo>
                      <a:lnTo>
                        <a:pt x="95" y="51"/>
                      </a:lnTo>
                    </a:path>
                  </a:pathLst>
                </a:custGeom>
                <a:noFill/>
                <a:ln w="12700" cap="rnd" cmpd="sng">
                  <a:solidFill>
                    <a:srgbClr val="804000"/>
                  </a:solidFill>
                  <a:prstDash val="solid"/>
                  <a:round/>
                  <a:headEnd type="none" w="med" len="med"/>
                  <a:tailEnd type="none" w="med" len="med"/>
                </a:ln>
                <a:effectLst/>
              </p:spPr>
              <p:txBody>
                <a:bodyPr/>
                <a:lstStyle/>
                <a:p>
                  <a:endParaRPr lang="es-CO"/>
                </a:p>
              </p:txBody>
            </p:sp>
            <p:sp>
              <p:nvSpPr>
                <p:cNvPr id="73952" name="Freeform 224"/>
                <p:cNvSpPr>
                  <a:spLocks/>
                </p:cNvSpPr>
                <p:nvPr/>
              </p:nvSpPr>
              <p:spPr bwMode="auto">
                <a:xfrm>
                  <a:off x="5401" y="2931"/>
                  <a:ext cx="97" cy="26"/>
                </a:xfrm>
                <a:custGeom>
                  <a:avLst/>
                  <a:gdLst/>
                  <a:ahLst/>
                  <a:cxnLst>
                    <a:cxn ang="0">
                      <a:pos x="0" y="0"/>
                    </a:cxn>
                    <a:cxn ang="0">
                      <a:pos x="35" y="0"/>
                    </a:cxn>
                    <a:cxn ang="0">
                      <a:pos x="59" y="1"/>
                    </a:cxn>
                    <a:cxn ang="0">
                      <a:pos x="83" y="12"/>
                    </a:cxn>
                    <a:cxn ang="0">
                      <a:pos x="96" y="25"/>
                    </a:cxn>
                  </a:cxnLst>
                  <a:rect l="0" t="0" r="r" b="b"/>
                  <a:pathLst>
                    <a:path w="97" h="26">
                      <a:moveTo>
                        <a:pt x="0" y="0"/>
                      </a:moveTo>
                      <a:lnTo>
                        <a:pt x="35" y="0"/>
                      </a:lnTo>
                      <a:lnTo>
                        <a:pt x="59" y="1"/>
                      </a:lnTo>
                      <a:lnTo>
                        <a:pt x="83" y="12"/>
                      </a:lnTo>
                      <a:lnTo>
                        <a:pt x="96" y="25"/>
                      </a:lnTo>
                    </a:path>
                  </a:pathLst>
                </a:custGeom>
                <a:noFill/>
                <a:ln w="12700" cap="rnd" cmpd="sng">
                  <a:solidFill>
                    <a:srgbClr val="804000"/>
                  </a:solidFill>
                  <a:prstDash val="solid"/>
                  <a:round/>
                  <a:headEnd type="none" w="med" len="med"/>
                  <a:tailEnd type="none" w="med" len="med"/>
                </a:ln>
                <a:effectLst/>
              </p:spPr>
              <p:txBody>
                <a:bodyPr/>
                <a:lstStyle/>
                <a:p>
                  <a:endParaRPr lang="es-CO"/>
                </a:p>
              </p:txBody>
            </p:sp>
          </p:grpSp>
        </p:grpSp>
      </p:grpSp>
      <p:sp>
        <p:nvSpPr>
          <p:cNvPr id="73967" name="Text Box 239"/>
          <p:cNvSpPr txBox="1">
            <a:spLocks noChangeArrowheads="1"/>
          </p:cNvSpPr>
          <p:nvPr/>
        </p:nvSpPr>
        <p:spPr bwMode="auto">
          <a:xfrm>
            <a:off x="4071934" y="5562601"/>
            <a:ext cx="2532185" cy="581025"/>
          </a:xfrm>
          <a:prstGeom prst="rect">
            <a:avLst/>
          </a:prstGeom>
          <a:noFill/>
          <a:ln w="9525">
            <a:noFill/>
            <a:miter lim="800000"/>
            <a:headEnd/>
            <a:tailEnd/>
          </a:ln>
          <a:effectLst/>
        </p:spPr>
        <p:txBody>
          <a:bodyPr lIns="54000" rIns="54000">
            <a:spAutoFit/>
          </a:bodyPr>
          <a:lstStyle/>
          <a:p>
            <a:pPr marL="190500" indent="-190500">
              <a:lnSpc>
                <a:spcPct val="80000"/>
              </a:lnSpc>
              <a:buFont typeface="Wingdings" pitchFamily="2" charset="2"/>
              <a:buChar char=""/>
            </a:pPr>
            <a:r>
              <a:rPr lang="es-ES_tradnl" sz="2000" dirty="0">
                <a:solidFill>
                  <a:srgbClr val="FF3300"/>
                </a:solidFill>
                <a:latin typeface="Arial" charset="0"/>
              </a:rPr>
              <a:t>Se han evaluado los riesgos </a:t>
            </a:r>
            <a:r>
              <a:rPr lang="es-ES_tradnl" sz="2000" dirty="0" smtClean="0">
                <a:solidFill>
                  <a:srgbClr val="FF3300"/>
                </a:solidFill>
                <a:latin typeface="Arial" charset="0"/>
              </a:rPr>
              <a:t>?</a:t>
            </a:r>
            <a:endParaRPr lang="es-ES_tradnl" sz="2000" dirty="0">
              <a:solidFill>
                <a:srgbClr val="FF3300"/>
              </a:solidFill>
              <a:latin typeface="Arial" charset="0"/>
            </a:endParaRPr>
          </a:p>
        </p:txBody>
      </p:sp>
      <p:sp>
        <p:nvSpPr>
          <p:cNvPr id="73971" name="AutoShape 243"/>
          <p:cNvSpPr>
            <a:spLocks noChangeArrowheads="1"/>
          </p:cNvSpPr>
          <p:nvPr/>
        </p:nvSpPr>
        <p:spPr bwMode="auto">
          <a:xfrm>
            <a:off x="4643438" y="4495800"/>
            <a:ext cx="1055077" cy="914400"/>
          </a:xfrm>
          <a:prstGeom prst="triangle">
            <a:avLst>
              <a:gd name="adj" fmla="val 50000"/>
            </a:avLst>
          </a:prstGeom>
          <a:solidFill>
            <a:srgbClr val="FF3300"/>
          </a:solidFill>
          <a:ln w="9525">
            <a:solidFill>
              <a:schemeClr val="tx1"/>
            </a:solidFill>
            <a:miter lim="800000"/>
            <a:headEnd/>
            <a:tailEnd/>
          </a:ln>
          <a:effectLst/>
        </p:spPr>
        <p:txBody>
          <a:bodyPr wrap="none" anchor="ctr"/>
          <a:lstStyle/>
          <a:p>
            <a:endParaRPr lang="es-CO"/>
          </a:p>
        </p:txBody>
      </p:sp>
      <p:sp>
        <p:nvSpPr>
          <p:cNvPr id="73972" name="AutoShape 244"/>
          <p:cNvSpPr>
            <a:spLocks noChangeArrowheads="1"/>
          </p:cNvSpPr>
          <p:nvPr/>
        </p:nvSpPr>
        <p:spPr bwMode="auto">
          <a:xfrm>
            <a:off x="4798409" y="4664076"/>
            <a:ext cx="773723" cy="669925"/>
          </a:xfrm>
          <a:prstGeom prst="triangle">
            <a:avLst>
              <a:gd name="adj" fmla="val 50000"/>
            </a:avLst>
          </a:prstGeom>
          <a:solidFill>
            <a:schemeClr val="bg1"/>
          </a:solidFill>
          <a:ln w="9525">
            <a:solidFill>
              <a:schemeClr val="tx1"/>
            </a:solidFill>
            <a:miter lim="800000"/>
            <a:headEnd/>
            <a:tailEnd/>
          </a:ln>
          <a:effectLst/>
        </p:spPr>
        <p:txBody>
          <a:bodyPr wrap="none" anchor="ctr"/>
          <a:lstStyle/>
          <a:p>
            <a:endParaRPr lang="es-CO"/>
          </a:p>
        </p:txBody>
      </p:sp>
      <p:sp>
        <p:nvSpPr>
          <p:cNvPr id="73973" name="AutoShape 245"/>
          <p:cNvSpPr>
            <a:spLocks noChangeArrowheads="1"/>
          </p:cNvSpPr>
          <p:nvPr/>
        </p:nvSpPr>
        <p:spPr bwMode="auto">
          <a:xfrm>
            <a:off x="5143504" y="4800600"/>
            <a:ext cx="70338" cy="457200"/>
          </a:xfrm>
          <a:prstGeom prst="roundRect">
            <a:avLst>
              <a:gd name="adj" fmla="val 50000"/>
            </a:avLst>
          </a:prstGeom>
          <a:solidFill>
            <a:schemeClr val="tx1"/>
          </a:solidFill>
          <a:ln w="9525">
            <a:solidFill>
              <a:schemeClr val="tx1"/>
            </a:solidFill>
            <a:round/>
            <a:headEnd/>
            <a:tailEnd/>
          </a:ln>
          <a:effectLst/>
        </p:spPr>
        <p:txBody>
          <a:bodyPr wrap="none" anchor="ctr"/>
          <a:lstStyle/>
          <a:p>
            <a:endParaRPr lang="es-CO"/>
          </a:p>
        </p:txBody>
      </p:sp>
      <p:sp>
        <p:nvSpPr>
          <p:cNvPr id="228" name="1 Marcador de pie de página"/>
          <p:cNvSpPr txBox="1">
            <a:spLocks/>
          </p:cNvSpPr>
          <p:nvPr/>
        </p:nvSpPr>
        <p:spPr>
          <a:xfrm>
            <a:off x="360000" y="6350023"/>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Control y Gestión de la Calidad - Ana Rosa Fajardo</a:t>
            </a:r>
            <a:endParaRPr lang="es-ES" dirty="0"/>
          </a:p>
        </p:txBody>
      </p:sp>
      <p:pic>
        <p:nvPicPr>
          <p:cNvPr id="229" name="22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200" y="6093296"/>
            <a:ext cx="2627050" cy="619386"/>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AutoShape 4"/>
          <p:cNvSpPr>
            <a:spLocks noChangeArrowheads="1"/>
          </p:cNvSpPr>
          <p:nvPr/>
        </p:nvSpPr>
        <p:spPr bwMode="auto">
          <a:xfrm>
            <a:off x="7033846" y="533400"/>
            <a:ext cx="1894743" cy="838200"/>
          </a:xfrm>
          <a:prstGeom prst="flowChartDocument">
            <a:avLst/>
          </a:prstGeom>
          <a:solidFill>
            <a:schemeClr val="bg1"/>
          </a:solidFill>
          <a:ln w="12700">
            <a:solidFill>
              <a:schemeClr val="tx2"/>
            </a:solidFill>
            <a:miter lim="800000"/>
            <a:headEnd/>
            <a:tailEnd/>
          </a:ln>
          <a:effectLst>
            <a:outerShdw dist="107763" dir="18900000" algn="ctr" rotWithShape="0">
              <a:schemeClr val="accent1"/>
            </a:outerShdw>
          </a:effectLst>
        </p:spPr>
        <p:txBody>
          <a:bodyPr lIns="57600" tIns="46038" rIns="57600" bIns="46038" anchor="ctr"/>
          <a:lstStyle/>
          <a:p>
            <a:pPr indent="-285750" algn="ctr"/>
            <a:r>
              <a:rPr lang="es-ES_tradnl" sz="1600" b="1" dirty="0">
                <a:latin typeface="Arial" charset="0"/>
              </a:rPr>
              <a:t>7. Realización del Producto</a:t>
            </a:r>
          </a:p>
        </p:txBody>
      </p:sp>
      <p:sp>
        <p:nvSpPr>
          <p:cNvPr id="74757" name="Text Box 5"/>
          <p:cNvSpPr txBox="1">
            <a:spLocks noChangeArrowheads="1"/>
          </p:cNvSpPr>
          <p:nvPr/>
        </p:nvSpPr>
        <p:spPr bwMode="auto">
          <a:xfrm>
            <a:off x="2120822" y="251562"/>
            <a:ext cx="4737194" cy="677108"/>
          </a:xfrm>
          <a:prstGeom prst="rect">
            <a:avLst/>
          </a:prstGeom>
          <a:noFill/>
          <a:ln w="9525">
            <a:noFill/>
            <a:miter lim="800000"/>
            <a:headEnd/>
            <a:tailEnd/>
          </a:ln>
          <a:effectLst/>
        </p:spPr>
        <p:txBody>
          <a:bodyPr wrap="none">
            <a:spAutoFit/>
          </a:bodyPr>
          <a:lstStyle/>
          <a:p>
            <a:pPr algn="ctr"/>
            <a:r>
              <a:rPr lang="es-ES_tradnl" b="1">
                <a:latin typeface="Arial" charset="0"/>
              </a:rPr>
              <a:t>7.2 Procesos Relacionados con el Cliente</a:t>
            </a:r>
          </a:p>
          <a:p>
            <a:pPr algn="ctr"/>
            <a:r>
              <a:rPr lang="es-ES_tradnl" sz="2000" b="1">
                <a:latin typeface="Arial" charset="0"/>
              </a:rPr>
              <a:t>7.2.3. Comunicación con el Cliente</a:t>
            </a:r>
            <a:endParaRPr lang="es-ES_tradnl" b="1">
              <a:latin typeface="Arial" charset="0"/>
            </a:endParaRPr>
          </a:p>
        </p:txBody>
      </p:sp>
      <p:sp>
        <p:nvSpPr>
          <p:cNvPr id="74859" name="Text Box 107"/>
          <p:cNvSpPr txBox="1">
            <a:spLocks noChangeArrowheads="1"/>
          </p:cNvSpPr>
          <p:nvPr/>
        </p:nvSpPr>
        <p:spPr bwMode="auto">
          <a:xfrm>
            <a:off x="633046" y="1447801"/>
            <a:ext cx="7807569" cy="2086725"/>
          </a:xfrm>
          <a:prstGeom prst="rect">
            <a:avLst/>
          </a:prstGeom>
          <a:noFill/>
          <a:ln w="9525">
            <a:noFill/>
            <a:miter lim="800000"/>
            <a:headEnd/>
            <a:tailEnd/>
          </a:ln>
          <a:effectLst/>
        </p:spPr>
        <p:txBody>
          <a:bodyPr lIns="54000" rIns="54000">
            <a:spAutoFit/>
          </a:bodyPr>
          <a:lstStyle/>
          <a:p>
            <a:pPr marL="190500" indent="-190500">
              <a:lnSpc>
                <a:spcPct val="120000"/>
              </a:lnSpc>
              <a:buFont typeface="Wingdings" pitchFamily="2" charset="2"/>
              <a:buChar char=""/>
            </a:pPr>
            <a:r>
              <a:rPr lang="es-ES_tradnl" dirty="0">
                <a:latin typeface="Arial" charset="0"/>
              </a:rPr>
              <a:t>La organización debe determinar e implementar disposiciones eficaces para la comunicación con los clientes, relativas a:</a:t>
            </a:r>
          </a:p>
          <a:p>
            <a:pPr marL="762000" lvl="1" indent="-381000">
              <a:lnSpc>
                <a:spcPct val="120000"/>
              </a:lnSpc>
              <a:buClr>
                <a:srgbClr val="FF3300"/>
              </a:buClr>
              <a:buFont typeface="Wingdings" pitchFamily="2" charset="2"/>
              <a:buChar char="ü"/>
            </a:pPr>
            <a:r>
              <a:rPr lang="es-ES_tradnl" dirty="0" smtClean="0">
                <a:latin typeface="Arial" charset="0"/>
              </a:rPr>
              <a:t>La </a:t>
            </a:r>
            <a:r>
              <a:rPr lang="es-ES_tradnl" dirty="0">
                <a:latin typeface="Arial" charset="0"/>
              </a:rPr>
              <a:t>información sobre el producto</a:t>
            </a:r>
          </a:p>
          <a:p>
            <a:pPr marL="762000" lvl="1" indent="-381000">
              <a:lnSpc>
                <a:spcPct val="120000"/>
              </a:lnSpc>
              <a:buClr>
                <a:srgbClr val="FF3300"/>
              </a:buClr>
              <a:buFont typeface="Wingdings" pitchFamily="2" charset="2"/>
              <a:buChar char="ü"/>
            </a:pPr>
            <a:r>
              <a:rPr lang="es-ES_tradnl" dirty="0" smtClean="0">
                <a:latin typeface="Arial" charset="0"/>
              </a:rPr>
              <a:t>Las </a:t>
            </a:r>
            <a:r>
              <a:rPr lang="es-ES_tradnl" dirty="0">
                <a:latin typeface="Arial" charset="0"/>
              </a:rPr>
              <a:t>consultas, contratos o atención de pedidos, incluyendo las modificaciones</a:t>
            </a:r>
          </a:p>
          <a:p>
            <a:pPr marL="762000" lvl="1" indent="-381000">
              <a:lnSpc>
                <a:spcPct val="120000"/>
              </a:lnSpc>
              <a:buClr>
                <a:srgbClr val="FF3300"/>
              </a:buClr>
              <a:buFont typeface="Wingdings" pitchFamily="2" charset="2"/>
              <a:buChar char="ü"/>
            </a:pPr>
            <a:r>
              <a:rPr lang="es-ES_tradnl" dirty="0" smtClean="0">
                <a:latin typeface="Arial" charset="0"/>
              </a:rPr>
              <a:t>Las </a:t>
            </a:r>
            <a:r>
              <a:rPr lang="es-ES_tradnl" dirty="0">
                <a:latin typeface="Arial" charset="0"/>
              </a:rPr>
              <a:t>reclamaciones, quejas y otras comunicaciones del cliente</a:t>
            </a:r>
          </a:p>
        </p:txBody>
      </p:sp>
      <p:graphicFrame>
        <p:nvGraphicFramePr>
          <p:cNvPr id="74976" name="Object 224"/>
          <p:cNvGraphicFramePr>
            <a:graphicFrameLocks noChangeAspect="1"/>
          </p:cNvGraphicFramePr>
          <p:nvPr/>
        </p:nvGraphicFramePr>
        <p:xfrm>
          <a:off x="3376246" y="4648200"/>
          <a:ext cx="2039815" cy="1301750"/>
        </p:xfrm>
        <a:graphic>
          <a:graphicData uri="http://schemas.openxmlformats.org/presentationml/2006/ole">
            <mc:AlternateContent xmlns:mc="http://schemas.openxmlformats.org/markup-compatibility/2006">
              <mc:Choice xmlns:v="urn:schemas-microsoft-com:vml" Requires="v">
                <p:oleObj spid="_x0000_s46152" name="Imagen" r:id="rId4" imgW="4962600" imgH="2923920" progId="">
                  <p:embed/>
                </p:oleObj>
              </mc:Choice>
              <mc:Fallback>
                <p:oleObj name="Imagen" r:id="rId4" imgW="4962600" imgH="292392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6246" y="4648200"/>
                        <a:ext cx="2039815" cy="130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1 Marcador de pie de página"/>
          <p:cNvSpPr txBox="1">
            <a:spLocks/>
          </p:cNvSpPr>
          <p:nvPr/>
        </p:nvSpPr>
        <p:spPr>
          <a:xfrm>
            <a:off x="360000" y="6350023"/>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Control y Gestión de la Calidad - Ana Rosa Fajardo</a:t>
            </a:r>
            <a:endParaRPr lang="es-ES" dirty="0"/>
          </a:p>
        </p:txBody>
      </p:sp>
      <p:pic>
        <p:nvPicPr>
          <p:cNvPr id="8" name="7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72200" y="6093296"/>
            <a:ext cx="2627050" cy="619386"/>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AutoShape 2"/>
          <p:cNvSpPr>
            <a:spLocks noChangeArrowheads="1"/>
          </p:cNvSpPr>
          <p:nvPr/>
        </p:nvSpPr>
        <p:spPr bwMode="auto">
          <a:xfrm>
            <a:off x="7033846" y="642918"/>
            <a:ext cx="1894743" cy="838200"/>
          </a:xfrm>
          <a:prstGeom prst="flowChartDocument">
            <a:avLst/>
          </a:prstGeom>
          <a:solidFill>
            <a:schemeClr val="bg1"/>
          </a:solidFill>
          <a:ln w="12700">
            <a:solidFill>
              <a:schemeClr val="tx2"/>
            </a:solidFill>
            <a:miter lim="800000"/>
            <a:headEnd/>
            <a:tailEnd/>
          </a:ln>
          <a:effectLst>
            <a:outerShdw dist="107763" dir="18900000" algn="ctr" rotWithShape="0">
              <a:schemeClr val="accent1"/>
            </a:outerShdw>
          </a:effectLst>
        </p:spPr>
        <p:txBody>
          <a:bodyPr lIns="57600" tIns="46038" rIns="57600" bIns="46038" anchor="ctr"/>
          <a:lstStyle/>
          <a:p>
            <a:pPr indent="-285750" algn="ctr"/>
            <a:r>
              <a:rPr lang="es-ES_tradnl" sz="1600" b="1" dirty="0">
                <a:latin typeface="Arial" charset="0"/>
              </a:rPr>
              <a:t>7. Realización del Producto</a:t>
            </a:r>
          </a:p>
        </p:txBody>
      </p:sp>
      <p:sp>
        <p:nvSpPr>
          <p:cNvPr id="75779" name="Text Box 3"/>
          <p:cNvSpPr txBox="1">
            <a:spLocks noChangeArrowheads="1"/>
          </p:cNvSpPr>
          <p:nvPr/>
        </p:nvSpPr>
        <p:spPr bwMode="auto">
          <a:xfrm>
            <a:off x="2786050" y="323000"/>
            <a:ext cx="3571812" cy="677108"/>
          </a:xfrm>
          <a:prstGeom prst="rect">
            <a:avLst/>
          </a:prstGeom>
          <a:noFill/>
          <a:ln w="9525">
            <a:noFill/>
            <a:miter lim="800000"/>
            <a:headEnd/>
            <a:tailEnd/>
          </a:ln>
          <a:effectLst/>
        </p:spPr>
        <p:txBody>
          <a:bodyPr wrap="none">
            <a:spAutoFit/>
          </a:bodyPr>
          <a:lstStyle/>
          <a:p>
            <a:pPr algn="ctr"/>
            <a:r>
              <a:rPr lang="es-ES_tradnl" b="1" dirty="0">
                <a:latin typeface="Arial" charset="0"/>
              </a:rPr>
              <a:t>7.3 Diseño y Desarrollo</a:t>
            </a:r>
          </a:p>
          <a:p>
            <a:pPr algn="ctr"/>
            <a:r>
              <a:rPr lang="es-ES_tradnl" sz="2000" b="1" dirty="0">
                <a:latin typeface="Arial" charset="0"/>
              </a:rPr>
              <a:t>7.3.1. Planificación del </a:t>
            </a:r>
            <a:r>
              <a:rPr lang="es-ES_tradnl" sz="2000" b="1" dirty="0" smtClean="0">
                <a:latin typeface="Arial" charset="0"/>
              </a:rPr>
              <a:t>Dy D</a:t>
            </a:r>
            <a:endParaRPr lang="es-ES_tradnl" b="1" dirty="0">
              <a:latin typeface="Arial" charset="0"/>
            </a:endParaRPr>
          </a:p>
        </p:txBody>
      </p:sp>
      <p:sp>
        <p:nvSpPr>
          <p:cNvPr id="75780" name="Text Box 4"/>
          <p:cNvSpPr txBox="1">
            <a:spLocks noChangeArrowheads="1"/>
          </p:cNvSpPr>
          <p:nvPr/>
        </p:nvSpPr>
        <p:spPr bwMode="auto">
          <a:xfrm>
            <a:off x="211015" y="1757942"/>
            <a:ext cx="8651631" cy="2028248"/>
          </a:xfrm>
          <a:prstGeom prst="rect">
            <a:avLst/>
          </a:prstGeom>
          <a:noFill/>
          <a:ln w="9525">
            <a:noFill/>
            <a:miter lim="800000"/>
            <a:headEnd/>
            <a:tailEnd/>
          </a:ln>
          <a:effectLst/>
        </p:spPr>
        <p:txBody>
          <a:bodyPr lIns="54000" rIns="54000">
            <a:spAutoFit/>
          </a:bodyPr>
          <a:lstStyle/>
          <a:p>
            <a:pPr marL="190500" indent="-190500">
              <a:lnSpc>
                <a:spcPct val="80000"/>
              </a:lnSpc>
              <a:spcBef>
                <a:spcPts val="500"/>
              </a:spcBef>
              <a:spcAft>
                <a:spcPts val="500"/>
              </a:spcAft>
              <a:buClr>
                <a:srgbClr val="000099"/>
              </a:buClr>
              <a:buFont typeface="Wingdings" pitchFamily="2" charset="2"/>
              <a:buChar char=""/>
            </a:pPr>
            <a:r>
              <a:rPr lang="es-ES_tradnl" dirty="0">
                <a:latin typeface="Arial" charset="0"/>
              </a:rPr>
              <a:t>En la planificación determinar:</a:t>
            </a:r>
          </a:p>
          <a:p>
            <a:pPr marL="762000" lvl="1" indent="-381000">
              <a:lnSpc>
                <a:spcPct val="80000"/>
              </a:lnSpc>
              <a:spcBef>
                <a:spcPts val="500"/>
              </a:spcBef>
              <a:spcAft>
                <a:spcPts val="500"/>
              </a:spcAft>
              <a:buClr>
                <a:srgbClr val="FF3300"/>
              </a:buClr>
              <a:buFont typeface="Wingdings" pitchFamily="2" charset="2"/>
              <a:buChar char="ü"/>
            </a:pPr>
            <a:r>
              <a:rPr lang="es-ES_tradnl" dirty="0">
                <a:latin typeface="Arial" charset="0"/>
              </a:rPr>
              <a:t>Las etapas del D&amp;D</a:t>
            </a:r>
          </a:p>
          <a:p>
            <a:pPr marL="762000" lvl="1" indent="-381000">
              <a:lnSpc>
                <a:spcPct val="80000"/>
              </a:lnSpc>
              <a:spcBef>
                <a:spcPts val="500"/>
              </a:spcBef>
              <a:spcAft>
                <a:spcPts val="500"/>
              </a:spcAft>
              <a:buClr>
                <a:srgbClr val="FF3300"/>
              </a:buClr>
              <a:buFont typeface="Wingdings" pitchFamily="2" charset="2"/>
              <a:buNone/>
            </a:pPr>
            <a:r>
              <a:rPr lang="es-ES_tradnl" dirty="0">
                <a:latin typeface="Arial" charset="0"/>
              </a:rPr>
              <a:t>	</a:t>
            </a:r>
            <a:r>
              <a:rPr lang="es-ES_tradnl" i="1" dirty="0" smtClean="0">
                <a:latin typeface="Arial" charset="0"/>
              </a:rPr>
              <a:t>Es importante </a:t>
            </a:r>
            <a:r>
              <a:rPr lang="es-ES_tradnl" i="1" dirty="0">
                <a:latin typeface="Arial" charset="0"/>
              </a:rPr>
              <a:t>en lo que respecta a la organización, secuencia de actividades, pasos obligatorios, etapas significativas, y método de control de la configuración</a:t>
            </a:r>
            <a:r>
              <a:rPr lang="es-ES_tradnl" i="1" dirty="0" smtClean="0">
                <a:latin typeface="Arial" charset="0"/>
              </a:rPr>
              <a:t>.</a:t>
            </a:r>
            <a:endParaRPr lang="es-ES_tradnl" i="1" dirty="0">
              <a:latin typeface="Arial" charset="0"/>
            </a:endParaRPr>
          </a:p>
          <a:p>
            <a:pPr marL="762000" lvl="1" indent="-381000">
              <a:lnSpc>
                <a:spcPct val="80000"/>
              </a:lnSpc>
              <a:spcBef>
                <a:spcPts val="500"/>
              </a:spcBef>
              <a:spcAft>
                <a:spcPts val="500"/>
              </a:spcAft>
              <a:buClr>
                <a:srgbClr val="FF3300"/>
              </a:buClr>
              <a:buFont typeface="Wingdings" pitchFamily="2" charset="2"/>
              <a:buChar char="ü"/>
            </a:pPr>
            <a:r>
              <a:rPr lang="es-ES_tradnl" dirty="0">
                <a:latin typeface="Arial" charset="0"/>
              </a:rPr>
              <a:t>la revisión</a:t>
            </a:r>
            <a:r>
              <a:rPr lang="es-ES_tradnl" dirty="0" smtClean="0">
                <a:latin typeface="Arial" charset="0"/>
              </a:rPr>
              <a:t>, </a:t>
            </a:r>
            <a:r>
              <a:rPr lang="es-ES_tradnl" dirty="0">
                <a:latin typeface="Arial" charset="0"/>
              </a:rPr>
              <a:t>verificación y validación</a:t>
            </a:r>
            <a:r>
              <a:rPr lang="es-ES_tradnl" dirty="0" smtClean="0">
                <a:latin typeface="Arial" charset="0"/>
              </a:rPr>
              <a:t>, así </a:t>
            </a:r>
            <a:r>
              <a:rPr lang="es-ES_tradnl" dirty="0">
                <a:latin typeface="Arial" charset="0"/>
              </a:rPr>
              <a:t>como la responsabilidad y autoridad en cada etapa</a:t>
            </a:r>
            <a:r>
              <a:rPr lang="es-ES_tradnl" dirty="0" smtClean="0">
                <a:latin typeface="Arial" charset="0"/>
              </a:rPr>
              <a:t>.</a:t>
            </a:r>
            <a:endParaRPr lang="es-ES_tradnl" dirty="0">
              <a:latin typeface="Arial" charset="0"/>
            </a:endParaRPr>
          </a:p>
        </p:txBody>
      </p:sp>
      <p:sp>
        <p:nvSpPr>
          <p:cNvPr id="6" name="1 Marcador de pie de página"/>
          <p:cNvSpPr txBox="1">
            <a:spLocks/>
          </p:cNvSpPr>
          <p:nvPr/>
        </p:nvSpPr>
        <p:spPr>
          <a:xfrm>
            <a:off x="360000" y="6350023"/>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Control y Gestión de la Calidad - Ana Rosa Fajardo</a:t>
            </a:r>
            <a:endParaRPr lang="es-ES" dirty="0"/>
          </a:p>
        </p:txBody>
      </p:sp>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6093296"/>
            <a:ext cx="2627050" cy="61938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ISO: 9001:2015</a:t>
            </a:r>
            <a:endParaRPr lang="es-CO" dirty="0"/>
          </a:p>
        </p:txBody>
      </p:sp>
      <p:sp>
        <p:nvSpPr>
          <p:cNvPr id="3" name="Marcador de contenido 2"/>
          <p:cNvSpPr>
            <a:spLocks noGrp="1"/>
          </p:cNvSpPr>
          <p:nvPr>
            <p:ph idx="1"/>
          </p:nvPr>
        </p:nvSpPr>
        <p:spPr/>
        <p:txBody>
          <a:bodyPr/>
          <a:lstStyle/>
          <a:p>
            <a:r>
              <a:rPr lang="es-CO" dirty="0" smtClean="0"/>
              <a:t>La nueva estructura consta de 10 requisitos, 3 de ellos informativos y 7 de carácter normativo.</a:t>
            </a:r>
          </a:p>
          <a:p>
            <a:pPr marL="514350" indent="-514350">
              <a:buAutoNum type="arabicPeriod"/>
            </a:pPr>
            <a:r>
              <a:rPr lang="es-CO" dirty="0" smtClean="0"/>
              <a:t>Alcance</a:t>
            </a:r>
          </a:p>
          <a:p>
            <a:pPr marL="514350" indent="-514350">
              <a:buAutoNum type="arabicPeriod"/>
            </a:pPr>
            <a:r>
              <a:rPr lang="es-CO" dirty="0" smtClean="0"/>
              <a:t>Referencias Normativas</a:t>
            </a:r>
          </a:p>
          <a:p>
            <a:pPr marL="514350" indent="-514350">
              <a:buAutoNum type="arabicPeriod"/>
            </a:pPr>
            <a:r>
              <a:rPr lang="es-CO" dirty="0" smtClean="0"/>
              <a:t>Términos </a:t>
            </a:r>
            <a:r>
              <a:rPr lang="es-CO" dirty="0" smtClean="0"/>
              <a:t>y definiciones</a:t>
            </a:r>
          </a:p>
          <a:p>
            <a:pPr marL="0" indent="0">
              <a:buNone/>
            </a:pPr>
            <a:endParaRPr lang="es-CO" dirty="0"/>
          </a:p>
        </p:txBody>
      </p:sp>
      <p:sp>
        <p:nvSpPr>
          <p:cNvPr id="4" name="Marcador de pie de página 3"/>
          <p:cNvSpPr>
            <a:spLocks noGrp="1"/>
          </p:cNvSpPr>
          <p:nvPr>
            <p:ph type="ftr" sz="quarter" idx="11"/>
          </p:nvPr>
        </p:nvSpPr>
        <p:spPr/>
        <p:txBody>
          <a:bodyPr/>
          <a:lstStyle/>
          <a:p>
            <a:r>
              <a:rPr lang="es-ES" smtClean="0"/>
              <a:t>Control y Gestión de la Calidad - Ana Rosa Fajardo</a:t>
            </a:r>
            <a:endParaRPr lang="es-ES"/>
          </a:p>
        </p:txBody>
      </p:sp>
      <p:sp>
        <p:nvSpPr>
          <p:cNvPr id="5" name="Marcador de número de diapositiva 4"/>
          <p:cNvSpPr>
            <a:spLocks noGrp="1"/>
          </p:cNvSpPr>
          <p:nvPr>
            <p:ph type="sldNum" sz="quarter" idx="12"/>
          </p:nvPr>
        </p:nvSpPr>
        <p:spPr/>
        <p:txBody>
          <a:bodyPr/>
          <a:lstStyle/>
          <a:p>
            <a:fld id="{A5384466-6216-4C7B-A7E8-2C3C65281BB3}" type="slidenum">
              <a:rPr lang="es-ES" smtClean="0"/>
              <a:pPr/>
              <a:t>4</a:t>
            </a:fld>
            <a:endParaRPr lang="es-ES"/>
          </a:p>
        </p:txBody>
      </p:sp>
    </p:spTree>
    <p:extLst>
      <p:ext uri="{BB962C8B-B14F-4D97-AF65-F5344CB8AC3E}">
        <p14:creationId xmlns:p14="http://schemas.microsoft.com/office/powerpoint/2010/main" val="41178251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AutoShape 2"/>
          <p:cNvSpPr>
            <a:spLocks noChangeArrowheads="1"/>
          </p:cNvSpPr>
          <p:nvPr/>
        </p:nvSpPr>
        <p:spPr bwMode="auto">
          <a:xfrm>
            <a:off x="7033846" y="804850"/>
            <a:ext cx="1894743" cy="838200"/>
          </a:xfrm>
          <a:prstGeom prst="flowChartDocument">
            <a:avLst/>
          </a:prstGeom>
          <a:solidFill>
            <a:schemeClr val="bg1"/>
          </a:solidFill>
          <a:ln w="12700">
            <a:solidFill>
              <a:schemeClr val="tx2"/>
            </a:solidFill>
            <a:miter lim="800000"/>
            <a:headEnd/>
            <a:tailEnd/>
          </a:ln>
          <a:effectLst>
            <a:outerShdw dist="107763" dir="18900000" algn="ctr" rotWithShape="0">
              <a:schemeClr val="accent1"/>
            </a:outerShdw>
          </a:effectLst>
        </p:spPr>
        <p:txBody>
          <a:bodyPr lIns="57600" tIns="46038" rIns="57600" bIns="46038" anchor="ctr"/>
          <a:lstStyle/>
          <a:p>
            <a:pPr indent="-285750" algn="ctr"/>
            <a:r>
              <a:rPr lang="es-ES_tradnl" sz="1600" b="1" dirty="0">
                <a:latin typeface="Arial" charset="0"/>
              </a:rPr>
              <a:t>7. Realización del Producto</a:t>
            </a:r>
          </a:p>
        </p:txBody>
      </p:sp>
      <p:sp>
        <p:nvSpPr>
          <p:cNvPr id="216067" name="Text Box 3"/>
          <p:cNvSpPr txBox="1">
            <a:spLocks noChangeArrowheads="1"/>
          </p:cNvSpPr>
          <p:nvPr/>
        </p:nvSpPr>
        <p:spPr bwMode="auto">
          <a:xfrm>
            <a:off x="2285984" y="251562"/>
            <a:ext cx="4538422" cy="677108"/>
          </a:xfrm>
          <a:prstGeom prst="rect">
            <a:avLst/>
          </a:prstGeom>
          <a:noFill/>
          <a:ln w="9525">
            <a:noFill/>
            <a:miter lim="800000"/>
            <a:headEnd/>
            <a:tailEnd/>
          </a:ln>
          <a:effectLst/>
        </p:spPr>
        <p:txBody>
          <a:bodyPr wrap="none">
            <a:spAutoFit/>
          </a:bodyPr>
          <a:lstStyle/>
          <a:p>
            <a:pPr algn="ctr"/>
            <a:r>
              <a:rPr lang="es-ES_tradnl" b="1" dirty="0">
                <a:latin typeface="Arial" charset="0"/>
              </a:rPr>
              <a:t>7.3 Diseño y Desarrollo</a:t>
            </a:r>
          </a:p>
          <a:p>
            <a:pPr algn="ctr"/>
            <a:r>
              <a:rPr lang="es-ES_tradnl" sz="2000" b="1" dirty="0">
                <a:latin typeface="Arial" charset="0"/>
              </a:rPr>
              <a:t>7.3.1. Planificación del </a:t>
            </a:r>
            <a:r>
              <a:rPr lang="es-ES_tradnl" sz="2000" b="1" dirty="0" smtClean="0">
                <a:latin typeface="Arial" charset="0"/>
              </a:rPr>
              <a:t>D y D </a:t>
            </a:r>
            <a:r>
              <a:rPr lang="es-ES_tradnl" sz="2000" b="1" dirty="0">
                <a:latin typeface="Arial" charset="0"/>
              </a:rPr>
              <a:t>(Cont.)</a:t>
            </a:r>
            <a:endParaRPr lang="es-ES_tradnl" b="1" dirty="0">
              <a:latin typeface="Arial" charset="0"/>
            </a:endParaRPr>
          </a:p>
        </p:txBody>
      </p:sp>
      <p:sp>
        <p:nvSpPr>
          <p:cNvPr id="216069" name="Text Box 5"/>
          <p:cNvSpPr txBox="1">
            <a:spLocks noChangeArrowheads="1"/>
          </p:cNvSpPr>
          <p:nvPr/>
        </p:nvSpPr>
        <p:spPr bwMode="auto">
          <a:xfrm>
            <a:off x="184638" y="1807520"/>
            <a:ext cx="8651631" cy="3155223"/>
          </a:xfrm>
          <a:prstGeom prst="rect">
            <a:avLst/>
          </a:prstGeom>
          <a:noFill/>
          <a:ln w="9525">
            <a:noFill/>
            <a:miter lim="800000"/>
            <a:headEnd/>
            <a:tailEnd/>
          </a:ln>
          <a:effectLst/>
        </p:spPr>
        <p:txBody>
          <a:bodyPr lIns="54000" rIns="54000">
            <a:spAutoFit/>
          </a:bodyPr>
          <a:lstStyle/>
          <a:p>
            <a:pPr marL="190500" indent="-190500">
              <a:lnSpc>
                <a:spcPct val="110000"/>
              </a:lnSpc>
              <a:spcBef>
                <a:spcPts val="500"/>
              </a:spcBef>
              <a:spcAft>
                <a:spcPts val="500"/>
              </a:spcAft>
              <a:buClr>
                <a:srgbClr val="000099"/>
              </a:buClr>
              <a:buFont typeface="Wingdings" pitchFamily="2" charset="2"/>
              <a:buChar char=""/>
            </a:pPr>
            <a:r>
              <a:rPr lang="es-ES_tradnl" dirty="0">
                <a:latin typeface="Arial" charset="0"/>
              </a:rPr>
              <a:t>Gestionar las interfaces entre los grupos implicados en el </a:t>
            </a:r>
            <a:r>
              <a:rPr lang="es-ES_tradnl" dirty="0" smtClean="0">
                <a:latin typeface="Arial" charset="0"/>
              </a:rPr>
              <a:t>Diseño y Desarrollo </a:t>
            </a:r>
            <a:r>
              <a:rPr lang="es-ES_tradnl" dirty="0">
                <a:latin typeface="Arial" charset="0"/>
              </a:rPr>
              <a:t>asegurando:</a:t>
            </a:r>
          </a:p>
          <a:p>
            <a:pPr marL="762000" lvl="1" indent="-381000">
              <a:lnSpc>
                <a:spcPct val="110000"/>
              </a:lnSpc>
              <a:spcBef>
                <a:spcPts val="500"/>
              </a:spcBef>
              <a:spcAft>
                <a:spcPts val="500"/>
              </a:spcAft>
              <a:buClr>
                <a:srgbClr val="FF3300"/>
              </a:buClr>
              <a:buFont typeface="Wingdings" pitchFamily="2" charset="2"/>
              <a:buChar char="ü"/>
            </a:pPr>
            <a:r>
              <a:rPr lang="es-ES_tradnl" dirty="0">
                <a:latin typeface="Arial" charset="0"/>
              </a:rPr>
              <a:t>la comunicación eficaz.	</a:t>
            </a:r>
          </a:p>
          <a:p>
            <a:pPr marL="762000" lvl="1" indent="-381000">
              <a:lnSpc>
                <a:spcPct val="110000"/>
              </a:lnSpc>
              <a:spcBef>
                <a:spcPts val="500"/>
              </a:spcBef>
              <a:spcAft>
                <a:spcPts val="500"/>
              </a:spcAft>
              <a:buClr>
                <a:srgbClr val="FF3300"/>
              </a:buClr>
              <a:buFont typeface="Wingdings" pitchFamily="2" charset="2"/>
              <a:buChar char="ü"/>
            </a:pPr>
            <a:r>
              <a:rPr lang="es-ES_tradnl" dirty="0">
                <a:latin typeface="Arial" charset="0"/>
              </a:rPr>
              <a:t>la clara asignación de responsabilidades.</a:t>
            </a:r>
          </a:p>
          <a:p>
            <a:pPr marL="190500" indent="-190500">
              <a:lnSpc>
                <a:spcPct val="110000"/>
              </a:lnSpc>
              <a:buFont typeface="Wingdings" pitchFamily="2" charset="2"/>
              <a:buChar char=""/>
            </a:pPr>
            <a:endParaRPr lang="es-ES_tradnl" dirty="0">
              <a:latin typeface="Arial" charset="0"/>
            </a:endParaRPr>
          </a:p>
          <a:p>
            <a:pPr marL="190500" indent="-190500">
              <a:lnSpc>
                <a:spcPct val="110000"/>
              </a:lnSpc>
              <a:buFont typeface="Wingdings" pitchFamily="2" charset="2"/>
              <a:buChar char=""/>
            </a:pPr>
            <a:r>
              <a:rPr lang="es-ES_tradnl" dirty="0">
                <a:latin typeface="Arial" charset="0"/>
              </a:rPr>
              <a:t>Actualizar los resultados de la planificación, según sea apropiado, a medida que progresa el </a:t>
            </a:r>
            <a:r>
              <a:rPr lang="es-ES_tradnl" dirty="0" err="1" smtClean="0">
                <a:latin typeface="Arial" charset="0"/>
              </a:rPr>
              <a:t>DyD</a:t>
            </a:r>
            <a:r>
              <a:rPr lang="es-ES_tradnl" dirty="0">
                <a:latin typeface="Arial" charset="0"/>
              </a:rPr>
              <a:t>. </a:t>
            </a:r>
          </a:p>
          <a:p>
            <a:pPr marL="190500" indent="-190500">
              <a:lnSpc>
                <a:spcPct val="110000"/>
              </a:lnSpc>
              <a:buFont typeface="Wingdings" pitchFamily="2" charset="2"/>
              <a:buChar char=""/>
            </a:pPr>
            <a:endParaRPr lang="es-ES_tradnl" dirty="0">
              <a:latin typeface="Arial" charset="0"/>
            </a:endParaRPr>
          </a:p>
          <a:p>
            <a:pPr marL="190500" indent="-190500">
              <a:lnSpc>
                <a:spcPct val="110000"/>
              </a:lnSpc>
              <a:buFont typeface="Wingdings" pitchFamily="2" charset="2"/>
              <a:buChar char=""/>
            </a:pPr>
            <a:endParaRPr lang="es-ES_tradnl" dirty="0">
              <a:latin typeface="Arial" charset="0"/>
            </a:endParaRPr>
          </a:p>
        </p:txBody>
      </p:sp>
      <p:sp>
        <p:nvSpPr>
          <p:cNvPr id="6" name="1 Marcador de pie de página"/>
          <p:cNvSpPr txBox="1">
            <a:spLocks/>
          </p:cNvSpPr>
          <p:nvPr/>
        </p:nvSpPr>
        <p:spPr>
          <a:xfrm>
            <a:off x="360000" y="6350023"/>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Control y Gestión de la Calidad - Ana Rosa Fajardo</a:t>
            </a:r>
            <a:endParaRPr lang="es-ES" dirty="0"/>
          </a:p>
        </p:txBody>
      </p:sp>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6093296"/>
            <a:ext cx="2627050" cy="619386"/>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AutoShape 2"/>
          <p:cNvSpPr>
            <a:spLocks noChangeArrowheads="1"/>
          </p:cNvSpPr>
          <p:nvPr/>
        </p:nvSpPr>
        <p:spPr bwMode="auto">
          <a:xfrm>
            <a:off x="7033846" y="804850"/>
            <a:ext cx="1894743" cy="838200"/>
          </a:xfrm>
          <a:prstGeom prst="flowChartDocument">
            <a:avLst/>
          </a:prstGeom>
          <a:solidFill>
            <a:schemeClr val="bg1"/>
          </a:solidFill>
          <a:ln w="12700">
            <a:solidFill>
              <a:schemeClr val="tx2"/>
            </a:solidFill>
            <a:miter lim="800000"/>
            <a:headEnd/>
            <a:tailEnd/>
          </a:ln>
          <a:effectLst>
            <a:outerShdw dist="107763" dir="18900000" algn="ctr" rotWithShape="0">
              <a:schemeClr val="accent1"/>
            </a:outerShdw>
          </a:effectLst>
        </p:spPr>
        <p:txBody>
          <a:bodyPr lIns="57600" tIns="46038" rIns="57600" bIns="46038" anchor="ctr"/>
          <a:lstStyle/>
          <a:p>
            <a:pPr indent="-285750" algn="ctr"/>
            <a:r>
              <a:rPr lang="es-ES_tradnl" sz="1600" b="1" dirty="0">
                <a:latin typeface="Arial" charset="0"/>
              </a:rPr>
              <a:t>7. Realización del Producto</a:t>
            </a:r>
          </a:p>
        </p:txBody>
      </p:sp>
      <p:sp>
        <p:nvSpPr>
          <p:cNvPr id="76803" name="Text Box 3"/>
          <p:cNvSpPr txBox="1">
            <a:spLocks noChangeArrowheads="1"/>
          </p:cNvSpPr>
          <p:nvPr/>
        </p:nvSpPr>
        <p:spPr bwMode="auto">
          <a:xfrm>
            <a:off x="2000232" y="180124"/>
            <a:ext cx="5112297" cy="677108"/>
          </a:xfrm>
          <a:prstGeom prst="rect">
            <a:avLst/>
          </a:prstGeom>
          <a:noFill/>
          <a:ln w="9525">
            <a:noFill/>
            <a:miter lim="800000"/>
            <a:headEnd/>
            <a:tailEnd/>
          </a:ln>
          <a:effectLst/>
        </p:spPr>
        <p:txBody>
          <a:bodyPr wrap="none">
            <a:spAutoFit/>
          </a:bodyPr>
          <a:lstStyle/>
          <a:p>
            <a:pPr algn="ctr"/>
            <a:r>
              <a:rPr lang="es-ES_tradnl" b="1" dirty="0">
                <a:latin typeface="Arial" charset="0"/>
              </a:rPr>
              <a:t>7.3 Diseño y Desarrollo</a:t>
            </a:r>
          </a:p>
          <a:p>
            <a:pPr algn="ctr"/>
            <a:r>
              <a:rPr lang="es-ES_tradnl" sz="2000" b="1" dirty="0">
                <a:latin typeface="Arial" charset="0"/>
              </a:rPr>
              <a:t>7.3.2. Elementos de Entrada para el </a:t>
            </a:r>
            <a:r>
              <a:rPr lang="es-ES_tradnl" sz="2000" b="1" dirty="0" err="1" smtClean="0">
                <a:latin typeface="Arial" charset="0"/>
              </a:rPr>
              <a:t>DyD</a:t>
            </a:r>
            <a:endParaRPr lang="es-ES_tradnl" b="1" dirty="0">
              <a:latin typeface="Arial" charset="0"/>
            </a:endParaRPr>
          </a:p>
        </p:txBody>
      </p:sp>
      <p:sp>
        <p:nvSpPr>
          <p:cNvPr id="76804" name="Text Box 4"/>
          <p:cNvSpPr txBox="1">
            <a:spLocks noChangeArrowheads="1"/>
          </p:cNvSpPr>
          <p:nvPr/>
        </p:nvSpPr>
        <p:spPr bwMode="auto">
          <a:xfrm>
            <a:off x="633046" y="1508141"/>
            <a:ext cx="7807569" cy="3195747"/>
          </a:xfrm>
          <a:prstGeom prst="rect">
            <a:avLst/>
          </a:prstGeom>
          <a:noFill/>
          <a:ln w="9525">
            <a:noFill/>
            <a:miter lim="800000"/>
            <a:headEnd/>
            <a:tailEnd/>
          </a:ln>
          <a:effectLst/>
        </p:spPr>
        <p:txBody>
          <a:bodyPr lIns="54000" rIns="54000">
            <a:spAutoFit/>
          </a:bodyPr>
          <a:lstStyle/>
          <a:p>
            <a:pPr marL="190500" indent="-190500">
              <a:spcBef>
                <a:spcPts val="500"/>
              </a:spcBef>
              <a:spcAft>
                <a:spcPts val="500"/>
              </a:spcAft>
              <a:buClr>
                <a:srgbClr val="000099"/>
              </a:buClr>
              <a:buFont typeface="Wingdings" pitchFamily="2" charset="2"/>
              <a:buChar char=""/>
            </a:pPr>
            <a:r>
              <a:rPr lang="es-ES_tradnl" sz="2000" dirty="0">
                <a:latin typeface="Arial" charset="0"/>
              </a:rPr>
              <a:t>Documentar (4.2.4) los datos de partida: </a:t>
            </a:r>
          </a:p>
          <a:p>
            <a:pPr marL="762000" lvl="1" indent="-381000">
              <a:spcBef>
                <a:spcPts val="500"/>
              </a:spcBef>
              <a:spcAft>
                <a:spcPts val="500"/>
              </a:spcAft>
              <a:buClr>
                <a:srgbClr val="FF3300"/>
              </a:buClr>
              <a:buFont typeface="Wingdings" pitchFamily="2" charset="2"/>
              <a:buChar char="ü"/>
            </a:pPr>
            <a:r>
              <a:rPr lang="es-ES_tradnl" sz="2000" dirty="0">
                <a:latin typeface="Arial" charset="0"/>
              </a:rPr>
              <a:t>Requisitos funcionales y de rendimiento. </a:t>
            </a:r>
          </a:p>
          <a:p>
            <a:pPr marL="762000" lvl="1" indent="-381000">
              <a:spcBef>
                <a:spcPts val="500"/>
              </a:spcBef>
              <a:spcAft>
                <a:spcPts val="500"/>
              </a:spcAft>
              <a:buClr>
                <a:srgbClr val="FF3300"/>
              </a:buClr>
              <a:buFont typeface="Wingdings" pitchFamily="2" charset="2"/>
              <a:buChar char="ü"/>
            </a:pPr>
            <a:r>
              <a:rPr lang="es-ES_tradnl" sz="2000" dirty="0">
                <a:latin typeface="Arial" charset="0"/>
              </a:rPr>
              <a:t>Requisitos legales y reglamentarios. </a:t>
            </a:r>
          </a:p>
          <a:p>
            <a:pPr marL="762000" lvl="1" indent="-381000">
              <a:spcBef>
                <a:spcPts val="500"/>
              </a:spcBef>
              <a:spcAft>
                <a:spcPts val="500"/>
              </a:spcAft>
              <a:buClr>
                <a:srgbClr val="FF3300"/>
              </a:buClr>
              <a:buFont typeface="Wingdings" pitchFamily="2" charset="2"/>
              <a:buChar char="ü"/>
            </a:pPr>
            <a:r>
              <a:rPr lang="es-ES_tradnl" sz="2000" dirty="0">
                <a:latin typeface="Arial" charset="0"/>
              </a:rPr>
              <a:t>Datos de diseños previos similares.</a:t>
            </a:r>
          </a:p>
          <a:p>
            <a:pPr marL="190500" indent="-190500">
              <a:spcBef>
                <a:spcPts val="500"/>
              </a:spcBef>
              <a:spcAft>
                <a:spcPts val="500"/>
              </a:spcAft>
              <a:buClr>
                <a:srgbClr val="000099"/>
              </a:buClr>
              <a:buFont typeface="Wingdings" pitchFamily="2" charset="2"/>
              <a:buChar char=""/>
            </a:pPr>
            <a:endParaRPr lang="es-ES_tradnl" sz="2000" dirty="0">
              <a:latin typeface="Arial" charset="0"/>
            </a:endParaRPr>
          </a:p>
          <a:p>
            <a:pPr marL="190500" indent="-190500">
              <a:spcBef>
                <a:spcPts val="500"/>
              </a:spcBef>
              <a:spcAft>
                <a:spcPts val="500"/>
              </a:spcAft>
              <a:buClr>
                <a:srgbClr val="000099"/>
              </a:buClr>
              <a:buFont typeface="Wingdings" pitchFamily="2" charset="2"/>
              <a:buChar char=""/>
            </a:pPr>
            <a:r>
              <a:rPr lang="es-ES_tradnl" sz="2000" dirty="0">
                <a:latin typeface="Arial" charset="0"/>
              </a:rPr>
              <a:t>Revisión de los datos de partida para confirmar que son adecuados, completarlos y resolver ambigüedades y contradicciones. </a:t>
            </a:r>
          </a:p>
        </p:txBody>
      </p:sp>
      <p:sp>
        <p:nvSpPr>
          <p:cNvPr id="6" name="1 Marcador de pie de página"/>
          <p:cNvSpPr txBox="1">
            <a:spLocks/>
          </p:cNvSpPr>
          <p:nvPr/>
        </p:nvSpPr>
        <p:spPr>
          <a:xfrm>
            <a:off x="360000" y="6350023"/>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Control y Gestión de la Calidad - Ana Rosa Fajardo</a:t>
            </a:r>
            <a:endParaRPr lang="es-ES" dirty="0"/>
          </a:p>
        </p:txBody>
      </p:sp>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6093296"/>
            <a:ext cx="2627050" cy="619386"/>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AutoShape 2"/>
          <p:cNvSpPr>
            <a:spLocks noChangeArrowheads="1"/>
          </p:cNvSpPr>
          <p:nvPr/>
        </p:nvSpPr>
        <p:spPr bwMode="auto">
          <a:xfrm>
            <a:off x="7033846" y="533400"/>
            <a:ext cx="1894743" cy="838200"/>
          </a:xfrm>
          <a:prstGeom prst="flowChartDocument">
            <a:avLst/>
          </a:prstGeom>
          <a:solidFill>
            <a:schemeClr val="bg1"/>
          </a:solidFill>
          <a:ln w="12700">
            <a:solidFill>
              <a:schemeClr val="tx2"/>
            </a:solidFill>
            <a:miter lim="800000"/>
            <a:headEnd/>
            <a:tailEnd/>
          </a:ln>
          <a:effectLst>
            <a:outerShdw dist="107763" dir="18900000" algn="ctr" rotWithShape="0">
              <a:schemeClr val="accent1"/>
            </a:outerShdw>
          </a:effectLst>
        </p:spPr>
        <p:txBody>
          <a:bodyPr lIns="57600" tIns="46038" rIns="57600" bIns="46038" anchor="ctr"/>
          <a:lstStyle/>
          <a:p>
            <a:pPr indent="-285750" algn="ctr"/>
            <a:r>
              <a:rPr lang="es-ES_tradnl" sz="1600" b="1">
                <a:latin typeface="Arial" charset="0"/>
              </a:rPr>
              <a:t>7. Realización del Producto</a:t>
            </a:r>
          </a:p>
        </p:txBody>
      </p:sp>
      <p:sp>
        <p:nvSpPr>
          <p:cNvPr id="77827" name="Text Box 3"/>
          <p:cNvSpPr txBox="1">
            <a:spLocks noChangeArrowheads="1"/>
          </p:cNvSpPr>
          <p:nvPr/>
        </p:nvSpPr>
        <p:spPr bwMode="auto">
          <a:xfrm>
            <a:off x="2857488" y="251562"/>
            <a:ext cx="3304111" cy="677108"/>
          </a:xfrm>
          <a:prstGeom prst="rect">
            <a:avLst/>
          </a:prstGeom>
          <a:noFill/>
          <a:ln w="9525">
            <a:noFill/>
            <a:miter lim="800000"/>
            <a:headEnd/>
            <a:tailEnd/>
          </a:ln>
          <a:effectLst/>
        </p:spPr>
        <p:txBody>
          <a:bodyPr wrap="none">
            <a:spAutoFit/>
          </a:bodyPr>
          <a:lstStyle/>
          <a:p>
            <a:pPr algn="ctr"/>
            <a:r>
              <a:rPr lang="es-ES_tradnl" b="1" dirty="0">
                <a:latin typeface="Arial" charset="0"/>
              </a:rPr>
              <a:t>7.3 Diseño y Desarrollo</a:t>
            </a:r>
          </a:p>
          <a:p>
            <a:pPr algn="ctr"/>
            <a:r>
              <a:rPr lang="es-ES_tradnl" sz="2000" b="1" dirty="0">
                <a:latin typeface="Arial" charset="0"/>
              </a:rPr>
              <a:t>7.3.3. Resultados del </a:t>
            </a:r>
            <a:r>
              <a:rPr lang="es-ES_tradnl" sz="2000" b="1" dirty="0" err="1" smtClean="0">
                <a:latin typeface="Arial" charset="0"/>
              </a:rPr>
              <a:t>DyD</a:t>
            </a:r>
            <a:endParaRPr lang="es-ES_tradnl" b="1" dirty="0">
              <a:latin typeface="Arial" charset="0"/>
            </a:endParaRPr>
          </a:p>
        </p:txBody>
      </p:sp>
      <p:sp>
        <p:nvSpPr>
          <p:cNvPr id="77828" name="Text Box 4"/>
          <p:cNvSpPr txBox="1">
            <a:spLocks noChangeArrowheads="1"/>
          </p:cNvSpPr>
          <p:nvPr/>
        </p:nvSpPr>
        <p:spPr bwMode="auto">
          <a:xfrm>
            <a:off x="281354" y="1447801"/>
            <a:ext cx="8581292" cy="3206006"/>
          </a:xfrm>
          <a:prstGeom prst="rect">
            <a:avLst/>
          </a:prstGeom>
          <a:noFill/>
          <a:ln w="9525">
            <a:noFill/>
            <a:miter lim="800000"/>
            <a:headEnd/>
            <a:tailEnd/>
          </a:ln>
          <a:effectLst/>
        </p:spPr>
        <p:txBody>
          <a:bodyPr lIns="54000" rIns="54000">
            <a:spAutoFit/>
          </a:bodyPr>
          <a:lstStyle/>
          <a:p>
            <a:pPr marL="285750" indent="-285750">
              <a:lnSpc>
                <a:spcPct val="80000"/>
              </a:lnSpc>
              <a:spcBef>
                <a:spcPts val="500"/>
              </a:spcBef>
              <a:spcAft>
                <a:spcPts val="500"/>
              </a:spcAft>
              <a:buFont typeface="Wingdings" pitchFamily="2" charset="2"/>
              <a:buChar char=""/>
            </a:pPr>
            <a:r>
              <a:rPr lang="es-ES_tradnl" dirty="0">
                <a:latin typeface="Arial" charset="0"/>
              </a:rPr>
              <a:t>Documentar y presentar los resultados del </a:t>
            </a:r>
            <a:r>
              <a:rPr lang="es-ES_tradnl" dirty="0" err="1" smtClean="0">
                <a:latin typeface="Arial" charset="0"/>
              </a:rPr>
              <a:t>DyD</a:t>
            </a:r>
            <a:r>
              <a:rPr lang="es-ES_tradnl" dirty="0">
                <a:latin typeface="Arial" charset="0"/>
              </a:rPr>
              <a:t>, de forma que puedan ser verificados respecto a los elementos de entrada. </a:t>
            </a:r>
          </a:p>
          <a:p>
            <a:pPr marL="285750" indent="-285750">
              <a:lnSpc>
                <a:spcPct val="80000"/>
              </a:lnSpc>
              <a:spcBef>
                <a:spcPts val="500"/>
              </a:spcBef>
              <a:spcAft>
                <a:spcPts val="500"/>
              </a:spcAft>
              <a:buFont typeface="Wingdings" pitchFamily="2" charset="2"/>
              <a:buChar char=""/>
            </a:pPr>
            <a:r>
              <a:rPr lang="es-ES_tradnl" dirty="0">
                <a:latin typeface="Arial" charset="0"/>
              </a:rPr>
              <a:t>Los resultados del diseño deben: </a:t>
            </a:r>
          </a:p>
          <a:p>
            <a:pPr marL="857250" lvl="1" indent="-381000">
              <a:lnSpc>
                <a:spcPct val="80000"/>
              </a:lnSpc>
              <a:spcBef>
                <a:spcPts val="500"/>
              </a:spcBef>
              <a:spcAft>
                <a:spcPts val="500"/>
              </a:spcAft>
              <a:buClr>
                <a:srgbClr val="FF3300"/>
              </a:buClr>
              <a:buFont typeface="Wingdings" pitchFamily="2" charset="2"/>
              <a:buChar char="ü"/>
            </a:pPr>
            <a:r>
              <a:rPr lang="es-ES_tradnl" dirty="0">
                <a:latin typeface="Arial" charset="0"/>
              </a:rPr>
              <a:t>Satisfacer los elementos de entrada. </a:t>
            </a:r>
          </a:p>
          <a:p>
            <a:pPr marL="857250" lvl="1" indent="-381000">
              <a:lnSpc>
                <a:spcPct val="80000"/>
              </a:lnSpc>
              <a:spcBef>
                <a:spcPts val="500"/>
              </a:spcBef>
              <a:spcAft>
                <a:spcPts val="500"/>
              </a:spcAft>
              <a:buClr>
                <a:srgbClr val="FF3300"/>
              </a:buClr>
              <a:buFont typeface="Wingdings" pitchFamily="2" charset="2"/>
              <a:buChar char="ü"/>
            </a:pPr>
            <a:r>
              <a:rPr lang="es-ES_tradnl" dirty="0">
                <a:latin typeface="Arial" charset="0"/>
              </a:rPr>
              <a:t>Aportar información para la compra y la producción.</a:t>
            </a:r>
          </a:p>
          <a:p>
            <a:pPr marL="857250" lvl="1" indent="-381000">
              <a:lnSpc>
                <a:spcPct val="80000"/>
              </a:lnSpc>
              <a:spcBef>
                <a:spcPts val="500"/>
              </a:spcBef>
              <a:spcAft>
                <a:spcPts val="500"/>
              </a:spcAft>
              <a:buClr>
                <a:srgbClr val="FF3300"/>
              </a:buClr>
              <a:buFont typeface="Wingdings" pitchFamily="2" charset="2"/>
              <a:buChar char="ü"/>
            </a:pPr>
            <a:r>
              <a:rPr lang="es-ES_tradnl" dirty="0">
                <a:latin typeface="Arial" charset="0"/>
              </a:rPr>
              <a:t>Aportar criterios de aceptación del producto. </a:t>
            </a:r>
          </a:p>
          <a:p>
            <a:pPr marL="857250" lvl="1" indent="-381000">
              <a:lnSpc>
                <a:spcPct val="80000"/>
              </a:lnSpc>
              <a:spcBef>
                <a:spcPts val="500"/>
              </a:spcBef>
              <a:spcAft>
                <a:spcPts val="500"/>
              </a:spcAft>
              <a:buClr>
                <a:srgbClr val="FF3300"/>
              </a:buClr>
              <a:buFont typeface="Wingdings" pitchFamily="2" charset="2"/>
              <a:buChar char="ü"/>
            </a:pPr>
            <a:r>
              <a:rPr lang="es-ES_tradnl" dirty="0">
                <a:latin typeface="Arial" charset="0"/>
              </a:rPr>
              <a:t>Definir qué características son esenciales para la utilización segura y apropiada del producto.</a:t>
            </a:r>
          </a:p>
          <a:p>
            <a:pPr marL="285750" indent="-285750">
              <a:lnSpc>
                <a:spcPct val="80000"/>
              </a:lnSpc>
              <a:spcBef>
                <a:spcPts val="500"/>
              </a:spcBef>
              <a:spcAft>
                <a:spcPts val="500"/>
              </a:spcAft>
              <a:buFont typeface="Wingdings" pitchFamily="2" charset="2"/>
              <a:buChar char=""/>
            </a:pPr>
            <a:endParaRPr lang="es-ES_tradnl" dirty="0" smtClean="0">
              <a:latin typeface="Arial" charset="0"/>
            </a:endParaRPr>
          </a:p>
          <a:p>
            <a:pPr marL="285750" indent="-285750">
              <a:lnSpc>
                <a:spcPct val="80000"/>
              </a:lnSpc>
              <a:spcBef>
                <a:spcPts val="500"/>
              </a:spcBef>
              <a:spcAft>
                <a:spcPts val="500"/>
              </a:spcAft>
              <a:buFont typeface="Wingdings" pitchFamily="2" charset="2"/>
              <a:buChar char=""/>
            </a:pPr>
            <a:r>
              <a:rPr lang="es-ES_tradnl" dirty="0" smtClean="0">
                <a:latin typeface="Arial" charset="0"/>
              </a:rPr>
              <a:t>Aprobar </a:t>
            </a:r>
            <a:r>
              <a:rPr lang="es-ES_tradnl" dirty="0">
                <a:latin typeface="Arial" charset="0"/>
              </a:rPr>
              <a:t>los documentos con los resultados del </a:t>
            </a:r>
            <a:r>
              <a:rPr lang="es-ES_tradnl" dirty="0" err="1" smtClean="0">
                <a:latin typeface="Arial" charset="0"/>
              </a:rPr>
              <a:t>DyD</a:t>
            </a:r>
            <a:r>
              <a:rPr lang="es-ES_tradnl" dirty="0" smtClean="0">
                <a:latin typeface="Arial" charset="0"/>
              </a:rPr>
              <a:t> </a:t>
            </a:r>
            <a:r>
              <a:rPr lang="es-ES_tradnl" dirty="0">
                <a:latin typeface="Arial" charset="0"/>
              </a:rPr>
              <a:t>antes de su liberación. </a:t>
            </a:r>
          </a:p>
        </p:txBody>
      </p:sp>
      <p:sp>
        <p:nvSpPr>
          <p:cNvPr id="6" name="1 Marcador de pie de página"/>
          <p:cNvSpPr txBox="1">
            <a:spLocks/>
          </p:cNvSpPr>
          <p:nvPr/>
        </p:nvSpPr>
        <p:spPr>
          <a:xfrm>
            <a:off x="360000" y="6350023"/>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Control y Gestión de la Calidad - Ana Rosa Fajardo</a:t>
            </a:r>
            <a:endParaRPr lang="es-ES" dirty="0"/>
          </a:p>
        </p:txBody>
      </p:sp>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6093296"/>
            <a:ext cx="2627050" cy="619386"/>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AutoShape 2"/>
          <p:cNvSpPr>
            <a:spLocks noChangeArrowheads="1"/>
          </p:cNvSpPr>
          <p:nvPr/>
        </p:nvSpPr>
        <p:spPr bwMode="auto">
          <a:xfrm>
            <a:off x="7033846" y="533400"/>
            <a:ext cx="1894743" cy="838200"/>
          </a:xfrm>
          <a:prstGeom prst="flowChartDocument">
            <a:avLst/>
          </a:prstGeom>
          <a:solidFill>
            <a:schemeClr val="bg1"/>
          </a:solidFill>
          <a:ln w="12700">
            <a:solidFill>
              <a:schemeClr val="tx2"/>
            </a:solidFill>
            <a:miter lim="800000"/>
            <a:headEnd/>
            <a:tailEnd/>
          </a:ln>
          <a:effectLst>
            <a:outerShdw dist="107763" dir="18900000" algn="ctr" rotWithShape="0">
              <a:schemeClr val="accent1"/>
            </a:outerShdw>
          </a:effectLst>
        </p:spPr>
        <p:txBody>
          <a:bodyPr lIns="57600" tIns="46038" rIns="57600" bIns="46038" anchor="ctr"/>
          <a:lstStyle/>
          <a:p>
            <a:pPr indent="-285750" algn="ctr"/>
            <a:r>
              <a:rPr lang="es-ES_tradnl" sz="1600" b="1">
                <a:latin typeface="Arial" charset="0"/>
              </a:rPr>
              <a:t>7. Realización del Producto</a:t>
            </a:r>
          </a:p>
        </p:txBody>
      </p:sp>
      <p:sp>
        <p:nvSpPr>
          <p:cNvPr id="78851" name="Text Box 3"/>
          <p:cNvSpPr txBox="1">
            <a:spLocks noChangeArrowheads="1"/>
          </p:cNvSpPr>
          <p:nvPr/>
        </p:nvSpPr>
        <p:spPr bwMode="auto">
          <a:xfrm>
            <a:off x="3038996" y="251562"/>
            <a:ext cx="3033202" cy="677108"/>
          </a:xfrm>
          <a:prstGeom prst="rect">
            <a:avLst/>
          </a:prstGeom>
          <a:noFill/>
          <a:ln w="9525">
            <a:noFill/>
            <a:miter lim="800000"/>
            <a:headEnd/>
            <a:tailEnd/>
          </a:ln>
          <a:effectLst/>
        </p:spPr>
        <p:txBody>
          <a:bodyPr wrap="none">
            <a:spAutoFit/>
          </a:bodyPr>
          <a:lstStyle/>
          <a:p>
            <a:pPr algn="ctr"/>
            <a:r>
              <a:rPr lang="es-ES_tradnl" b="1" dirty="0">
                <a:latin typeface="Arial" charset="0"/>
              </a:rPr>
              <a:t>7.3 Diseño y Desarrollo</a:t>
            </a:r>
          </a:p>
          <a:p>
            <a:pPr algn="ctr"/>
            <a:r>
              <a:rPr lang="es-ES_tradnl" sz="2000" b="1" dirty="0">
                <a:latin typeface="Arial" charset="0"/>
              </a:rPr>
              <a:t>7.3.4. Revisión del D&amp;D</a:t>
            </a:r>
            <a:endParaRPr lang="es-ES_tradnl" b="1" dirty="0">
              <a:latin typeface="Arial" charset="0"/>
            </a:endParaRPr>
          </a:p>
        </p:txBody>
      </p:sp>
      <p:sp>
        <p:nvSpPr>
          <p:cNvPr id="78852" name="Text Box 4"/>
          <p:cNvSpPr txBox="1">
            <a:spLocks noChangeArrowheads="1"/>
          </p:cNvSpPr>
          <p:nvPr/>
        </p:nvSpPr>
        <p:spPr bwMode="auto">
          <a:xfrm>
            <a:off x="281354" y="1688038"/>
            <a:ext cx="8581292" cy="1733808"/>
          </a:xfrm>
          <a:prstGeom prst="rect">
            <a:avLst/>
          </a:prstGeom>
          <a:noFill/>
          <a:ln w="9525">
            <a:noFill/>
            <a:miter lim="800000"/>
            <a:headEnd/>
            <a:tailEnd/>
          </a:ln>
          <a:effectLst/>
        </p:spPr>
        <p:txBody>
          <a:bodyPr lIns="54000" rIns="54000">
            <a:spAutoFit/>
          </a:bodyPr>
          <a:lstStyle/>
          <a:p>
            <a:pPr marL="285750" indent="-285750">
              <a:spcBef>
                <a:spcPts val="500"/>
              </a:spcBef>
              <a:spcAft>
                <a:spcPts val="500"/>
              </a:spcAft>
              <a:buClr>
                <a:srgbClr val="000099"/>
              </a:buClr>
              <a:buFont typeface="Wingdings" pitchFamily="2" charset="2"/>
              <a:buChar char=""/>
            </a:pPr>
            <a:r>
              <a:rPr lang="es-ES_tradnl" dirty="0">
                <a:latin typeface="Arial" charset="0"/>
              </a:rPr>
              <a:t>Realizar, en las etapas adecuadas, revisiones sistemáticas de acuerdo con lo planificado (7.3.1)</a:t>
            </a:r>
          </a:p>
          <a:p>
            <a:pPr marL="857250" lvl="1" indent="-381000">
              <a:spcBef>
                <a:spcPts val="500"/>
              </a:spcBef>
              <a:spcAft>
                <a:spcPts val="500"/>
              </a:spcAft>
              <a:buClr>
                <a:srgbClr val="FF3300"/>
              </a:buClr>
              <a:buFont typeface="Wingdings" pitchFamily="2" charset="2"/>
              <a:buChar char="ü"/>
            </a:pPr>
            <a:r>
              <a:rPr lang="es-ES_tradnl" dirty="0">
                <a:latin typeface="Arial" charset="0"/>
              </a:rPr>
              <a:t>para evaluar la capacidad de los resultados de D&amp;D para satisfacer los requisitos</a:t>
            </a:r>
          </a:p>
          <a:p>
            <a:pPr marL="857250" lvl="1" indent="-381000">
              <a:spcBef>
                <a:spcPts val="500"/>
              </a:spcBef>
              <a:spcAft>
                <a:spcPts val="500"/>
              </a:spcAft>
              <a:buClr>
                <a:srgbClr val="FF3300"/>
              </a:buClr>
              <a:buFont typeface="Wingdings" pitchFamily="2" charset="2"/>
              <a:buChar char="ü"/>
            </a:pPr>
            <a:r>
              <a:rPr lang="es-ES_tradnl" dirty="0">
                <a:latin typeface="Arial" charset="0"/>
              </a:rPr>
              <a:t>para identificar problemas y proponer </a:t>
            </a:r>
            <a:r>
              <a:rPr lang="es-ES_tradnl" dirty="0" smtClean="0">
                <a:latin typeface="Arial" charset="0"/>
              </a:rPr>
              <a:t>acciones</a:t>
            </a:r>
            <a:endParaRPr lang="es-ES_tradnl" dirty="0">
              <a:latin typeface="Arial" charset="0"/>
            </a:endParaRPr>
          </a:p>
        </p:txBody>
      </p:sp>
      <p:sp>
        <p:nvSpPr>
          <p:cNvPr id="6" name="1 Marcador de pie de página"/>
          <p:cNvSpPr txBox="1">
            <a:spLocks/>
          </p:cNvSpPr>
          <p:nvPr/>
        </p:nvSpPr>
        <p:spPr>
          <a:xfrm>
            <a:off x="360000" y="6350023"/>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Control y Gestión de la Calidad - Ana Rosa Fajardo</a:t>
            </a:r>
            <a:endParaRPr lang="es-ES" dirty="0"/>
          </a:p>
        </p:txBody>
      </p:sp>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6093296"/>
            <a:ext cx="2627050" cy="619386"/>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AutoShape 2"/>
          <p:cNvSpPr>
            <a:spLocks noChangeArrowheads="1"/>
          </p:cNvSpPr>
          <p:nvPr/>
        </p:nvSpPr>
        <p:spPr bwMode="auto">
          <a:xfrm>
            <a:off x="7033846" y="533400"/>
            <a:ext cx="1894743" cy="838200"/>
          </a:xfrm>
          <a:prstGeom prst="flowChartDocument">
            <a:avLst/>
          </a:prstGeom>
          <a:solidFill>
            <a:schemeClr val="bg1"/>
          </a:solidFill>
          <a:ln w="12700">
            <a:solidFill>
              <a:schemeClr val="tx2"/>
            </a:solidFill>
            <a:miter lim="800000"/>
            <a:headEnd/>
            <a:tailEnd/>
          </a:ln>
          <a:effectLst>
            <a:outerShdw dist="107763" dir="18900000" algn="ctr" rotWithShape="0">
              <a:schemeClr val="accent1"/>
            </a:outerShdw>
          </a:effectLst>
        </p:spPr>
        <p:txBody>
          <a:bodyPr lIns="57600" tIns="46038" rIns="57600" bIns="46038" anchor="ctr"/>
          <a:lstStyle/>
          <a:p>
            <a:pPr indent="-285750" algn="ctr"/>
            <a:r>
              <a:rPr lang="es-ES_tradnl" sz="1600" b="1">
                <a:latin typeface="Arial" charset="0"/>
              </a:rPr>
              <a:t>7. Realización del Producto</a:t>
            </a:r>
          </a:p>
        </p:txBody>
      </p:sp>
      <p:sp>
        <p:nvSpPr>
          <p:cNvPr id="79875" name="Text Box 3"/>
          <p:cNvSpPr txBox="1">
            <a:spLocks noChangeArrowheads="1"/>
          </p:cNvSpPr>
          <p:nvPr/>
        </p:nvSpPr>
        <p:spPr bwMode="auto">
          <a:xfrm>
            <a:off x="2786050" y="180124"/>
            <a:ext cx="3402150" cy="677108"/>
          </a:xfrm>
          <a:prstGeom prst="rect">
            <a:avLst/>
          </a:prstGeom>
          <a:noFill/>
          <a:ln w="9525">
            <a:noFill/>
            <a:miter lim="800000"/>
            <a:headEnd/>
            <a:tailEnd/>
          </a:ln>
          <a:effectLst/>
        </p:spPr>
        <p:txBody>
          <a:bodyPr wrap="none">
            <a:spAutoFit/>
          </a:bodyPr>
          <a:lstStyle/>
          <a:p>
            <a:pPr algn="ctr"/>
            <a:r>
              <a:rPr lang="es-ES_tradnl" b="1" dirty="0">
                <a:latin typeface="Arial" charset="0"/>
              </a:rPr>
              <a:t>7.3 Diseño y Desarrollo</a:t>
            </a:r>
          </a:p>
          <a:p>
            <a:pPr algn="ctr"/>
            <a:r>
              <a:rPr lang="es-ES_tradnl" sz="2000" b="1" dirty="0">
                <a:latin typeface="Arial" charset="0"/>
              </a:rPr>
              <a:t>7.3.5. Verificación del D&amp;D</a:t>
            </a:r>
            <a:endParaRPr lang="es-ES_tradnl" b="1" dirty="0">
              <a:latin typeface="Arial" charset="0"/>
            </a:endParaRPr>
          </a:p>
        </p:txBody>
      </p:sp>
      <p:sp>
        <p:nvSpPr>
          <p:cNvPr id="79876" name="Text Box 4"/>
          <p:cNvSpPr txBox="1">
            <a:spLocks noChangeArrowheads="1"/>
          </p:cNvSpPr>
          <p:nvPr/>
        </p:nvSpPr>
        <p:spPr bwMode="auto">
          <a:xfrm>
            <a:off x="633046" y="1447801"/>
            <a:ext cx="7807569" cy="1328569"/>
          </a:xfrm>
          <a:prstGeom prst="rect">
            <a:avLst/>
          </a:prstGeom>
          <a:noFill/>
          <a:ln w="9525">
            <a:noFill/>
            <a:miter lim="800000"/>
            <a:headEnd/>
            <a:tailEnd/>
          </a:ln>
          <a:effectLst/>
        </p:spPr>
        <p:txBody>
          <a:bodyPr lIns="54000" rIns="54000">
            <a:spAutoFit/>
          </a:bodyPr>
          <a:lstStyle/>
          <a:p>
            <a:pPr marL="381000" indent="-381000">
              <a:spcBef>
                <a:spcPts val="500"/>
              </a:spcBef>
              <a:spcAft>
                <a:spcPts val="500"/>
              </a:spcAft>
              <a:buFont typeface="Wingdings" pitchFamily="2" charset="2"/>
              <a:buChar char=""/>
            </a:pPr>
            <a:r>
              <a:rPr lang="es-ES_tradnl">
                <a:latin typeface="Arial" charset="0"/>
              </a:rPr>
              <a:t>Asegurar que los resultados (salidas) satisfacen los elementos de entrada (entradas). </a:t>
            </a:r>
          </a:p>
          <a:p>
            <a:pPr marL="381000" indent="-381000">
              <a:spcBef>
                <a:spcPts val="500"/>
              </a:spcBef>
              <a:spcAft>
                <a:spcPts val="500"/>
              </a:spcAft>
              <a:buFont typeface="Wingdings" pitchFamily="2" charset="2"/>
              <a:buChar char=""/>
            </a:pPr>
            <a:r>
              <a:rPr lang="es-ES_tradnl">
                <a:latin typeface="Arial" charset="0"/>
              </a:rPr>
              <a:t>Registrar los resultados de la verificación y de todas las acciones que de ella se deriven. (4.2.4)</a:t>
            </a:r>
          </a:p>
        </p:txBody>
      </p:sp>
      <p:sp>
        <p:nvSpPr>
          <p:cNvPr id="79877" name="AutoShape 5"/>
          <p:cNvSpPr>
            <a:spLocks noChangeArrowheads="1"/>
          </p:cNvSpPr>
          <p:nvPr/>
        </p:nvSpPr>
        <p:spPr bwMode="auto">
          <a:xfrm>
            <a:off x="492369" y="2786058"/>
            <a:ext cx="8229600" cy="3233742"/>
          </a:xfrm>
          <a:prstGeom prst="foldedCorner">
            <a:avLst>
              <a:gd name="adj" fmla="val 12500"/>
            </a:avLst>
          </a:prstGeom>
          <a:ln>
            <a:headEnd/>
            <a:tailEnd/>
          </a:ln>
        </p:spPr>
        <p:style>
          <a:lnRef idx="0">
            <a:schemeClr val="accent2"/>
          </a:lnRef>
          <a:fillRef idx="3">
            <a:schemeClr val="accent2"/>
          </a:fillRef>
          <a:effectRef idx="3">
            <a:schemeClr val="accent2"/>
          </a:effectRef>
          <a:fontRef idx="minor">
            <a:schemeClr val="lt1"/>
          </a:fontRef>
        </p:style>
        <p:txBody>
          <a:bodyPr lIns="54000" rIns="54000" anchor="ctr"/>
          <a:lstStyle/>
          <a:p>
            <a:endParaRPr lang="es-ES_tradnl" b="1" i="1" dirty="0" smtClean="0">
              <a:latin typeface="Arial" charset="0"/>
            </a:endParaRPr>
          </a:p>
          <a:p>
            <a:r>
              <a:rPr lang="es-ES_tradnl" b="1" i="1" dirty="0" smtClean="0">
                <a:latin typeface="Arial" charset="0"/>
              </a:rPr>
              <a:t>NOTA</a:t>
            </a:r>
            <a:r>
              <a:rPr lang="es-ES_tradnl" i="1" dirty="0" smtClean="0">
                <a:latin typeface="Arial" charset="0"/>
              </a:rPr>
              <a:t> </a:t>
            </a:r>
            <a:r>
              <a:rPr lang="es-ES_tradnl" i="1" dirty="0">
                <a:latin typeface="Arial" charset="0"/>
              </a:rPr>
              <a:t>La verificación del diseño y/o desarrollo puede incluir actividades tales como:</a:t>
            </a:r>
          </a:p>
          <a:p>
            <a:pPr marL="579438" lvl="1" indent="-122238"/>
            <a:r>
              <a:rPr lang="es-ES_tradnl" i="1" dirty="0">
                <a:latin typeface="Arial" charset="0"/>
              </a:rPr>
              <a:t>- realización de cálculos alternativos</a:t>
            </a:r>
          </a:p>
          <a:p>
            <a:pPr marL="579438" lvl="1" indent="-122238"/>
            <a:r>
              <a:rPr lang="es-ES_tradnl" i="1" dirty="0">
                <a:latin typeface="Arial" charset="0"/>
              </a:rPr>
              <a:t>- comparación del nuevo diseño con un diseño similar probado, si se encuentra disponible,</a:t>
            </a:r>
          </a:p>
          <a:p>
            <a:pPr marL="579438" lvl="1" indent="-122238"/>
            <a:r>
              <a:rPr lang="es-ES_tradnl" i="1" dirty="0">
                <a:latin typeface="Arial" charset="0"/>
              </a:rPr>
              <a:t>- realización de pruebas y demostraciones, y</a:t>
            </a:r>
          </a:p>
          <a:p>
            <a:pPr marL="579438" lvl="1" indent="-122238">
              <a:buFontTx/>
              <a:buChar char="-"/>
            </a:pPr>
            <a:r>
              <a:rPr lang="es-ES_tradnl" i="1" dirty="0" smtClean="0">
                <a:latin typeface="Arial" charset="0"/>
              </a:rPr>
              <a:t>revisiones </a:t>
            </a:r>
            <a:r>
              <a:rPr lang="es-ES_tradnl" i="1" dirty="0">
                <a:latin typeface="Arial" charset="0"/>
              </a:rPr>
              <a:t>de los documentos de la fase de diseño antes de su </a:t>
            </a:r>
            <a:r>
              <a:rPr lang="es-ES_tradnl" i="1" dirty="0" smtClean="0">
                <a:latin typeface="Arial" charset="0"/>
              </a:rPr>
              <a:t>lanzamiento</a:t>
            </a:r>
          </a:p>
          <a:p>
            <a:pPr marL="174625" lvl="1"/>
            <a:endParaRPr lang="es-ES_tradnl" i="1" dirty="0" smtClean="0">
              <a:latin typeface="Arial" charset="0"/>
            </a:endParaRPr>
          </a:p>
          <a:p>
            <a:pPr marL="174625" lvl="1"/>
            <a:r>
              <a:rPr lang="es-ES_tradnl" i="1" dirty="0" smtClean="0">
                <a:latin typeface="Arial" charset="0"/>
              </a:rPr>
              <a:t>Si se van a realizar o no debe estar definido desde el proyecto para evitar sobrecostos.</a:t>
            </a:r>
            <a:endParaRPr lang="es-ES_tradnl" i="1" dirty="0"/>
          </a:p>
        </p:txBody>
      </p:sp>
      <p:sp>
        <p:nvSpPr>
          <p:cNvPr id="8" name="1 Marcador de pie de página"/>
          <p:cNvSpPr txBox="1">
            <a:spLocks/>
          </p:cNvSpPr>
          <p:nvPr/>
        </p:nvSpPr>
        <p:spPr>
          <a:xfrm>
            <a:off x="360000" y="6350023"/>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Control y Gestión de la Calidad - Ana Rosa Fajardo</a:t>
            </a:r>
            <a:endParaRPr lang="es-ES" dirty="0"/>
          </a:p>
        </p:txBody>
      </p:sp>
      <p:pic>
        <p:nvPicPr>
          <p:cNvPr id="9" name="8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6093296"/>
            <a:ext cx="2627050" cy="619386"/>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AutoShape 2"/>
          <p:cNvSpPr>
            <a:spLocks noChangeArrowheads="1"/>
          </p:cNvSpPr>
          <p:nvPr/>
        </p:nvSpPr>
        <p:spPr bwMode="auto">
          <a:xfrm>
            <a:off x="7033846" y="304784"/>
            <a:ext cx="1894743" cy="838200"/>
          </a:xfrm>
          <a:prstGeom prst="flowChartDocument">
            <a:avLst/>
          </a:prstGeom>
          <a:solidFill>
            <a:schemeClr val="bg1"/>
          </a:solidFill>
          <a:ln w="12700">
            <a:solidFill>
              <a:schemeClr val="tx2"/>
            </a:solidFill>
            <a:miter lim="800000"/>
            <a:headEnd/>
            <a:tailEnd/>
          </a:ln>
          <a:effectLst>
            <a:outerShdw dist="107763" dir="18900000" algn="ctr" rotWithShape="0">
              <a:schemeClr val="accent1"/>
            </a:outerShdw>
          </a:effectLst>
        </p:spPr>
        <p:txBody>
          <a:bodyPr lIns="57600" tIns="46038" rIns="57600" bIns="46038" anchor="ctr"/>
          <a:lstStyle/>
          <a:p>
            <a:pPr indent="-285750" algn="ctr"/>
            <a:r>
              <a:rPr lang="es-ES_tradnl" sz="1600" b="1">
                <a:latin typeface="Arial" charset="0"/>
              </a:rPr>
              <a:t>7. Realización del Producto</a:t>
            </a:r>
          </a:p>
        </p:txBody>
      </p:sp>
      <p:sp>
        <p:nvSpPr>
          <p:cNvPr id="80899" name="Text Box 3"/>
          <p:cNvSpPr txBox="1">
            <a:spLocks noChangeArrowheads="1"/>
          </p:cNvSpPr>
          <p:nvPr/>
        </p:nvSpPr>
        <p:spPr bwMode="auto">
          <a:xfrm>
            <a:off x="2971800" y="251562"/>
            <a:ext cx="3188951" cy="677108"/>
          </a:xfrm>
          <a:prstGeom prst="rect">
            <a:avLst/>
          </a:prstGeom>
          <a:noFill/>
          <a:ln w="9525">
            <a:noFill/>
            <a:miter lim="800000"/>
            <a:headEnd/>
            <a:tailEnd/>
          </a:ln>
          <a:effectLst/>
        </p:spPr>
        <p:txBody>
          <a:bodyPr wrap="none">
            <a:spAutoFit/>
          </a:bodyPr>
          <a:lstStyle/>
          <a:p>
            <a:pPr algn="ctr"/>
            <a:r>
              <a:rPr lang="es-ES_tradnl" b="1" dirty="0">
                <a:latin typeface="Arial" charset="0"/>
              </a:rPr>
              <a:t>7.3 Diseño y Desarrollo</a:t>
            </a:r>
          </a:p>
          <a:p>
            <a:pPr algn="ctr"/>
            <a:r>
              <a:rPr lang="es-ES_tradnl" sz="2000" b="1" dirty="0">
                <a:latin typeface="Arial" charset="0"/>
              </a:rPr>
              <a:t>7.3.6. Validación del </a:t>
            </a:r>
            <a:r>
              <a:rPr lang="es-ES_tradnl" sz="2000" b="1" dirty="0" err="1" smtClean="0">
                <a:latin typeface="Arial" charset="0"/>
              </a:rPr>
              <a:t>DyD</a:t>
            </a:r>
            <a:endParaRPr lang="es-ES_tradnl" b="1" dirty="0">
              <a:latin typeface="Arial" charset="0"/>
            </a:endParaRPr>
          </a:p>
        </p:txBody>
      </p:sp>
      <p:sp>
        <p:nvSpPr>
          <p:cNvPr id="80900" name="Text Box 4"/>
          <p:cNvSpPr txBox="1">
            <a:spLocks noChangeArrowheads="1"/>
          </p:cNvSpPr>
          <p:nvPr/>
        </p:nvSpPr>
        <p:spPr bwMode="auto">
          <a:xfrm>
            <a:off x="281354" y="1197931"/>
            <a:ext cx="8581292" cy="1588127"/>
          </a:xfrm>
          <a:prstGeom prst="rect">
            <a:avLst/>
          </a:prstGeom>
          <a:noFill/>
          <a:ln w="9525">
            <a:noFill/>
            <a:miter lim="800000"/>
            <a:headEnd/>
            <a:tailEnd/>
          </a:ln>
          <a:effectLst/>
        </p:spPr>
        <p:txBody>
          <a:bodyPr lIns="54000" rIns="54000">
            <a:spAutoFit/>
          </a:bodyPr>
          <a:lstStyle/>
          <a:p>
            <a:pPr marL="381000" indent="-381000">
              <a:lnSpc>
                <a:spcPct val="90000"/>
              </a:lnSpc>
              <a:buFont typeface="Wingdings" pitchFamily="2" charset="2"/>
              <a:buChar char=""/>
            </a:pPr>
            <a:r>
              <a:rPr lang="es-ES" dirty="0">
                <a:latin typeface="Arial" charset="0"/>
              </a:rPr>
              <a:t>Realizar validación del </a:t>
            </a:r>
            <a:r>
              <a:rPr lang="es-ES" dirty="0" err="1" smtClean="0">
                <a:latin typeface="Arial" charset="0"/>
              </a:rPr>
              <a:t>DyD</a:t>
            </a:r>
            <a:r>
              <a:rPr lang="es-ES" dirty="0">
                <a:latin typeface="Arial" charset="0"/>
              </a:rPr>
              <a:t>, de acuerdo con lo planificado, para asegurar que el producto resultante es capaz de satisfacer los requisitos.</a:t>
            </a:r>
          </a:p>
          <a:p>
            <a:pPr marL="381000" indent="-381000">
              <a:lnSpc>
                <a:spcPct val="90000"/>
              </a:lnSpc>
              <a:buFont typeface="Wingdings" pitchFamily="2" charset="2"/>
              <a:buChar char=""/>
            </a:pPr>
            <a:r>
              <a:rPr lang="es-ES" dirty="0">
                <a:latin typeface="Arial" charset="0"/>
              </a:rPr>
              <a:t>Siempre que sea factible, la validación debe completarse antes de la entrega o implementación del producto.</a:t>
            </a:r>
          </a:p>
          <a:p>
            <a:pPr marL="381000" indent="-381000">
              <a:lnSpc>
                <a:spcPct val="90000"/>
              </a:lnSpc>
              <a:buFont typeface="Wingdings" pitchFamily="2" charset="2"/>
              <a:buChar char=""/>
            </a:pPr>
            <a:r>
              <a:rPr lang="es-ES" dirty="0">
                <a:latin typeface="Arial" charset="0"/>
              </a:rPr>
              <a:t>Deben mantenerse registros de los resultados de la validación y de cualquier acción que sea necesaria.</a:t>
            </a:r>
            <a:endParaRPr lang="es-ES_tradnl" dirty="0">
              <a:latin typeface="Arial" charset="0"/>
            </a:endParaRPr>
          </a:p>
        </p:txBody>
      </p:sp>
      <p:sp>
        <p:nvSpPr>
          <p:cNvPr id="80901" name="AutoShape 5"/>
          <p:cNvSpPr>
            <a:spLocks noChangeArrowheads="1"/>
          </p:cNvSpPr>
          <p:nvPr/>
        </p:nvSpPr>
        <p:spPr bwMode="auto">
          <a:xfrm>
            <a:off x="492369" y="3286124"/>
            <a:ext cx="8229600" cy="2667000"/>
          </a:xfrm>
          <a:prstGeom prst="foldedCorner">
            <a:avLst>
              <a:gd name="adj" fmla="val 12500"/>
            </a:avLst>
          </a:prstGeom>
          <a:ln>
            <a:headEnd/>
            <a:tailEnd/>
          </a:ln>
        </p:spPr>
        <p:style>
          <a:lnRef idx="0">
            <a:schemeClr val="accent2"/>
          </a:lnRef>
          <a:fillRef idx="3">
            <a:schemeClr val="accent2"/>
          </a:fillRef>
          <a:effectRef idx="3">
            <a:schemeClr val="accent2"/>
          </a:effectRef>
          <a:fontRef idx="minor">
            <a:schemeClr val="lt1"/>
          </a:fontRef>
        </p:style>
        <p:txBody>
          <a:bodyPr lIns="54000" rIns="54000" anchor="ctr"/>
          <a:lstStyle/>
          <a:p>
            <a:r>
              <a:rPr lang="es-ES_tradnl" i="1" dirty="0" smtClean="0">
                <a:latin typeface="Arial" charset="0"/>
              </a:rPr>
              <a:t>NOTA:</a:t>
            </a:r>
            <a:endParaRPr lang="es-ES_tradnl" i="1" dirty="0">
              <a:latin typeface="Arial" charset="0"/>
            </a:endParaRPr>
          </a:p>
          <a:p>
            <a:pPr marL="579438" lvl="1" indent="-122238"/>
            <a:r>
              <a:rPr lang="es-ES_tradnl" i="1" dirty="0">
                <a:latin typeface="Arial" charset="0"/>
              </a:rPr>
              <a:t>- La validación del </a:t>
            </a:r>
            <a:r>
              <a:rPr lang="es-ES_tradnl" i="1" dirty="0" err="1" smtClean="0">
                <a:latin typeface="Arial" charset="0"/>
              </a:rPr>
              <a:t>DyD</a:t>
            </a:r>
            <a:r>
              <a:rPr lang="es-ES_tradnl" i="1" dirty="0" smtClean="0">
                <a:latin typeface="Arial" charset="0"/>
              </a:rPr>
              <a:t> se </a:t>
            </a:r>
            <a:r>
              <a:rPr lang="es-ES_tradnl" i="1" dirty="0">
                <a:latin typeface="Arial" charset="0"/>
              </a:rPr>
              <a:t>realiza normalmente bajo unas condiciones operativas </a:t>
            </a:r>
            <a:r>
              <a:rPr lang="es-ES_tradnl" i="1" dirty="0" smtClean="0">
                <a:latin typeface="Arial" charset="0"/>
              </a:rPr>
              <a:t>definidas.</a:t>
            </a:r>
            <a:endParaRPr lang="es-ES_tradnl" i="1" dirty="0">
              <a:latin typeface="Arial" charset="0"/>
            </a:endParaRPr>
          </a:p>
          <a:p>
            <a:pPr marL="579438" lvl="1" indent="-122238"/>
            <a:r>
              <a:rPr lang="es-ES_tradnl" i="1" dirty="0">
                <a:latin typeface="Arial" charset="0"/>
              </a:rPr>
              <a:t>- La validación se realiza normalmente en el producto final, pero pudiera ser necesaria en las fases </a:t>
            </a:r>
            <a:r>
              <a:rPr lang="es-ES_tradnl" i="1" dirty="0" err="1">
                <a:latin typeface="Arial" charset="0"/>
              </a:rPr>
              <a:t>iniciales</a:t>
            </a:r>
            <a:r>
              <a:rPr lang="es-ES_tradnl" i="1" dirty="0">
                <a:latin typeface="Arial" charset="0"/>
              </a:rPr>
              <a:t> antes de completar el producto.</a:t>
            </a:r>
          </a:p>
          <a:p>
            <a:pPr marL="579438" lvl="1" indent="-122238"/>
            <a:r>
              <a:rPr lang="es-ES_tradnl" i="1" dirty="0">
                <a:latin typeface="Arial" charset="0"/>
              </a:rPr>
              <a:t>- Se pueden efectuar múltiples validaciones en caso de que existan distintos usos.</a:t>
            </a:r>
          </a:p>
        </p:txBody>
      </p:sp>
      <p:sp>
        <p:nvSpPr>
          <p:cNvPr id="8" name="1 Marcador de pie de página"/>
          <p:cNvSpPr txBox="1">
            <a:spLocks/>
          </p:cNvSpPr>
          <p:nvPr/>
        </p:nvSpPr>
        <p:spPr>
          <a:xfrm>
            <a:off x="360000" y="6350023"/>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Control y Gestión de la Calidad - Ana Rosa Fajardo</a:t>
            </a:r>
            <a:endParaRPr lang="es-ES" dirty="0"/>
          </a:p>
        </p:txBody>
      </p:sp>
      <p:pic>
        <p:nvPicPr>
          <p:cNvPr id="9" name="8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6093296"/>
            <a:ext cx="2627050" cy="619386"/>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AutoShape 2"/>
          <p:cNvSpPr>
            <a:spLocks noChangeArrowheads="1"/>
          </p:cNvSpPr>
          <p:nvPr/>
        </p:nvSpPr>
        <p:spPr bwMode="auto">
          <a:xfrm>
            <a:off x="7033846" y="533400"/>
            <a:ext cx="1894743" cy="838200"/>
          </a:xfrm>
          <a:prstGeom prst="flowChartDocument">
            <a:avLst/>
          </a:prstGeom>
          <a:solidFill>
            <a:schemeClr val="bg1"/>
          </a:solidFill>
          <a:ln w="12700">
            <a:solidFill>
              <a:schemeClr val="tx2"/>
            </a:solidFill>
            <a:miter lim="800000"/>
            <a:headEnd/>
            <a:tailEnd/>
          </a:ln>
          <a:effectLst>
            <a:outerShdw dist="107763" dir="18900000" algn="ctr" rotWithShape="0">
              <a:schemeClr val="accent1"/>
            </a:outerShdw>
          </a:effectLst>
        </p:spPr>
        <p:txBody>
          <a:bodyPr lIns="57600" tIns="46038" rIns="57600" bIns="46038" anchor="ctr"/>
          <a:lstStyle/>
          <a:p>
            <a:pPr indent="-285750" algn="ctr"/>
            <a:r>
              <a:rPr lang="es-ES_tradnl" sz="1600" b="1">
                <a:latin typeface="Arial" charset="0"/>
              </a:rPr>
              <a:t>7. Realización del Producto</a:t>
            </a:r>
          </a:p>
        </p:txBody>
      </p:sp>
      <p:sp>
        <p:nvSpPr>
          <p:cNvPr id="81923" name="Text Box 3"/>
          <p:cNvSpPr txBox="1">
            <a:spLocks noChangeArrowheads="1"/>
          </p:cNvSpPr>
          <p:nvPr/>
        </p:nvSpPr>
        <p:spPr bwMode="auto">
          <a:xfrm>
            <a:off x="2143108" y="180124"/>
            <a:ext cx="4798108" cy="677108"/>
          </a:xfrm>
          <a:prstGeom prst="rect">
            <a:avLst/>
          </a:prstGeom>
          <a:noFill/>
          <a:ln w="9525">
            <a:noFill/>
            <a:miter lim="800000"/>
            <a:headEnd/>
            <a:tailEnd/>
          </a:ln>
          <a:effectLst/>
        </p:spPr>
        <p:txBody>
          <a:bodyPr wrap="none">
            <a:spAutoFit/>
          </a:bodyPr>
          <a:lstStyle/>
          <a:p>
            <a:pPr algn="ctr"/>
            <a:r>
              <a:rPr lang="es-ES_tradnl" b="1" dirty="0">
                <a:latin typeface="Arial" charset="0"/>
              </a:rPr>
              <a:t>7.3 Diseño y Desarrollo</a:t>
            </a:r>
          </a:p>
          <a:p>
            <a:pPr algn="ctr"/>
            <a:r>
              <a:rPr lang="es-ES_tradnl" sz="2000" b="1" dirty="0">
                <a:latin typeface="Arial" charset="0"/>
              </a:rPr>
              <a:t>7.3.7. Control de los Cambios del </a:t>
            </a:r>
            <a:r>
              <a:rPr lang="es-ES_tradnl" sz="2000" b="1" dirty="0" err="1" smtClean="0">
                <a:latin typeface="Arial" charset="0"/>
              </a:rPr>
              <a:t>DyD</a:t>
            </a:r>
            <a:endParaRPr lang="es-ES_tradnl" b="1" dirty="0">
              <a:latin typeface="Arial" charset="0"/>
            </a:endParaRPr>
          </a:p>
        </p:txBody>
      </p:sp>
      <p:sp>
        <p:nvSpPr>
          <p:cNvPr id="81924" name="Text Box 4"/>
          <p:cNvSpPr txBox="1">
            <a:spLocks noChangeArrowheads="1"/>
          </p:cNvSpPr>
          <p:nvPr/>
        </p:nvSpPr>
        <p:spPr bwMode="auto">
          <a:xfrm>
            <a:off x="281354" y="1447800"/>
            <a:ext cx="8651631" cy="2416046"/>
          </a:xfrm>
          <a:prstGeom prst="rect">
            <a:avLst/>
          </a:prstGeom>
          <a:noFill/>
          <a:ln w="9525">
            <a:noFill/>
            <a:miter lim="800000"/>
            <a:headEnd/>
            <a:tailEnd/>
          </a:ln>
          <a:effectLst/>
        </p:spPr>
        <p:txBody>
          <a:bodyPr lIns="54000" rIns="54000">
            <a:spAutoFit/>
          </a:bodyPr>
          <a:lstStyle/>
          <a:p>
            <a:pPr marL="190500" indent="-190500">
              <a:lnSpc>
                <a:spcPct val="90000"/>
              </a:lnSpc>
              <a:spcBef>
                <a:spcPts val="500"/>
              </a:spcBef>
              <a:spcAft>
                <a:spcPts val="500"/>
              </a:spcAft>
              <a:buFont typeface="Wingdings" pitchFamily="2" charset="2"/>
              <a:buChar char=""/>
            </a:pPr>
            <a:r>
              <a:rPr lang="es-ES_tradnl" sz="2000" dirty="0">
                <a:latin typeface="Arial" charset="0"/>
              </a:rPr>
              <a:t>Identificar y registrar los cambios de diseño y desarrollo. </a:t>
            </a:r>
          </a:p>
          <a:p>
            <a:pPr marL="190500" indent="-190500">
              <a:lnSpc>
                <a:spcPct val="90000"/>
              </a:lnSpc>
              <a:spcBef>
                <a:spcPts val="500"/>
              </a:spcBef>
              <a:spcAft>
                <a:spcPts val="500"/>
              </a:spcAft>
              <a:buFont typeface="Wingdings" pitchFamily="2" charset="2"/>
              <a:buChar char=""/>
            </a:pPr>
            <a:r>
              <a:rPr lang="es-ES_tradnl" sz="2000" dirty="0">
                <a:latin typeface="Arial" charset="0"/>
              </a:rPr>
              <a:t>Revisar, verificar y validar, si procede, los cambios y aprobarlos antes de implementación.</a:t>
            </a:r>
          </a:p>
          <a:p>
            <a:pPr marL="190500" indent="-190500">
              <a:lnSpc>
                <a:spcPct val="90000"/>
              </a:lnSpc>
              <a:spcBef>
                <a:spcPts val="500"/>
              </a:spcBef>
              <a:spcAft>
                <a:spcPts val="500"/>
              </a:spcAft>
              <a:buFont typeface="Wingdings" pitchFamily="2" charset="2"/>
              <a:buChar char=""/>
            </a:pPr>
            <a:r>
              <a:rPr lang="es-ES_tradnl" sz="2000" dirty="0">
                <a:latin typeface="Arial" charset="0"/>
              </a:rPr>
              <a:t>Valorar la repercusión del cambio, sobre el producto ya entregado y los componentes que lo integran. </a:t>
            </a:r>
          </a:p>
          <a:p>
            <a:pPr marL="190500" indent="-190500">
              <a:lnSpc>
                <a:spcPct val="90000"/>
              </a:lnSpc>
              <a:spcBef>
                <a:spcPts val="500"/>
              </a:spcBef>
              <a:spcAft>
                <a:spcPts val="500"/>
              </a:spcAft>
              <a:buFont typeface="Wingdings" pitchFamily="2" charset="2"/>
              <a:buChar char=""/>
            </a:pPr>
            <a:r>
              <a:rPr lang="es-ES_tradnl" sz="2000" dirty="0" smtClean="0">
                <a:latin typeface="Arial" charset="0"/>
              </a:rPr>
              <a:t>Registrar </a:t>
            </a:r>
            <a:r>
              <a:rPr lang="es-ES_tradnl" sz="2000" dirty="0">
                <a:latin typeface="Arial" charset="0"/>
              </a:rPr>
              <a:t>los resultados de la revisión de los cambios y de todas las acciones que de ella se deriven. (4.2.4)</a:t>
            </a:r>
          </a:p>
        </p:txBody>
      </p:sp>
      <p:sp>
        <p:nvSpPr>
          <p:cNvPr id="6" name="5 CuadroTexto"/>
          <p:cNvSpPr txBox="1"/>
          <p:nvPr/>
        </p:nvSpPr>
        <p:spPr>
          <a:xfrm>
            <a:off x="1285853" y="4429132"/>
            <a:ext cx="7000924"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s-ES_tradnl" i="1" dirty="0" smtClean="0">
                <a:latin typeface="Arial" charset="0"/>
              </a:rPr>
              <a:t>El proceso de control de los cambios permitirá la aprobación por el cliente, cuando sea un requisito contractual.</a:t>
            </a:r>
            <a:endParaRPr lang="es-CO" i="1" dirty="0"/>
          </a:p>
        </p:txBody>
      </p:sp>
      <p:sp>
        <p:nvSpPr>
          <p:cNvPr id="9" name="1 Marcador de pie de página"/>
          <p:cNvSpPr txBox="1">
            <a:spLocks/>
          </p:cNvSpPr>
          <p:nvPr/>
        </p:nvSpPr>
        <p:spPr>
          <a:xfrm>
            <a:off x="360000" y="6350023"/>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Control y Gestión de la Calidad - Ana Rosa Fajardo</a:t>
            </a:r>
            <a:endParaRPr lang="es-ES" dirty="0"/>
          </a:p>
        </p:txBody>
      </p:sp>
      <p:pic>
        <p:nvPicPr>
          <p:cNvPr id="10"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6093296"/>
            <a:ext cx="2627050" cy="619386"/>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43" name="AutoShape 27"/>
          <p:cNvSpPr>
            <a:spLocks noChangeArrowheads="1"/>
          </p:cNvSpPr>
          <p:nvPr/>
        </p:nvSpPr>
        <p:spPr bwMode="auto">
          <a:xfrm>
            <a:off x="296747" y="2071678"/>
            <a:ext cx="5275385" cy="685800"/>
          </a:xfrm>
          <a:prstGeom prst="rightArrow">
            <a:avLst>
              <a:gd name="adj1" fmla="val 41204"/>
              <a:gd name="adj2" fmla="val 117014"/>
            </a:avLst>
          </a:prstGeom>
          <a:solidFill>
            <a:schemeClr val="accent1"/>
          </a:solidFill>
          <a:ln w="9525">
            <a:solidFill>
              <a:schemeClr val="tx1"/>
            </a:solidFill>
            <a:miter lim="800000"/>
            <a:headEnd/>
            <a:tailEnd/>
          </a:ln>
          <a:effectLst/>
        </p:spPr>
        <p:txBody>
          <a:bodyPr wrap="none" anchor="ctr"/>
          <a:lstStyle/>
          <a:p>
            <a:endParaRPr lang="es-CO"/>
          </a:p>
        </p:txBody>
      </p:sp>
      <p:sp>
        <p:nvSpPr>
          <p:cNvPr id="111640" name="Rectangle 24"/>
          <p:cNvSpPr>
            <a:spLocks noChangeArrowheads="1"/>
          </p:cNvSpPr>
          <p:nvPr/>
        </p:nvSpPr>
        <p:spPr bwMode="auto">
          <a:xfrm>
            <a:off x="561608" y="1714504"/>
            <a:ext cx="3938954" cy="1295400"/>
          </a:xfrm>
          <a:prstGeom prst="rect">
            <a:avLst/>
          </a:prstGeom>
          <a:solidFill>
            <a:schemeClr val="bg1"/>
          </a:solidFill>
          <a:ln w="9525">
            <a:solidFill>
              <a:schemeClr val="tx1"/>
            </a:solidFill>
            <a:miter lim="800000"/>
            <a:headEnd/>
            <a:tailEnd/>
          </a:ln>
          <a:effectLst/>
        </p:spPr>
        <p:txBody>
          <a:bodyPr wrap="none" anchor="ctr"/>
          <a:lstStyle/>
          <a:p>
            <a:endParaRPr lang="es-CO"/>
          </a:p>
        </p:txBody>
      </p:sp>
      <p:sp>
        <p:nvSpPr>
          <p:cNvPr id="111618" name="AutoShape 2"/>
          <p:cNvSpPr>
            <a:spLocks noChangeArrowheads="1"/>
          </p:cNvSpPr>
          <p:nvPr/>
        </p:nvSpPr>
        <p:spPr bwMode="auto">
          <a:xfrm>
            <a:off x="7000892" y="376222"/>
            <a:ext cx="1894743" cy="838200"/>
          </a:xfrm>
          <a:prstGeom prst="flowChartDocument">
            <a:avLst/>
          </a:prstGeom>
          <a:solidFill>
            <a:schemeClr val="bg1"/>
          </a:solidFill>
          <a:ln w="12700">
            <a:solidFill>
              <a:schemeClr val="tx2"/>
            </a:solidFill>
            <a:miter lim="800000"/>
            <a:headEnd/>
            <a:tailEnd/>
          </a:ln>
          <a:effectLst>
            <a:outerShdw dist="107763" dir="18900000" algn="ctr" rotWithShape="0">
              <a:schemeClr val="accent1"/>
            </a:outerShdw>
          </a:effectLst>
        </p:spPr>
        <p:txBody>
          <a:bodyPr lIns="57600" tIns="46038" rIns="57600" bIns="46038" anchor="ctr"/>
          <a:lstStyle/>
          <a:p>
            <a:pPr indent="-285750" algn="ctr"/>
            <a:r>
              <a:rPr lang="es-ES_tradnl" sz="1600" b="1">
                <a:latin typeface="Arial" charset="0"/>
              </a:rPr>
              <a:t>7. Realización del Producto</a:t>
            </a:r>
          </a:p>
        </p:txBody>
      </p:sp>
      <p:sp>
        <p:nvSpPr>
          <p:cNvPr id="111619" name="Text Box 3"/>
          <p:cNvSpPr txBox="1">
            <a:spLocks noChangeArrowheads="1"/>
          </p:cNvSpPr>
          <p:nvPr/>
        </p:nvSpPr>
        <p:spPr bwMode="auto">
          <a:xfrm>
            <a:off x="2928926" y="76200"/>
            <a:ext cx="3390673" cy="677108"/>
          </a:xfrm>
          <a:prstGeom prst="rect">
            <a:avLst/>
          </a:prstGeom>
          <a:noFill/>
          <a:ln w="9525">
            <a:noFill/>
            <a:miter lim="800000"/>
            <a:headEnd/>
            <a:tailEnd/>
          </a:ln>
          <a:effectLst/>
        </p:spPr>
        <p:txBody>
          <a:bodyPr wrap="none">
            <a:spAutoFit/>
          </a:bodyPr>
          <a:lstStyle/>
          <a:p>
            <a:pPr algn="ctr"/>
            <a:r>
              <a:rPr lang="es-ES_tradnl" b="1" dirty="0">
                <a:latin typeface="Arial" charset="0"/>
              </a:rPr>
              <a:t>7.4 Compras</a:t>
            </a:r>
          </a:p>
          <a:p>
            <a:pPr algn="ctr"/>
            <a:r>
              <a:rPr lang="es-ES_tradnl" sz="2000" b="1" dirty="0">
                <a:latin typeface="Arial" charset="0"/>
              </a:rPr>
              <a:t>7.4.1 Proceso de Compras</a:t>
            </a:r>
            <a:endParaRPr lang="es-ES_tradnl" b="1" dirty="0">
              <a:latin typeface="Arial" charset="0"/>
            </a:endParaRPr>
          </a:p>
        </p:txBody>
      </p:sp>
      <p:grpSp>
        <p:nvGrpSpPr>
          <p:cNvPr id="2" name="Group 23"/>
          <p:cNvGrpSpPr>
            <a:grpSpLocks/>
          </p:cNvGrpSpPr>
          <p:nvPr/>
        </p:nvGrpSpPr>
        <p:grpSpPr bwMode="auto">
          <a:xfrm>
            <a:off x="702285" y="1866904"/>
            <a:ext cx="3305908" cy="712788"/>
            <a:chOff x="768" y="1296"/>
            <a:chExt cx="2496" cy="449"/>
          </a:xfrm>
        </p:grpSpPr>
        <p:grpSp>
          <p:nvGrpSpPr>
            <p:cNvPr id="3" name="Group 13"/>
            <p:cNvGrpSpPr>
              <a:grpSpLocks/>
            </p:cNvGrpSpPr>
            <p:nvPr/>
          </p:nvGrpSpPr>
          <p:grpSpPr bwMode="auto">
            <a:xfrm>
              <a:off x="768" y="1488"/>
              <a:ext cx="2496" cy="240"/>
              <a:chOff x="768" y="1488"/>
              <a:chExt cx="3072" cy="240"/>
            </a:xfrm>
          </p:grpSpPr>
          <p:grpSp>
            <p:nvGrpSpPr>
              <p:cNvPr id="4" name="Group 8"/>
              <p:cNvGrpSpPr>
                <a:grpSpLocks/>
              </p:cNvGrpSpPr>
              <p:nvPr/>
            </p:nvGrpSpPr>
            <p:grpSpPr bwMode="auto">
              <a:xfrm>
                <a:off x="1296" y="1488"/>
                <a:ext cx="960" cy="240"/>
                <a:chOff x="1296" y="1248"/>
                <a:chExt cx="1344" cy="480"/>
              </a:xfrm>
            </p:grpSpPr>
            <p:sp>
              <p:nvSpPr>
                <p:cNvPr id="111621" name="AutoShape 5"/>
                <p:cNvSpPr>
                  <a:spLocks noChangeArrowheads="1"/>
                </p:cNvSpPr>
                <p:nvPr/>
              </p:nvSpPr>
              <p:spPr bwMode="auto">
                <a:xfrm>
                  <a:off x="1296" y="1248"/>
                  <a:ext cx="1344" cy="480"/>
                </a:xfrm>
                <a:prstGeom prst="roundRect">
                  <a:avLst>
                    <a:gd name="adj" fmla="val 50000"/>
                  </a:avLst>
                </a:prstGeom>
                <a:noFill/>
                <a:ln w="38100">
                  <a:solidFill>
                    <a:schemeClr val="tx1"/>
                  </a:solidFill>
                  <a:round/>
                  <a:headEnd/>
                  <a:tailEnd/>
                </a:ln>
                <a:effectLst/>
              </p:spPr>
              <p:txBody>
                <a:bodyPr wrap="none" anchor="ctr"/>
                <a:lstStyle/>
                <a:p>
                  <a:endParaRPr lang="es-CO"/>
                </a:p>
              </p:txBody>
            </p:sp>
            <p:sp>
              <p:nvSpPr>
                <p:cNvPr id="111622" name="AutoShape 6"/>
                <p:cNvSpPr>
                  <a:spLocks noChangeArrowheads="1"/>
                </p:cNvSpPr>
                <p:nvPr/>
              </p:nvSpPr>
              <p:spPr bwMode="auto">
                <a:xfrm>
                  <a:off x="1392" y="1344"/>
                  <a:ext cx="1152" cy="288"/>
                </a:xfrm>
                <a:prstGeom prst="roundRect">
                  <a:avLst>
                    <a:gd name="adj" fmla="val 50000"/>
                  </a:avLst>
                </a:prstGeom>
                <a:noFill/>
                <a:ln w="38100">
                  <a:solidFill>
                    <a:schemeClr val="tx1"/>
                  </a:solidFill>
                  <a:round/>
                  <a:headEnd/>
                  <a:tailEnd/>
                </a:ln>
                <a:effectLst/>
              </p:spPr>
              <p:txBody>
                <a:bodyPr wrap="none" anchor="ctr"/>
                <a:lstStyle/>
                <a:p>
                  <a:endParaRPr lang="es-CO"/>
                </a:p>
              </p:txBody>
            </p:sp>
          </p:grpSp>
          <p:sp>
            <p:nvSpPr>
              <p:cNvPr id="111626" name="AutoShape 10"/>
              <p:cNvSpPr>
                <a:spLocks noChangeArrowheads="1"/>
              </p:cNvSpPr>
              <p:nvPr/>
            </p:nvSpPr>
            <p:spPr bwMode="auto">
              <a:xfrm>
                <a:off x="1824" y="1536"/>
                <a:ext cx="912" cy="144"/>
              </a:xfrm>
              <a:prstGeom prst="roundRect">
                <a:avLst>
                  <a:gd name="adj" fmla="val 50000"/>
                </a:avLst>
              </a:prstGeom>
              <a:noFill/>
              <a:ln w="38100">
                <a:solidFill>
                  <a:schemeClr val="tx1"/>
                </a:solidFill>
                <a:round/>
                <a:headEnd/>
                <a:tailEnd/>
              </a:ln>
              <a:effectLst/>
            </p:spPr>
            <p:txBody>
              <a:bodyPr wrap="none" anchor="ctr"/>
              <a:lstStyle/>
              <a:p>
                <a:endParaRPr lang="es-CO"/>
              </a:p>
            </p:txBody>
          </p:sp>
          <p:sp>
            <p:nvSpPr>
              <p:cNvPr id="111627" name="AutoShape 11"/>
              <p:cNvSpPr>
                <a:spLocks noChangeArrowheads="1"/>
              </p:cNvSpPr>
              <p:nvPr/>
            </p:nvSpPr>
            <p:spPr bwMode="auto">
              <a:xfrm>
                <a:off x="768" y="1536"/>
                <a:ext cx="912" cy="144"/>
              </a:xfrm>
              <a:prstGeom prst="roundRect">
                <a:avLst>
                  <a:gd name="adj" fmla="val 50000"/>
                </a:avLst>
              </a:prstGeom>
              <a:noFill/>
              <a:ln w="38100">
                <a:solidFill>
                  <a:schemeClr val="tx1"/>
                </a:solidFill>
                <a:round/>
                <a:headEnd/>
                <a:tailEnd/>
              </a:ln>
              <a:effectLst/>
            </p:spPr>
            <p:txBody>
              <a:bodyPr wrap="none" anchor="ctr"/>
              <a:lstStyle/>
              <a:p>
                <a:endParaRPr lang="es-CO"/>
              </a:p>
            </p:txBody>
          </p:sp>
          <p:sp>
            <p:nvSpPr>
              <p:cNvPr id="111628" name="AutoShape 12"/>
              <p:cNvSpPr>
                <a:spLocks noChangeArrowheads="1"/>
              </p:cNvSpPr>
              <p:nvPr/>
            </p:nvSpPr>
            <p:spPr bwMode="auto">
              <a:xfrm>
                <a:off x="2928" y="1536"/>
                <a:ext cx="912" cy="144"/>
              </a:xfrm>
              <a:prstGeom prst="roundRect">
                <a:avLst>
                  <a:gd name="adj" fmla="val 50000"/>
                </a:avLst>
              </a:prstGeom>
              <a:noFill/>
              <a:ln w="38100">
                <a:solidFill>
                  <a:schemeClr val="tx1"/>
                </a:solidFill>
                <a:round/>
                <a:headEnd/>
                <a:tailEnd/>
              </a:ln>
              <a:effectLst/>
            </p:spPr>
            <p:txBody>
              <a:bodyPr wrap="none" anchor="ctr"/>
              <a:lstStyle/>
              <a:p>
                <a:endParaRPr lang="es-CO"/>
              </a:p>
            </p:txBody>
          </p:sp>
        </p:grpSp>
        <p:grpSp>
          <p:nvGrpSpPr>
            <p:cNvPr id="5" name="Group 22"/>
            <p:cNvGrpSpPr>
              <a:grpSpLocks/>
            </p:cNvGrpSpPr>
            <p:nvPr/>
          </p:nvGrpSpPr>
          <p:grpSpPr bwMode="auto">
            <a:xfrm>
              <a:off x="2208" y="1296"/>
              <a:ext cx="399" cy="449"/>
              <a:chOff x="4176" y="1181"/>
              <a:chExt cx="399" cy="449"/>
            </a:xfrm>
          </p:grpSpPr>
          <p:sp>
            <p:nvSpPr>
              <p:cNvPr id="111632" name="Freeform 16"/>
              <p:cNvSpPr>
                <a:spLocks/>
              </p:cNvSpPr>
              <p:nvPr/>
            </p:nvSpPr>
            <p:spPr bwMode="auto">
              <a:xfrm>
                <a:off x="4217" y="1332"/>
                <a:ext cx="330" cy="298"/>
              </a:xfrm>
              <a:custGeom>
                <a:avLst/>
                <a:gdLst/>
                <a:ahLst/>
                <a:cxnLst>
                  <a:cxn ang="0">
                    <a:pos x="141" y="2"/>
                  </a:cxn>
                  <a:cxn ang="0">
                    <a:pos x="26" y="70"/>
                  </a:cxn>
                  <a:cxn ang="0">
                    <a:pos x="26" y="252"/>
                  </a:cxn>
                  <a:cxn ang="0">
                    <a:pos x="55" y="262"/>
                  </a:cxn>
                  <a:cxn ang="0">
                    <a:pos x="113" y="290"/>
                  </a:cxn>
                  <a:cxn ang="0">
                    <a:pos x="295" y="281"/>
                  </a:cxn>
                  <a:cxn ang="0">
                    <a:pos x="305" y="233"/>
                  </a:cxn>
                  <a:cxn ang="0">
                    <a:pos x="257" y="31"/>
                  </a:cxn>
                  <a:cxn ang="0">
                    <a:pos x="141" y="2"/>
                  </a:cxn>
                </a:cxnLst>
                <a:rect l="0" t="0" r="r" b="b"/>
                <a:pathLst>
                  <a:path w="330" h="298">
                    <a:moveTo>
                      <a:pt x="141" y="2"/>
                    </a:moveTo>
                    <a:cubicBezTo>
                      <a:pt x="47" y="16"/>
                      <a:pt x="84" y="12"/>
                      <a:pt x="26" y="70"/>
                    </a:cubicBezTo>
                    <a:cubicBezTo>
                      <a:pt x="4" y="137"/>
                      <a:pt x="0" y="140"/>
                      <a:pt x="26" y="252"/>
                    </a:cubicBezTo>
                    <a:cubicBezTo>
                      <a:pt x="28" y="262"/>
                      <a:pt x="46" y="257"/>
                      <a:pt x="55" y="262"/>
                    </a:cubicBezTo>
                    <a:cubicBezTo>
                      <a:pt x="123" y="296"/>
                      <a:pt x="46" y="269"/>
                      <a:pt x="113" y="290"/>
                    </a:cubicBezTo>
                    <a:cubicBezTo>
                      <a:pt x="174" y="287"/>
                      <a:pt x="237" y="298"/>
                      <a:pt x="295" y="281"/>
                    </a:cubicBezTo>
                    <a:cubicBezTo>
                      <a:pt x="311" y="276"/>
                      <a:pt x="305" y="249"/>
                      <a:pt x="305" y="233"/>
                    </a:cubicBezTo>
                    <a:cubicBezTo>
                      <a:pt x="305" y="172"/>
                      <a:pt x="330" y="57"/>
                      <a:pt x="257" y="31"/>
                    </a:cubicBezTo>
                    <a:cubicBezTo>
                      <a:pt x="224" y="0"/>
                      <a:pt x="185" y="2"/>
                      <a:pt x="141" y="2"/>
                    </a:cubicBezTo>
                    <a:close/>
                  </a:path>
                </a:pathLst>
              </a:custGeom>
              <a:noFill/>
              <a:ln w="38100" cmpd="sng">
                <a:solidFill>
                  <a:schemeClr val="tx1"/>
                </a:solidFill>
                <a:round/>
                <a:headEnd/>
                <a:tailEnd/>
              </a:ln>
              <a:effectLst/>
            </p:spPr>
            <p:txBody>
              <a:bodyPr wrap="none" anchor="ctr"/>
              <a:lstStyle/>
              <a:p>
                <a:endParaRPr lang="es-CO"/>
              </a:p>
            </p:txBody>
          </p:sp>
          <p:sp>
            <p:nvSpPr>
              <p:cNvPr id="111633" name="Freeform 17"/>
              <p:cNvSpPr>
                <a:spLocks/>
              </p:cNvSpPr>
              <p:nvPr/>
            </p:nvSpPr>
            <p:spPr bwMode="auto">
              <a:xfrm>
                <a:off x="4364" y="1181"/>
                <a:ext cx="211" cy="159"/>
              </a:xfrm>
              <a:custGeom>
                <a:avLst/>
                <a:gdLst/>
                <a:ahLst/>
                <a:cxnLst>
                  <a:cxn ang="0">
                    <a:pos x="14" y="153"/>
                  </a:cxn>
                  <a:cxn ang="0">
                    <a:pos x="33" y="77"/>
                  </a:cxn>
                  <a:cxn ang="0">
                    <a:pos x="110" y="9"/>
                  </a:cxn>
                  <a:cxn ang="0">
                    <a:pos x="196" y="19"/>
                  </a:cxn>
                  <a:cxn ang="0">
                    <a:pos x="186" y="77"/>
                  </a:cxn>
                  <a:cxn ang="0">
                    <a:pos x="129" y="96"/>
                  </a:cxn>
                  <a:cxn ang="0">
                    <a:pos x="100" y="115"/>
                  </a:cxn>
                  <a:cxn ang="0">
                    <a:pos x="14" y="153"/>
                  </a:cxn>
                </a:cxnLst>
                <a:rect l="0" t="0" r="r" b="b"/>
                <a:pathLst>
                  <a:path w="211" h="159">
                    <a:moveTo>
                      <a:pt x="14" y="153"/>
                    </a:moveTo>
                    <a:cubicBezTo>
                      <a:pt x="20" y="128"/>
                      <a:pt x="15" y="96"/>
                      <a:pt x="33" y="77"/>
                    </a:cubicBezTo>
                    <a:cubicBezTo>
                      <a:pt x="57" y="52"/>
                      <a:pt x="85" y="34"/>
                      <a:pt x="110" y="9"/>
                    </a:cubicBezTo>
                    <a:cubicBezTo>
                      <a:pt x="139" y="12"/>
                      <a:pt x="174" y="0"/>
                      <a:pt x="196" y="19"/>
                    </a:cubicBezTo>
                    <a:cubicBezTo>
                      <a:pt x="211" y="32"/>
                      <a:pt x="199" y="62"/>
                      <a:pt x="186" y="77"/>
                    </a:cubicBezTo>
                    <a:cubicBezTo>
                      <a:pt x="173" y="92"/>
                      <a:pt x="148" y="90"/>
                      <a:pt x="129" y="96"/>
                    </a:cubicBezTo>
                    <a:cubicBezTo>
                      <a:pt x="118" y="100"/>
                      <a:pt x="111" y="110"/>
                      <a:pt x="100" y="115"/>
                    </a:cubicBezTo>
                    <a:cubicBezTo>
                      <a:pt x="0" y="159"/>
                      <a:pt x="76" y="111"/>
                      <a:pt x="14" y="153"/>
                    </a:cubicBezTo>
                    <a:close/>
                  </a:path>
                </a:pathLst>
              </a:custGeom>
              <a:noFill/>
              <a:ln w="38100" cmpd="sng">
                <a:solidFill>
                  <a:schemeClr val="tx1"/>
                </a:solidFill>
                <a:round/>
                <a:headEnd/>
                <a:tailEnd/>
              </a:ln>
              <a:effectLst/>
            </p:spPr>
            <p:txBody>
              <a:bodyPr wrap="none" anchor="ctr"/>
              <a:lstStyle/>
              <a:p>
                <a:endParaRPr lang="es-CO"/>
              </a:p>
            </p:txBody>
          </p:sp>
          <p:sp>
            <p:nvSpPr>
              <p:cNvPr id="111634" name="Freeform 18"/>
              <p:cNvSpPr>
                <a:spLocks/>
              </p:cNvSpPr>
              <p:nvPr/>
            </p:nvSpPr>
            <p:spPr bwMode="auto">
              <a:xfrm flipH="1">
                <a:off x="4176" y="1185"/>
                <a:ext cx="211" cy="159"/>
              </a:xfrm>
              <a:custGeom>
                <a:avLst/>
                <a:gdLst/>
                <a:ahLst/>
                <a:cxnLst>
                  <a:cxn ang="0">
                    <a:pos x="14" y="153"/>
                  </a:cxn>
                  <a:cxn ang="0">
                    <a:pos x="33" y="77"/>
                  </a:cxn>
                  <a:cxn ang="0">
                    <a:pos x="110" y="9"/>
                  </a:cxn>
                  <a:cxn ang="0">
                    <a:pos x="196" y="19"/>
                  </a:cxn>
                  <a:cxn ang="0">
                    <a:pos x="186" y="77"/>
                  </a:cxn>
                  <a:cxn ang="0">
                    <a:pos x="129" y="96"/>
                  </a:cxn>
                  <a:cxn ang="0">
                    <a:pos x="100" y="115"/>
                  </a:cxn>
                  <a:cxn ang="0">
                    <a:pos x="14" y="153"/>
                  </a:cxn>
                </a:cxnLst>
                <a:rect l="0" t="0" r="r" b="b"/>
                <a:pathLst>
                  <a:path w="211" h="159">
                    <a:moveTo>
                      <a:pt x="14" y="153"/>
                    </a:moveTo>
                    <a:cubicBezTo>
                      <a:pt x="20" y="128"/>
                      <a:pt x="15" y="96"/>
                      <a:pt x="33" y="77"/>
                    </a:cubicBezTo>
                    <a:cubicBezTo>
                      <a:pt x="57" y="52"/>
                      <a:pt x="85" y="34"/>
                      <a:pt x="110" y="9"/>
                    </a:cubicBezTo>
                    <a:cubicBezTo>
                      <a:pt x="139" y="12"/>
                      <a:pt x="174" y="0"/>
                      <a:pt x="196" y="19"/>
                    </a:cubicBezTo>
                    <a:cubicBezTo>
                      <a:pt x="211" y="32"/>
                      <a:pt x="199" y="62"/>
                      <a:pt x="186" y="77"/>
                    </a:cubicBezTo>
                    <a:cubicBezTo>
                      <a:pt x="173" y="92"/>
                      <a:pt x="148" y="90"/>
                      <a:pt x="129" y="96"/>
                    </a:cubicBezTo>
                    <a:cubicBezTo>
                      <a:pt x="118" y="100"/>
                      <a:pt x="111" y="110"/>
                      <a:pt x="100" y="115"/>
                    </a:cubicBezTo>
                    <a:cubicBezTo>
                      <a:pt x="0" y="159"/>
                      <a:pt x="76" y="111"/>
                      <a:pt x="14" y="153"/>
                    </a:cubicBezTo>
                    <a:close/>
                  </a:path>
                </a:pathLst>
              </a:custGeom>
              <a:noFill/>
              <a:ln w="38100" cmpd="sng">
                <a:solidFill>
                  <a:schemeClr val="tx1"/>
                </a:solidFill>
                <a:round/>
                <a:headEnd/>
                <a:tailEnd/>
              </a:ln>
              <a:effectLst/>
            </p:spPr>
            <p:txBody>
              <a:bodyPr wrap="none" anchor="ctr"/>
              <a:lstStyle/>
              <a:p>
                <a:endParaRPr lang="es-CO"/>
              </a:p>
            </p:txBody>
          </p:sp>
          <p:sp>
            <p:nvSpPr>
              <p:cNvPr id="111636" name="Freeform 20"/>
              <p:cNvSpPr>
                <a:spLocks/>
              </p:cNvSpPr>
              <p:nvPr/>
            </p:nvSpPr>
            <p:spPr bwMode="auto">
              <a:xfrm>
                <a:off x="4378" y="1306"/>
                <a:ext cx="139" cy="33"/>
              </a:xfrm>
              <a:custGeom>
                <a:avLst/>
                <a:gdLst/>
                <a:ahLst/>
                <a:cxnLst>
                  <a:cxn ang="0">
                    <a:pos x="0" y="28"/>
                  </a:cxn>
                  <a:cxn ang="0">
                    <a:pos x="139" y="0"/>
                  </a:cxn>
                </a:cxnLst>
                <a:rect l="0" t="0" r="r" b="b"/>
                <a:pathLst>
                  <a:path w="139" h="33">
                    <a:moveTo>
                      <a:pt x="0" y="28"/>
                    </a:moveTo>
                    <a:cubicBezTo>
                      <a:pt x="44" y="26"/>
                      <a:pt x="103" y="33"/>
                      <a:pt x="139" y="0"/>
                    </a:cubicBezTo>
                  </a:path>
                </a:pathLst>
              </a:custGeom>
              <a:noFill/>
              <a:ln w="38100" cmpd="sng">
                <a:solidFill>
                  <a:schemeClr val="tx1"/>
                </a:solidFill>
                <a:round/>
                <a:headEnd/>
                <a:tailEnd/>
              </a:ln>
              <a:effectLst/>
            </p:spPr>
            <p:txBody>
              <a:bodyPr wrap="none" anchor="ctr"/>
              <a:lstStyle/>
              <a:p>
                <a:endParaRPr lang="es-CO"/>
              </a:p>
            </p:txBody>
          </p:sp>
          <p:sp>
            <p:nvSpPr>
              <p:cNvPr id="111637" name="Freeform 21"/>
              <p:cNvSpPr>
                <a:spLocks/>
              </p:cNvSpPr>
              <p:nvPr/>
            </p:nvSpPr>
            <p:spPr bwMode="auto">
              <a:xfrm>
                <a:off x="4219" y="1291"/>
                <a:ext cx="149" cy="42"/>
              </a:xfrm>
              <a:custGeom>
                <a:avLst/>
                <a:gdLst/>
                <a:ahLst/>
                <a:cxnLst>
                  <a:cxn ang="0">
                    <a:pos x="149" y="39"/>
                  </a:cxn>
                  <a:cxn ang="0">
                    <a:pos x="43" y="34"/>
                  </a:cxn>
                  <a:cxn ang="0">
                    <a:pos x="19" y="10"/>
                  </a:cxn>
                  <a:cxn ang="0">
                    <a:pos x="0" y="0"/>
                  </a:cxn>
                </a:cxnLst>
                <a:rect l="0" t="0" r="r" b="b"/>
                <a:pathLst>
                  <a:path w="149" h="42">
                    <a:moveTo>
                      <a:pt x="149" y="39"/>
                    </a:moveTo>
                    <a:cubicBezTo>
                      <a:pt x="114" y="37"/>
                      <a:pt x="78" y="42"/>
                      <a:pt x="43" y="34"/>
                    </a:cubicBezTo>
                    <a:cubicBezTo>
                      <a:pt x="32" y="32"/>
                      <a:pt x="28" y="17"/>
                      <a:pt x="19" y="10"/>
                    </a:cubicBezTo>
                    <a:cubicBezTo>
                      <a:pt x="13" y="6"/>
                      <a:pt x="0" y="0"/>
                      <a:pt x="0" y="0"/>
                    </a:cubicBezTo>
                  </a:path>
                </a:pathLst>
              </a:custGeom>
              <a:noFill/>
              <a:ln w="38100" cmpd="sng">
                <a:solidFill>
                  <a:schemeClr val="tx1"/>
                </a:solidFill>
                <a:round/>
                <a:headEnd/>
                <a:tailEnd/>
              </a:ln>
              <a:effectLst/>
            </p:spPr>
            <p:txBody>
              <a:bodyPr wrap="none" anchor="ctr"/>
              <a:lstStyle/>
              <a:p>
                <a:endParaRPr lang="es-CO"/>
              </a:p>
            </p:txBody>
          </p:sp>
        </p:grpSp>
      </p:grpSp>
      <p:sp>
        <p:nvSpPr>
          <p:cNvPr id="111641" name="AutoShape 25"/>
          <p:cNvSpPr>
            <a:spLocks noChangeArrowheads="1"/>
          </p:cNvSpPr>
          <p:nvPr/>
        </p:nvSpPr>
        <p:spPr bwMode="auto">
          <a:xfrm>
            <a:off x="1335331" y="2628904"/>
            <a:ext cx="2250831" cy="1371600"/>
          </a:xfrm>
          <a:prstGeom prst="upArrowCallout">
            <a:avLst>
              <a:gd name="adj1" fmla="val 44444"/>
              <a:gd name="adj2" fmla="val 44444"/>
              <a:gd name="adj3" fmla="val 16667"/>
              <a:gd name="adj4" fmla="val 66667"/>
            </a:avLst>
          </a:prstGeom>
          <a:solidFill>
            <a:srgbClr val="009999"/>
          </a:solidFill>
          <a:ln w="9525">
            <a:solidFill>
              <a:schemeClr val="tx1"/>
            </a:solidFill>
            <a:miter lim="800000"/>
            <a:headEnd/>
            <a:tailEnd/>
          </a:ln>
          <a:effectLst/>
        </p:spPr>
        <p:txBody>
          <a:bodyPr wrap="none" anchor="ctr"/>
          <a:lstStyle/>
          <a:p>
            <a:pPr algn="ctr"/>
            <a:r>
              <a:rPr lang="es-ES_tradnl" sz="1800">
                <a:solidFill>
                  <a:schemeClr val="bg1"/>
                </a:solidFill>
                <a:latin typeface="Arial" charset="0"/>
              </a:rPr>
              <a:t>Procesos</a:t>
            </a:r>
          </a:p>
          <a:p>
            <a:pPr algn="ctr"/>
            <a:r>
              <a:rPr lang="es-ES_tradnl" sz="1800">
                <a:solidFill>
                  <a:schemeClr val="bg1"/>
                </a:solidFill>
                <a:latin typeface="Arial" charset="0"/>
              </a:rPr>
              <a:t>Consumibles</a:t>
            </a:r>
          </a:p>
          <a:p>
            <a:pPr algn="ctr"/>
            <a:r>
              <a:rPr lang="es-ES_tradnl" sz="1800">
                <a:solidFill>
                  <a:schemeClr val="bg1"/>
                </a:solidFill>
                <a:latin typeface="Arial" charset="0"/>
              </a:rPr>
              <a:t>Productos</a:t>
            </a:r>
          </a:p>
        </p:txBody>
      </p:sp>
      <p:sp>
        <p:nvSpPr>
          <p:cNvPr id="111642" name="AutoShape 26"/>
          <p:cNvSpPr>
            <a:spLocks noChangeArrowheads="1"/>
          </p:cNvSpPr>
          <p:nvPr/>
        </p:nvSpPr>
        <p:spPr bwMode="auto">
          <a:xfrm flipV="1">
            <a:off x="1335331" y="723904"/>
            <a:ext cx="2250831" cy="1371600"/>
          </a:xfrm>
          <a:prstGeom prst="upArrowCallout">
            <a:avLst>
              <a:gd name="adj1" fmla="val 44444"/>
              <a:gd name="adj2" fmla="val 44444"/>
              <a:gd name="adj3" fmla="val 16667"/>
              <a:gd name="adj4" fmla="val 66667"/>
            </a:avLst>
          </a:prstGeom>
          <a:solidFill>
            <a:srgbClr val="009999"/>
          </a:solidFill>
          <a:ln w="9525">
            <a:solidFill>
              <a:schemeClr val="tx1"/>
            </a:solidFill>
            <a:miter lim="800000"/>
            <a:headEnd/>
            <a:tailEnd/>
          </a:ln>
          <a:effectLst/>
        </p:spPr>
        <p:txBody>
          <a:bodyPr rot="10800000" wrap="none" anchor="ctr"/>
          <a:lstStyle/>
          <a:p>
            <a:pPr algn="ctr"/>
            <a:r>
              <a:rPr lang="es-ES_tradnl" sz="1800">
                <a:solidFill>
                  <a:schemeClr val="bg1"/>
                </a:solidFill>
                <a:latin typeface="Arial" charset="0"/>
              </a:rPr>
              <a:t>Materiales</a:t>
            </a:r>
          </a:p>
          <a:p>
            <a:pPr algn="ctr"/>
            <a:r>
              <a:rPr lang="es-ES_tradnl" sz="1800">
                <a:solidFill>
                  <a:schemeClr val="bg1"/>
                </a:solidFill>
                <a:latin typeface="Arial" charset="0"/>
              </a:rPr>
              <a:t>Equipos</a:t>
            </a:r>
          </a:p>
          <a:p>
            <a:pPr algn="ctr"/>
            <a:r>
              <a:rPr lang="es-ES_tradnl" sz="1800">
                <a:solidFill>
                  <a:schemeClr val="bg1"/>
                </a:solidFill>
                <a:latin typeface="Arial" charset="0"/>
              </a:rPr>
              <a:t>Servicios</a:t>
            </a:r>
          </a:p>
        </p:txBody>
      </p:sp>
      <p:sp>
        <p:nvSpPr>
          <p:cNvPr id="111644" name="Text Box 28"/>
          <p:cNvSpPr txBox="1">
            <a:spLocks noChangeArrowheads="1"/>
          </p:cNvSpPr>
          <p:nvPr/>
        </p:nvSpPr>
        <p:spPr bwMode="auto">
          <a:xfrm>
            <a:off x="5278715" y="1362662"/>
            <a:ext cx="3579565" cy="923330"/>
          </a:xfrm>
          <a:prstGeom prst="rect">
            <a:avLst/>
          </a:prstGeom>
          <a:noFill/>
          <a:ln w="9525">
            <a:noFill/>
            <a:miter lim="800000"/>
            <a:headEnd/>
            <a:tailEnd/>
          </a:ln>
          <a:effectLst/>
        </p:spPr>
        <p:txBody>
          <a:bodyPr wrap="square" lIns="54000" rIns="54000">
            <a:spAutoFit/>
          </a:bodyPr>
          <a:lstStyle/>
          <a:p>
            <a:pPr marL="190500" indent="-190500">
              <a:lnSpc>
                <a:spcPct val="90000"/>
              </a:lnSpc>
              <a:spcBef>
                <a:spcPts val="500"/>
              </a:spcBef>
              <a:spcAft>
                <a:spcPts val="500"/>
              </a:spcAft>
              <a:buFont typeface="Wingdings" pitchFamily="2" charset="2"/>
              <a:buChar char=""/>
            </a:pPr>
            <a:r>
              <a:rPr lang="es-ES_tradnl" sz="2000" dirty="0">
                <a:latin typeface="Arial" charset="0"/>
              </a:rPr>
              <a:t>Asegurar que productos comprados cumplen los requisitos</a:t>
            </a:r>
          </a:p>
        </p:txBody>
      </p:sp>
      <p:sp>
        <p:nvSpPr>
          <p:cNvPr id="111648" name="Text Box 32"/>
          <p:cNvSpPr txBox="1">
            <a:spLocks noChangeArrowheads="1"/>
          </p:cNvSpPr>
          <p:nvPr/>
        </p:nvSpPr>
        <p:spPr bwMode="auto">
          <a:xfrm>
            <a:off x="4853354" y="2786058"/>
            <a:ext cx="4079631" cy="1200329"/>
          </a:xfrm>
          <a:prstGeom prst="rect">
            <a:avLst/>
          </a:prstGeom>
          <a:noFill/>
          <a:ln w="9525">
            <a:noFill/>
            <a:miter lim="800000"/>
            <a:headEnd/>
            <a:tailEnd/>
          </a:ln>
          <a:effectLst/>
        </p:spPr>
        <p:txBody>
          <a:bodyPr lIns="54000" rIns="54000">
            <a:spAutoFit/>
          </a:bodyPr>
          <a:lstStyle/>
          <a:p>
            <a:pPr marL="190500" indent="-190500">
              <a:lnSpc>
                <a:spcPct val="90000"/>
              </a:lnSpc>
              <a:spcBef>
                <a:spcPts val="500"/>
              </a:spcBef>
              <a:spcAft>
                <a:spcPts val="500"/>
              </a:spcAft>
              <a:buFont typeface="Wingdings" pitchFamily="2" charset="2"/>
              <a:buChar char=""/>
            </a:pPr>
            <a:r>
              <a:rPr lang="es-ES_tradnl" sz="2000" dirty="0">
                <a:latin typeface="Arial" charset="0"/>
              </a:rPr>
              <a:t>Control ejercido sobre proveedor y el producto adquirido es función del impacto de este en el producto final</a:t>
            </a:r>
          </a:p>
        </p:txBody>
      </p:sp>
      <p:sp>
        <p:nvSpPr>
          <p:cNvPr id="111649" name="Text Box 33"/>
          <p:cNvSpPr txBox="1">
            <a:spLocks noChangeArrowheads="1"/>
          </p:cNvSpPr>
          <p:nvPr/>
        </p:nvSpPr>
        <p:spPr bwMode="auto">
          <a:xfrm>
            <a:off x="422031" y="4191000"/>
            <a:ext cx="8370277" cy="2287806"/>
          </a:xfrm>
          <a:prstGeom prst="rect">
            <a:avLst/>
          </a:prstGeom>
          <a:noFill/>
          <a:ln w="9525">
            <a:noFill/>
            <a:miter lim="800000"/>
            <a:headEnd/>
            <a:tailEnd/>
          </a:ln>
          <a:effectLst/>
        </p:spPr>
        <p:txBody>
          <a:bodyPr lIns="54000" rIns="54000">
            <a:spAutoFit/>
          </a:bodyPr>
          <a:lstStyle/>
          <a:p>
            <a:pPr marL="190500" indent="-190500">
              <a:lnSpc>
                <a:spcPct val="90000"/>
              </a:lnSpc>
              <a:spcBef>
                <a:spcPts val="500"/>
              </a:spcBef>
              <a:spcAft>
                <a:spcPts val="500"/>
              </a:spcAft>
              <a:buFont typeface="Wingdings" pitchFamily="2" charset="2"/>
              <a:buChar char=""/>
            </a:pPr>
            <a:r>
              <a:rPr lang="es-ES" sz="2000" dirty="0">
                <a:latin typeface="Arial" charset="0"/>
              </a:rPr>
              <a:t>Proveedores evaluados y seleccionados en función de su capacidad para suministrar productos de acuerdo con los requisitos de la organización. </a:t>
            </a:r>
          </a:p>
          <a:p>
            <a:pPr marL="190500" indent="-190500">
              <a:lnSpc>
                <a:spcPct val="90000"/>
              </a:lnSpc>
              <a:spcBef>
                <a:spcPts val="500"/>
              </a:spcBef>
              <a:spcAft>
                <a:spcPts val="500"/>
              </a:spcAft>
              <a:buFont typeface="Wingdings" pitchFamily="2" charset="2"/>
              <a:buChar char=""/>
            </a:pPr>
            <a:r>
              <a:rPr lang="es-ES" sz="2000" dirty="0">
                <a:latin typeface="Arial" charset="0"/>
              </a:rPr>
              <a:t>Deben establecerse los criterios para la selección, la evaluación y la re-evaluación. </a:t>
            </a:r>
          </a:p>
          <a:p>
            <a:pPr marL="190500" indent="-190500">
              <a:lnSpc>
                <a:spcPct val="90000"/>
              </a:lnSpc>
              <a:spcBef>
                <a:spcPts val="500"/>
              </a:spcBef>
              <a:spcAft>
                <a:spcPts val="500"/>
              </a:spcAft>
              <a:buFont typeface="Wingdings" pitchFamily="2" charset="2"/>
              <a:buChar char=""/>
            </a:pPr>
            <a:r>
              <a:rPr lang="es-ES" sz="2000" dirty="0">
                <a:latin typeface="Arial" charset="0"/>
              </a:rPr>
              <a:t>Deben mantenerse los registros de los resultados de las evaluaciones y de cualquier acción necesaria que se derive de las mismas</a:t>
            </a:r>
            <a:endParaRPr lang="es-ES_tradnl" sz="2000" dirty="0">
              <a:latin typeface="Arial" charset="0"/>
            </a:endParaRPr>
          </a:p>
        </p:txBody>
      </p:sp>
      <p:sp>
        <p:nvSpPr>
          <p:cNvPr id="25" name="1 Marcador de pie de página"/>
          <p:cNvSpPr txBox="1">
            <a:spLocks/>
          </p:cNvSpPr>
          <p:nvPr/>
        </p:nvSpPr>
        <p:spPr>
          <a:xfrm>
            <a:off x="360000" y="6448251"/>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Control y Gestión de la Calidad - Ana Rosa Fajardo</a:t>
            </a:r>
            <a:endParaRPr lang="es-ES" dirty="0"/>
          </a:p>
        </p:txBody>
      </p:sp>
      <p:pic>
        <p:nvPicPr>
          <p:cNvPr id="26"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6191524"/>
            <a:ext cx="2627050" cy="619386"/>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90" name="AutoShape 26"/>
          <p:cNvSpPr>
            <a:spLocks noChangeArrowheads="1"/>
          </p:cNvSpPr>
          <p:nvPr/>
        </p:nvSpPr>
        <p:spPr bwMode="auto">
          <a:xfrm>
            <a:off x="70339" y="2133600"/>
            <a:ext cx="5001728" cy="685800"/>
          </a:xfrm>
          <a:prstGeom prst="rightArrow">
            <a:avLst>
              <a:gd name="adj1" fmla="val 41204"/>
              <a:gd name="adj2" fmla="val 117014"/>
            </a:avLst>
          </a:prstGeom>
          <a:solidFill>
            <a:schemeClr val="accent1"/>
          </a:solidFill>
          <a:ln w="9525">
            <a:solidFill>
              <a:schemeClr val="tx1"/>
            </a:solidFill>
            <a:miter lim="800000"/>
            <a:headEnd/>
            <a:tailEnd/>
          </a:ln>
          <a:effectLst/>
        </p:spPr>
        <p:txBody>
          <a:bodyPr wrap="none" anchor="ctr"/>
          <a:lstStyle/>
          <a:p>
            <a:endParaRPr lang="es-CO"/>
          </a:p>
        </p:txBody>
      </p:sp>
      <p:sp>
        <p:nvSpPr>
          <p:cNvPr id="113707" name="Rectangle 43"/>
          <p:cNvSpPr>
            <a:spLocks noChangeArrowheads="1"/>
          </p:cNvSpPr>
          <p:nvPr/>
        </p:nvSpPr>
        <p:spPr bwMode="auto">
          <a:xfrm>
            <a:off x="422031" y="1828800"/>
            <a:ext cx="3658133" cy="1119985"/>
          </a:xfrm>
          <a:prstGeom prst="rect">
            <a:avLst/>
          </a:prstGeom>
          <a:solidFill>
            <a:schemeClr val="bg1"/>
          </a:solidFill>
          <a:ln w="9525">
            <a:solidFill>
              <a:schemeClr val="tx1"/>
            </a:solidFill>
            <a:miter lim="800000"/>
            <a:headEnd/>
            <a:tailEnd/>
          </a:ln>
          <a:effectLst/>
        </p:spPr>
        <p:txBody>
          <a:bodyPr wrap="none" anchor="ctr"/>
          <a:lstStyle/>
          <a:p>
            <a:endParaRPr lang="es-CO"/>
          </a:p>
        </p:txBody>
      </p:sp>
      <p:sp>
        <p:nvSpPr>
          <p:cNvPr id="113668" name="AutoShape 4"/>
          <p:cNvSpPr>
            <a:spLocks noChangeArrowheads="1"/>
          </p:cNvSpPr>
          <p:nvPr/>
        </p:nvSpPr>
        <p:spPr bwMode="auto">
          <a:xfrm>
            <a:off x="7033846" y="457200"/>
            <a:ext cx="1894743" cy="838200"/>
          </a:xfrm>
          <a:prstGeom prst="flowChartDocument">
            <a:avLst/>
          </a:prstGeom>
          <a:solidFill>
            <a:schemeClr val="bg1"/>
          </a:solidFill>
          <a:ln w="12700">
            <a:solidFill>
              <a:schemeClr val="tx2"/>
            </a:solidFill>
            <a:miter lim="800000"/>
            <a:headEnd/>
            <a:tailEnd/>
          </a:ln>
          <a:effectLst>
            <a:outerShdw dist="107763" dir="18900000" algn="ctr" rotWithShape="0">
              <a:schemeClr val="accent1"/>
            </a:outerShdw>
          </a:effectLst>
        </p:spPr>
        <p:txBody>
          <a:bodyPr lIns="57600" tIns="46038" rIns="57600" bIns="46038" anchor="ctr"/>
          <a:lstStyle/>
          <a:p>
            <a:pPr indent="-285750" algn="ctr"/>
            <a:r>
              <a:rPr lang="es-ES_tradnl" sz="1600" b="1">
                <a:latin typeface="Arial" charset="0"/>
              </a:rPr>
              <a:t>7. Realización del Producto</a:t>
            </a:r>
          </a:p>
        </p:txBody>
      </p:sp>
      <p:sp>
        <p:nvSpPr>
          <p:cNvPr id="113669" name="Text Box 5"/>
          <p:cNvSpPr txBox="1">
            <a:spLocks noChangeArrowheads="1"/>
          </p:cNvSpPr>
          <p:nvPr/>
        </p:nvSpPr>
        <p:spPr bwMode="auto">
          <a:xfrm>
            <a:off x="2372981" y="76200"/>
            <a:ext cx="4270721" cy="677108"/>
          </a:xfrm>
          <a:prstGeom prst="rect">
            <a:avLst/>
          </a:prstGeom>
          <a:noFill/>
          <a:ln w="9525">
            <a:noFill/>
            <a:miter lim="800000"/>
            <a:headEnd/>
            <a:tailEnd/>
          </a:ln>
          <a:effectLst/>
        </p:spPr>
        <p:txBody>
          <a:bodyPr wrap="none">
            <a:spAutoFit/>
          </a:bodyPr>
          <a:lstStyle/>
          <a:p>
            <a:pPr algn="ctr"/>
            <a:r>
              <a:rPr lang="es-ES_tradnl" b="1" dirty="0">
                <a:latin typeface="Arial" charset="0"/>
              </a:rPr>
              <a:t>7.4 Compras</a:t>
            </a:r>
          </a:p>
          <a:p>
            <a:pPr algn="ctr"/>
            <a:r>
              <a:rPr lang="es-ES_tradnl" sz="2000" b="1" dirty="0">
                <a:latin typeface="Arial" charset="0"/>
              </a:rPr>
              <a:t>7.4.2 Información de las Compras</a:t>
            </a:r>
            <a:endParaRPr lang="es-ES_tradnl" b="1" dirty="0">
              <a:latin typeface="Arial" charset="0"/>
            </a:endParaRPr>
          </a:p>
        </p:txBody>
      </p:sp>
      <p:sp>
        <p:nvSpPr>
          <p:cNvPr id="113686" name="Text Box 22"/>
          <p:cNvSpPr txBox="1">
            <a:spLocks noChangeArrowheads="1"/>
          </p:cNvSpPr>
          <p:nvPr/>
        </p:nvSpPr>
        <p:spPr bwMode="auto">
          <a:xfrm>
            <a:off x="4360985" y="2924944"/>
            <a:ext cx="4642338" cy="3395801"/>
          </a:xfrm>
          <a:prstGeom prst="rect">
            <a:avLst/>
          </a:prstGeom>
          <a:noFill/>
          <a:ln w="9525">
            <a:noFill/>
            <a:miter lim="800000"/>
            <a:headEnd/>
            <a:tailEnd/>
          </a:ln>
          <a:effectLst/>
        </p:spPr>
        <p:txBody>
          <a:bodyPr lIns="54000" rIns="54000">
            <a:spAutoFit/>
          </a:bodyPr>
          <a:lstStyle/>
          <a:p>
            <a:pPr marL="190500" indent="-190500">
              <a:lnSpc>
                <a:spcPct val="90000"/>
              </a:lnSpc>
              <a:spcBef>
                <a:spcPts val="500"/>
              </a:spcBef>
              <a:spcAft>
                <a:spcPts val="500"/>
              </a:spcAft>
              <a:buFont typeface="Wingdings" pitchFamily="2" charset="2"/>
              <a:buChar char=""/>
            </a:pPr>
            <a:r>
              <a:rPr lang="es-ES_tradnl" sz="2200" dirty="0">
                <a:latin typeface="Arial" charset="0"/>
              </a:rPr>
              <a:t>¿Que comprar?. Información precisa para definir el producto comprado, según le corresponda:</a:t>
            </a:r>
          </a:p>
          <a:p>
            <a:pPr marL="669925" lvl="1" indent="-288925">
              <a:lnSpc>
                <a:spcPct val="90000"/>
              </a:lnSpc>
              <a:spcBef>
                <a:spcPts val="500"/>
              </a:spcBef>
              <a:spcAft>
                <a:spcPts val="500"/>
              </a:spcAft>
              <a:buClr>
                <a:srgbClr val="FF3300"/>
              </a:buClr>
              <a:buFont typeface="Wingdings" pitchFamily="2" charset="2"/>
              <a:buChar char="ü"/>
            </a:pPr>
            <a:r>
              <a:rPr lang="es-ES_tradnl" sz="2200" dirty="0">
                <a:latin typeface="Arial" charset="0"/>
              </a:rPr>
              <a:t>requisitos del producto, así como de cualquier otro aspecto relacionado con su aprobación: procesos, métodos, equipos, personal (cualificación).</a:t>
            </a:r>
          </a:p>
          <a:p>
            <a:pPr marL="669925" lvl="1" indent="-288925">
              <a:lnSpc>
                <a:spcPct val="90000"/>
              </a:lnSpc>
              <a:spcBef>
                <a:spcPts val="500"/>
              </a:spcBef>
              <a:spcAft>
                <a:spcPts val="500"/>
              </a:spcAft>
              <a:buClr>
                <a:srgbClr val="FF3300"/>
              </a:buClr>
              <a:buFont typeface="Wingdings" pitchFamily="2" charset="2"/>
              <a:buChar char="ü"/>
            </a:pPr>
            <a:r>
              <a:rPr lang="es-ES_tradnl" sz="2200" dirty="0">
                <a:latin typeface="Arial" charset="0"/>
              </a:rPr>
              <a:t>requisitos del SGC</a:t>
            </a:r>
          </a:p>
        </p:txBody>
      </p:sp>
      <p:grpSp>
        <p:nvGrpSpPr>
          <p:cNvPr id="2" name="Group 27"/>
          <p:cNvGrpSpPr>
            <a:grpSpLocks/>
          </p:cNvGrpSpPr>
          <p:nvPr/>
        </p:nvGrpSpPr>
        <p:grpSpPr bwMode="auto">
          <a:xfrm>
            <a:off x="562708" y="1981200"/>
            <a:ext cx="3070219" cy="616266"/>
            <a:chOff x="768" y="1296"/>
            <a:chExt cx="2496" cy="449"/>
          </a:xfrm>
        </p:grpSpPr>
        <p:grpSp>
          <p:nvGrpSpPr>
            <p:cNvPr id="3" name="Group 28"/>
            <p:cNvGrpSpPr>
              <a:grpSpLocks/>
            </p:cNvGrpSpPr>
            <p:nvPr/>
          </p:nvGrpSpPr>
          <p:grpSpPr bwMode="auto">
            <a:xfrm>
              <a:off x="768" y="1488"/>
              <a:ext cx="2496" cy="240"/>
              <a:chOff x="768" y="1488"/>
              <a:chExt cx="3072" cy="240"/>
            </a:xfrm>
          </p:grpSpPr>
          <p:grpSp>
            <p:nvGrpSpPr>
              <p:cNvPr id="4" name="Group 29"/>
              <p:cNvGrpSpPr>
                <a:grpSpLocks/>
              </p:cNvGrpSpPr>
              <p:nvPr/>
            </p:nvGrpSpPr>
            <p:grpSpPr bwMode="auto">
              <a:xfrm>
                <a:off x="1296" y="1488"/>
                <a:ext cx="960" cy="240"/>
                <a:chOff x="1296" y="1248"/>
                <a:chExt cx="1344" cy="480"/>
              </a:xfrm>
            </p:grpSpPr>
            <p:sp>
              <p:nvSpPr>
                <p:cNvPr id="113694" name="AutoShape 30"/>
                <p:cNvSpPr>
                  <a:spLocks noChangeArrowheads="1"/>
                </p:cNvSpPr>
                <p:nvPr/>
              </p:nvSpPr>
              <p:spPr bwMode="auto">
                <a:xfrm>
                  <a:off x="1296" y="1248"/>
                  <a:ext cx="1344" cy="480"/>
                </a:xfrm>
                <a:prstGeom prst="roundRect">
                  <a:avLst>
                    <a:gd name="adj" fmla="val 50000"/>
                  </a:avLst>
                </a:prstGeom>
                <a:noFill/>
                <a:ln w="38100">
                  <a:solidFill>
                    <a:schemeClr val="tx1"/>
                  </a:solidFill>
                  <a:round/>
                  <a:headEnd/>
                  <a:tailEnd/>
                </a:ln>
                <a:effectLst/>
              </p:spPr>
              <p:txBody>
                <a:bodyPr wrap="none" anchor="ctr"/>
                <a:lstStyle/>
                <a:p>
                  <a:endParaRPr lang="es-CO"/>
                </a:p>
              </p:txBody>
            </p:sp>
            <p:sp>
              <p:nvSpPr>
                <p:cNvPr id="113695" name="AutoShape 31"/>
                <p:cNvSpPr>
                  <a:spLocks noChangeArrowheads="1"/>
                </p:cNvSpPr>
                <p:nvPr/>
              </p:nvSpPr>
              <p:spPr bwMode="auto">
                <a:xfrm>
                  <a:off x="1392" y="1344"/>
                  <a:ext cx="1152" cy="288"/>
                </a:xfrm>
                <a:prstGeom prst="roundRect">
                  <a:avLst>
                    <a:gd name="adj" fmla="val 50000"/>
                  </a:avLst>
                </a:prstGeom>
                <a:noFill/>
                <a:ln w="38100">
                  <a:solidFill>
                    <a:schemeClr val="tx1"/>
                  </a:solidFill>
                  <a:round/>
                  <a:headEnd/>
                  <a:tailEnd/>
                </a:ln>
                <a:effectLst/>
              </p:spPr>
              <p:txBody>
                <a:bodyPr wrap="none" anchor="ctr"/>
                <a:lstStyle/>
                <a:p>
                  <a:endParaRPr lang="es-CO"/>
                </a:p>
              </p:txBody>
            </p:sp>
          </p:grpSp>
          <p:sp>
            <p:nvSpPr>
              <p:cNvPr id="113696" name="AutoShape 32"/>
              <p:cNvSpPr>
                <a:spLocks noChangeArrowheads="1"/>
              </p:cNvSpPr>
              <p:nvPr/>
            </p:nvSpPr>
            <p:spPr bwMode="auto">
              <a:xfrm>
                <a:off x="1824" y="1536"/>
                <a:ext cx="912" cy="144"/>
              </a:xfrm>
              <a:prstGeom prst="roundRect">
                <a:avLst>
                  <a:gd name="adj" fmla="val 50000"/>
                </a:avLst>
              </a:prstGeom>
              <a:noFill/>
              <a:ln w="38100">
                <a:solidFill>
                  <a:schemeClr val="tx1"/>
                </a:solidFill>
                <a:round/>
                <a:headEnd/>
                <a:tailEnd/>
              </a:ln>
              <a:effectLst/>
            </p:spPr>
            <p:txBody>
              <a:bodyPr wrap="none" anchor="ctr"/>
              <a:lstStyle/>
              <a:p>
                <a:endParaRPr lang="es-CO"/>
              </a:p>
            </p:txBody>
          </p:sp>
          <p:sp>
            <p:nvSpPr>
              <p:cNvPr id="113697" name="AutoShape 33"/>
              <p:cNvSpPr>
                <a:spLocks noChangeArrowheads="1"/>
              </p:cNvSpPr>
              <p:nvPr/>
            </p:nvSpPr>
            <p:spPr bwMode="auto">
              <a:xfrm>
                <a:off x="768" y="1536"/>
                <a:ext cx="912" cy="144"/>
              </a:xfrm>
              <a:prstGeom prst="roundRect">
                <a:avLst>
                  <a:gd name="adj" fmla="val 50000"/>
                </a:avLst>
              </a:prstGeom>
              <a:noFill/>
              <a:ln w="38100">
                <a:solidFill>
                  <a:schemeClr val="tx1"/>
                </a:solidFill>
                <a:round/>
                <a:headEnd/>
                <a:tailEnd/>
              </a:ln>
              <a:effectLst/>
            </p:spPr>
            <p:txBody>
              <a:bodyPr wrap="none" anchor="ctr"/>
              <a:lstStyle/>
              <a:p>
                <a:endParaRPr lang="es-CO"/>
              </a:p>
            </p:txBody>
          </p:sp>
          <p:sp>
            <p:nvSpPr>
              <p:cNvPr id="113698" name="AutoShape 34"/>
              <p:cNvSpPr>
                <a:spLocks noChangeArrowheads="1"/>
              </p:cNvSpPr>
              <p:nvPr/>
            </p:nvSpPr>
            <p:spPr bwMode="auto">
              <a:xfrm>
                <a:off x="2928" y="1536"/>
                <a:ext cx="912" cy="144"/>
              </a:xfrm>
              <a:prstGeom prst="roundRect">
                <a:avLst>
                  <a:gd name="adj" fmla="val 50000"/>
                </a:avLst>
              </a:prstGeom>
              <a:noFill/>
              <a:ln w="38100">
                <a:solidFill>
                  <a:schemeClr val="tx1"/>
                </a:solidFill>
                <a:round/>
                <a:headEnd/>
                <a:tailEnd/>
              </a:ln>
              <a:effectLst/>
            </p:spPr>
            <p:txBody>
              <a:bodyPr wrap="none" anchor="ctr"/>
              <a:lstStyle/>
              <a:p>
                <a:endParaRPr lang="es-CO"/>
              </a:p>
            </p:txBody>
          </p:sp>
        </p:grpSp>
        <p:grpSp>
          <p:nvGrpSpPr>
            <p:cNvPr id="5" name="Group 35"/>
            <p:cNvGrpSpPr>
              <a:grpSpLocks/>
            </p:cNvGrpSpPr>
            <p:nvPr/>
          </p:nvGrpSpPr>
          <p:grpSpPr bwMode="auto">
            <a:xfrm>
              <a:off x="2208" y="1296"/>
              <a:ext cx="399" cy="449"/>
              <a:chOff x="4176" y="1181"/>
              <a:chExt cx="399" cy="449"/>
            </a:xfrm>
          </p:grpSpPr>
          <p:sp>
            <p:nvSpPr>
              <p:cNvPr id="113700" name="Freeform 36"/>
              <p:cNvSpPr>
                <a:spLocks/>
              </p:cNvSpPr>
              <p:nvPr/>
            </p:nvSpPr>
            <p:spPr bwMode="auto">
              <a:xfrm>
                <a:off x="4217" y="1332"/>
                <a:ext cx="330" cy="298"/>
              </a:xfrm>
              <a:custGeom>
                <a:avLst/>
                <a:gdLst/>
                <a:ahLst/>
                <a:cxnLst>
                  <a:cxn ang="0">
                    <a:pos x="141" y="2"/>
                  </a:cxn>
                  <a:cxn ang="0">
                    <a:pos x="26" y="70"/>
                  </a:cxn>
                  <a:cxn ang="0">
                    <a:pos x="26" y="252"/>
                  </a:cxn>
                  <a:cxn ang="0">
                    <a:pos x="55" y="262"/>
                  </a:cxn>
                  <a:cxn ang="0">
                    <a:pos x="113" y="290"/>
                  </a:cxn>
                  <a:cxn ang="0">
                    <a:pos x="295" y="281"/>
                  </a:cxn>
                  <a:cxn ang="0">
                    <a:pos x="305" y="233"/>
                  </a:cxn>
                  <a:cxn ang="0">
                    <a:pos x="257" y="31"/>
                  </a:cxn>
                  <a:cxn ang="0">
                    <a:pos x="141" y="2"/>
                  </a:cxn>
                </a:cxnLst>
                <a:rect l="0" t="0" r="r" b="b"/>
                <a:pathLst>
                  <a:path w="330" h="298">
                    <a:moveTo>
                      <a:pt x="141" y="2"/>
                    </a:moveTo>
                    <a:cubicBezTo>
                      <a:pt x="47" y="16"/>
                      <a:pt x="84" y="12"/>
                      <a:pt x="26" y="70"/>
                    </a:cubicBezTo>
                    <a:cubicBezTo>
                      <a:pt x="4" y="137"/>
                      <a:pt x="0" y="140"/>
                      <a:pt x="26" y="252"/>
                    </a:cubicBezTo>
                    <a:cubicBezTo>
                      <a:pt x="28" y="262"/>
                      <a:pt x="46" y="257"/>
                      <a:pt x="55" y="262"/>
                    </a:cubicBezTo>
                    <a:cubicBezTo>
                      <a:pt x="123" y="296"/>
                      <a:pt x="46" y="269"/>
                      <a:pt x="113" y="290"/>
                    </a:cubicBezTo>
                    <a:cubicBezTo>
                      <a:pt x="174" y="287"/>
                      <a:pt x="237" y="298"/>
                      <a:pt x="295" y="281"/>
                    </a:cubicBezTo>
                    <a:cubicBezTo>
                      <a:pt x="311" y="276"/>
                      <a:pt x="305" y="249"/>
                      <a:pt x="305" y="233"/>
                    </a:cubicBezTo>
                    <a:cubicBezTo>
                      <a:pt x="305" y="172"/>
                      <a:pt x="330" y="57"/>
                      <a:pt x="257" y="31"/>
                    </a:cubicBezTo>
                    <a:cubicBezTo>
                      <a:pt x="224" y="0"/>
                      <a:pt x="185" y="2"/>
                      <a:pt x="141" y="2"/>
                    </a:cubicBezTo>
                    <a:close/>
                  </a:path>
                </a:pathLst>
              </a:custGeom>
              <a:noFill/>
              <a:ln w="38100" cmpd="sng">
                <a:solidFill>
                  <a:schemeClr val="tx1"/>
                </a:solidFill>
                <a:round/>
                <a:headEnd/>
                <a:tailEnd/>
              </a:ln>
              <a:effectLst/>
            </p:spPr>
            <p:txBody>
              <a:bodyPr wrap="none" anchor="ctr"/>
              <a:lstStyle/>
              <a:p>
                <a:endParaRPr lang="es-CO"/>
              </a:p>
            </p:txBody>
          </p:sp>
          <p:sp>
            <p:nvSpPr>
              <p:cNvPr id="113701" name="Freeform 37"/>
              <p:cNvSpPr>
                <a:spLocks/>
              </p:cNvSpPr>
              <p:nvPr/>
            </p:nvSpPr>
            <p:spPr bwMode="auto">
              <a:xfrm>
                <a:off x="4364" y="1181"/>
                <a:ext cx="211" cy="159"/>
              </a:xfrm>
              <a:custGeom>
                <a:avLst/>
                <a:gdLst/>
                <a:ahLst/>
                <a:cxnLst>
                  <a:cxn ang="0">
                    <a:pos x="14" y="153"/>
                  </a:cxn>
                  <a:cxn ang="0">
                    <a:pos x="33" y="77"/>
                  </a:cxn>
                  <a:cxn ang="0">
                    <a:pos x="110" y="9"/>
                  </a:cxn>
                  <a:cxn ang="0">
                    <a:pos x="196" y="19"/>
                  </a:cxn>
                  <a:cxn ang="0">
                    <a:pos x="186" y="77"/>
                  </a:cxn>
                  <a:cxn ang="0">
                    <a:pos x="129" y="96"/>
                  </a:cxn>
                  <a:cxn ang="0">
                    <a:pos x="100" y="115"/>
                  </a:cxn>
                  <a:cxn ang="0">
                    <a:pos x="14" y="153"/>
                  </a:cxn>
                </a:cxnLst>
                <a:rect l="0" t="0" r="r" b="b"/>
                <a:pathLst>
                  <a:path w="211" h="159">
                    <a:moveTo>
                      <a:pt x="14" y="153"/>
                    </a:moveTo>
                    <a:cubicBezTo>
                      <a:pt x="20" y="128"/>
                      <a:pt x="15" y="96"/>
                      <a:pt x="33" y="77"/>
                    </a:cubicBezTo>
                    <a:cubicBezTo>
                      <a:pt x="57" y="52"/>
                      <a:pt x="85" y="34"/>
                      <a:pt x="110" y="9"/>
                    </a:cubicBezTo>
                    <a:cubicBezTo>
                      <a:pt x="139" y="12"/>
                      <a:pt x="174" y="0"/>
                      <a:pt x="196" y="19"/>
                    </a:cubicBezTo>
                    <a:cubicBezTo>
                      <a:pt x="211" y="32"/>
                      <a:pt x="199" y="62"/>
                      <a:pt x="186" y="77"/>
                    </a:cubicBezTo>
                    <a:cubicBezTo>
                      <a:pt x="173" y="92"/>
                      <a:pt x="148" y="90"/>
                      <a:pt x="129" y="96"/>
                    </a:cubicBezTo>
                    <a:cubicBezTo>
                      <a:pt x="118" y="100"/>
                      <a:pt x="111" y="110"/>
                      <a:pt x="100" y="115"/>
                    </a:cubicBezTo>
                    <a:cubicBezTo>
                      <a:pt x="0" y="159"/>
                      <a:pt x="76" y="111"/>
                      <a:pt x="14" y="153"/>
                    </a:cubicBezTo>
                    <a:close/>
                  </a:path>
                </a:pathLst>
              </a:custGeom>
              <a:noFill/>
              <a:ln w="38100" cmpd="sng">
                <a:solidFill>
                  <a:schemeClr val="tx1"/>
                </a:solidFill>
                <a:round/>
                <a:headEnd/>
                <a:tailEnd/>
              </a:ln>
              <a:effectLst/>
            </p:spPr>
            <p:txBody>
              <a:bodyPr wrap="none" anchor="ctr"/>
              <a:lstStyle/>
              <a:p>
                <a:endParaRPr lang="es-CO"/>
              </a:p>
            </p:txBody>
          </p:sp>
          <p:sp>
            <p:nvSpPr>
              <p:cNvPr id="113702" name="Freeform 38"/>
              <p:cNvSpPr>
                <a:spLocks/>
              </p:cNvSpPr>
              <p:nvPr/>
            </p:nvSpPr>
            <p:spPr bwMode="auto">
              <a:xfrm flipH="1">
                <a:off x="4176" y="1185"/>
                <a:ext cx="211" cy="159"/>
              </a:xfrm>
              <a:custGeom>
                <a:avLst/>
                <a:gdLst/>
                <a:ahLst/>
                <a:cxnLst>
                  <a:cxn ang="0">
                    <a:pos x="14" y="153"/>
                  </a:cxn>
                  <a:cxn ang="0">
                    <a:pos x="33" y="77"/>
                  </a:cxn>
                  <a:cxn ang="0">
                    <a:pos x="110" y="9"/>
                  </a:cxn>
                  <a:cxn ang="0">
                    <a:pos x="196" y="19"/>
                  </a:cxn>
                  <a:cxn ang="0">
                    <a:pos x="186" y="77"/>
                  </a:cxn>
                  <a:cxn ang="0">
                    <a:pos x="129" y="96"/>
                  </a:cxn>
                  <a:cxn ang="0">
                    <a:pos x="100" y="115"/>
                  </a:cxn>
                  <a:cxn ang="0">
                    <a:pos x="14" y="153"/>
                  </a:cxn>
                </a:cxnLst>
                <a:rect l="0" t="0" r="r" b="b"/>
                <a:pathLst>
                  <a:path w="211" h="159">
                    <a:moveTo>
                      <a:pt x="14" y="153"/>
                    </a:moveTo>
                    <a:cubicBezTo>
                      <a:pt x="20" y="128"/>
                      <a:pt x="15" y="96"/>
                      <a:pt x="33" y="77"/>
                    </a:cubicBezTo>
                    <a:cubicBezTo>
                      <a:pt x="57" y="52"/>
                      <a:pt x="85" y="34"/>
                      <a:pt x="110" y="9"/>
                    </a:cubicBezTo>
                    <a:cubicBezTo>
                      <a:pt x="139" y="12"/>
                      <a:pt x="174" y="0"/>
                      <a:pt x="196" y="19"/>
                    </a:cubicBezTo>
                    <a:cubicBezTo>
                      <a:pt x="211" y="32"/>
                      <a:pt x="199" y="62"/>
                      <a:pt x="186" y="77"/>
                    </a:cubicBezTo>
                    <a:cubicBezTo>
                      <a:pt x="173" y="92"/>
                      <a:pt x="148" y="90"/>
                      <a:pt x="129" y="96"/>
                    </a:cubicBezTo>
                    <a:cubicBezTo>
                      <a:pt x="118" y="100"/>
                      <a:pt x="111" y="110"/>
                      <a:pt x="100" y="115"/>
                    </a:cubicBezTo>
                    <a:cubicBezTo>
                      <a:pt x="0" y="159"/>
                      <a:pt x="76" y="111"/>
                      <a:pt x="14" y="153"/>
                    </a:cubicBezTo>
                    <a:close/>
                  </a:path>
                </a:pathLst>
              </a:custGeom>
              <a:noFill/>
              <a:ln w="38100" cmpd="sng">
                <a:solidFill>
                  <a:schemeClr val="tx1"/>
                </a:solidFill>
                <a:round/>
                <a:headEnd/>
                <a:tailEnd/>
              </a:ln>
              <a:effectLst/>
            </p:spPr>
            <p:txBody>
              <a:bodyPr wrap="none" anchor="ctr"/>
              <a:lstStyle/>
              <a:p>
                <a:endParaRPr lang="es-CO"/>
              </a:p>
            </p:txBody>
          </p:sp>
          <p:sp>
            <p:nvSpPr>
              <p:cNvPr id="113703" name="Freeform 39"/>
              <p:cNvSpPr>
                <a:spLocks/>
              </p:cNvSpPr>
              <p:nvPr/>
            </p:nvSpPr>
            <p:spPr bwMode="auto">
              <a:xfrm>
                <a:off x="4378" y="1306"/>
                <a:ext cx="139" cy="33"/>
              </a:xfrm>
              <a:custGeom>
                <a:avLst/>
                <a:gdLst/>
                <a:ahLst/>
                <a:cxnLst>
                  <a:cxn ang="0">
                    <a:pos x="0" y="28"/>
                  </a:cxn>
                  <a:cxn ang="0">
                    <a:pos x="139" y="0"/>
                  </a:cxn>
                </a:cxnLst>
                <a:rect l="0" t="0" r="r" b="b"/>
                <a:pathLst>
                  <a:path w="139" h="33">
                    <a:moveTo>
                      <a:pt x="0" y="28"/>
                    </a:moveTo>
                    <a:cubicBezTo>
                      <a:pt x="44" y="26"/>
                      <a:pt x="103" y="33"/>
                      <a:pt x="139" y="0"/>
                    </a:cubicBezTo>
                  </a:path>
                </a:pathLst>
              </a:custGeom>
              <a:noFill/>
              <a:ln w="38100" cmpd="sng">
                <a:solidFill>
                  <a:schemeClr val="tx1"/>
                </a:solidFill>
                <a:round/>
                <a:headEnd/>
                <a:tailEnd/>
              </a:ln>
              <a:effectLst/>
            </p:spPr>
            <p:txBody>
              <a:bodyPr wrap="none" anchor="ctr"/>
              <a:lstStyle/>
              <a:p>
                <a:endParaRPr lang="es-CO"/>
              </a:p>
            </p:txBody>
          </p:sp>
          <p:sp>
            <p:nvSpPr>
              <p:cNvPr id="113704" name="Freeform 40"/>
              <p:cNvSpPr>
                <a:spLocks/>
              </p:cNvSpPr>
              <p:nvPr/>
            </p:nvSpPr>
            <p:spPr bwMode="auto">
              <a:xfrm>
                <a:off x="4219" y="1291"/>
                <a:ext cx="149" cy="42"/>
              </a:xfrm>
              <a:custGeom>
                <a:avLst/>
                <a:gdLst/>
                <a:ahLst/>
                <a:cxnLst>
                  <a:cxn ang="0">
                    <a:pos x="149" y="39"/>
                  </a:cxn>
                  <a:cxn ang="0">
                    <a:pos x="43" y="34"/>
                  </a:cxn>
                  <a:cxn ang="0">
                    <a:pos x="19" y="10"/>
                  </a:cxn>
                  <a:cxn ang="0">
                    <a:pos x="0" y="0"/>
                  </a:cxn>
                </a:cxnLst>
                <a:rect l="0" t="0" r="r" b="b"/>
                <a:pathLst>
                  <a:path w="149" h="42">
                    <a:moveTo>
                      <a:pt x="149" y="39"/>
                    </a:moveTo>
                    <a:cubicBezTo>
                      <a:pt x="114" y="37"/>
                      <a:pt x="78" y="42"/>
                      <a:pt x="43" y="34"/>
                    </a:cubicBezTo>
                    <a:cubicBezTo>
                      <a:pt x="32" y="32"/>
                      <a:pt x="28" y="17"/>
                      <a:pt x="19" y="10"/>
                    </a:cubicBezTo>
                    <a:cubicBezTo>
                      <a:pt x="13" y="6"/>
                      <a:pt x="0" y="0"/>
                      <a:pt x="0" y="0"/>
                    </a:cubicBezTo>
                  </a:path>
                </a:pathLst>
              </a:custGeom>
              <a:noFill/>
              <a:ln w="38100" cmpd="sng">
                <a:solidFill>
                  <a:schemeClr val="tx1"/>
                </a:solidFill>
                <a:round/>
                <a:headEnd/>
                <a:tailEnd/>
              </a:ln>
              <a:effectLst/>
            </p:spPr>
            <p:txBody>
              <a:bodyPr wrap="none" anchor="ctr"/>
              <a:lstStyle/>
              <a:p>
                <a:endParaRPr lang="es-CO"/>
              </a:p>
            </p:txBody>
          </p:sp>
        </p:grpSp>
      </p:grpSp>
      <p:sp>
        <p:nvSpPr>
          <p:cNvPr id="113705" name="AutoShape 41"/>
          <p:cNvSpPr>
            <a:spLocks noChangeArrowheads="1"/>
          </p:cNvSpPr>
          <p:nvPr/>
        </p:nvSpPr>
        <p:spPr bwMode="auto">
          <a:xfrm>
            <a:off x="1195755" y="2743200"/>
            <a:ext cx="2090362" cy="1185866"/>
          </a:xfrm>
          <a:prstGeom prst="upArrowCallout">
            <a:avLst>
              <a:gd name="adj1" fmla="val 44444"/>
              <a:gd name="adj2" fmla="val 44444"/>
              <a:gd name="adj3" fmla="val 16667"/>
              <a:gd name="adj4" fmla="val 66667"/>
            </a:avLst>
          </a:prstGeom>
          <a:solidFill>
            <a:srgbClr val="009999"/>
          </a:solidFill>
          <a:ln w="9525">
            <a:solidFill>
              <a:schemeClr val="tx1"/>
            </a:solidFill>
            <a:miter lim="800000"/>
            <a:headEnd/>
            <a:tailEnd/>
          </a:ln>
          <a:effectLst/>
        </p:spPr>
        <p:txBody>
          <a:bodyPr wrap="none" anchor="ctr"/>
          <a:lstStyle/>
          <a:p>
            <a:pPr algn="ctr"/>
            <a:r>
              <a:rPr lang="es-ES_tradnl" sz="1800">
                <a:solidFill>
                  <a:schemeClr val="bg1"/>
                </a:solidFill>
                <a:latin typeface="Arial" charset="0"/>
              </a:rPr>
              <a:t>Procesos</a:t>
            </a:r>
          </a:p>
          <a:p>
            <a:pPr algn="ctr"/>
            <a:r>
              <a:rPr lang="es-ES_tradnl" sz="1800">
                <a:solidFill>
                  <a:schemeClr val="bg1"/>
                </a:solidFill>
                <a:latin typeface="Arial" charset="0"/>
              </a:rPr>
              <a:t>Consumibles</a:t>
            </a:r>
          </a:p>
          <a:p>
            <a:pPr algn="ctr"/>
            <a:r>
              <a:rPr lang="es-ES_tradnl" sz="1800">
                <a:solidFill>
                  <a:schemeClr val="bg1"/>
                </a:solidFill>
                <a:latin typeface="Arial" charset="0"/>
              </a:rPr>
              <a:t>Productos</a:t>
            </a:r>
          </a:p>
        </p:txBody>
      </p:sp>
      <p:sp>
        <p:nvSpPr>
          <p:cNvPr id="113706" name="AutoShape 42"/>
          <p:cNvSpPr>
            <a:spLocks noChangeArrowheads="1"/>
          </p:cNvSpPr>
          <p:nvPr/>
        </p:nvSpPr>
        <p:spPr bwMode="auto">
          <a:xfrm flipV="1">
            <a:off x="1195755" y="838200"/>
            <a:ext cx="2090362" cy="1185866"/>
          </a:xfrm>
          <a:prstGeom prst="upArrowCallout">
            <a:avLst>
              <a:gd name="adj1" fmla="val 44444"/>
              <a:gd name="adj2" fmla="val 44444"/>
              <a:gd name="adj3" fmla="val 16667"/>
              <a:gd name="adj4" fmla="val 66667"/>
            </a:avLst>
          </a:prstGeom>
          <a:solidFill>
            <a:srgbClr val="009999"/>
          </a:solidFill>
          <a:ln w="9525">
            <a:solidFill>
              <a:schemeClr val="tx1"/>
            </a:solidFill>
            <a:miter lim="800000"/>
            <a:headEnd/>
            <a:tailEnd/>
          </a:ln>
          <a:effectLst/>
        </p:spPr>
        <p:txBody>
          <a:bodyPr rot="10800000" wrap="none" anchor="ctr"/>
          <a:lstStyle/>
          <a:p>
            <a:pPr algn="ctr"/>
            <a:r>
              <a:rPr lang="es-ES_tradnl" sz="1800">
                <a:solidFill>
                  <a:schemeClr val="bg1"/>
                </a:solidFill>
                <a:latin typeface="Arial" charset="0"/>
              </a:rPr>
              <a:t>Materiales</a:t>
            </a:r>
          </a:p>
          <a:p>
            <a:pPr algn="ctr"/>
            <a:r>
              <a:rPr lang="es-ES_tradnl" sz="1800">
                <a:solidFill>
                  <a:schemeClr val="bg1"/>
                </a:solidFill>
                <a:latin typeface="Arial" charset="0"/>
              </a:rPr>
              <a:t>Equipos</a:t>
            </a:r>
          </a:p>
          <a:p>
            <a:pPr algn="ctr"/>
            <a:r>
              <a:rPr lang="es-ES_tradnl" sz="1800">
                <a:solidFill>
                  <a:schemeClr val="bg1"/>
                </a:solidFill>
                <a:latin typeface="Arial" charset="0"/>
              </a:rPr>
              <a:t>Servicios</a:t>
            </a:r>
          </a:p>
        </p:txBody>
      </p:sp>
      <p:sp>
        <p:nvSpPr>
          <p:cNvPr id="113708" name="Text Box 44"/>
          <p:cNvSpPr txBox="1">
            <a:spLocks noChangeArrowheads="1"/>
          </p:cNvSpPr>
          <p:nvPr/>
        </p:nvSpPr>
        <p:spPr bwMode="auto">
          <a:xfrm>
            <a:off x="700086" y="4798971"/>
            <a:ext cx="3657600" cy="701731"/>
          </a:xfrm>
          <a:prstGeom prst="rect">
            <a:avLst/>
          </a:prstGeom>
          <a:noFill/>
          <a:ln w="9525">
            <a:noFill/>
            <a:miter lim="800000"/>
            <a:headEnd/>
            <a:tailEnd/>
          </a:ln>
          <a:effectLst/>
        </p:spPr>
        <p:txBody>
          <a:bodyPr lIns="54000" rIns="54000">
            <a:spAutoFit/>
          </a:bodyPr>
          <a:lstStyle/>
          <a:p>
            <a:pPr marL="190500" indent="-190500">
              <a:lnSpc>
                <a:spcPct val="90000"/>
              </a:lnSpc>
              <a:spcBef>
                <a:spcPts val="500"/>
              </a:spcBef>
              <a:spcAft>
                <a:spcPts val="500"/>
              </a:spcAft>
              <a:buFont typeface="Wingdings" pitchFamily="2" charset="2"/>
              <a:buChar char=""/>
            </a:pPr>
            <a:r>
              <a:rPr lang="es-ES_tradnl" sz="2200" dirty="0">
                <a:latin typeface="Arial" charset="0"/>
              </a:rPr>
              <a:t>Requisitos revisados </a:t>
            </a:r>
            <a:r>
              <a:rPr lang="es-ES_tradnl" sz="2200" dirty="0" smtClean="0">
                <a:latin typeface="Arial" charset="0"/>
              </a:rPr>
              <a:t>antes del pedido al proveedor</a:t>
            </a:r>
            <a:endParaRPr lang="es-ES_tradnl" sz="2200" dirty="0">
              <a:latin typeface="Arial" charset="0"/>
            </a:endParaRPr>
          </a:p>
        </p:txBody>
      </p:sp>
      <p:sp>
        <p:nvSpPr>
          <p:cNvPr id="113709" name="Rectangle 45"/>
          <p:cNvSpPr>
            <a:spLocks noChangeArrowheads="1"/>
          </p:cNvSpPr>
          <p:nvPr/>
        </p:nvSpPr>
        <p:spPr bwMode="auto">
          <a:xfrm>
            <a:off x="5205046" y="1614470"/>
            <a:ext cx="1581532" cy="1314464"/>
          </a:xfrm>
          <a:prstGeom prst="rect">
            <a:avLst/>
          </a:prstGeom>
          <a:solidFill>
            <a:schemeClr val="bg1"/>
          </a:solidFill>
          <a:ln w="9525">
            <a:solidFill>
              <a:schemeClr val="tx1"/>
            </a:solidFill>
            <a:miter lim="800000"/>
            <a:headEnd/>
            <a:tailEnd/>
          </a:ln>
          <a:effectLst>
            <a:outerShdw dist="107763" dir="18900000" algn="ctr" rotWithShape="0">
              <a:schemeClr val="bg2"/>
            </a:outerShdw>
          </a:effectLst>
        </p:spPr>
        <p:txBody>
          <a:bodyPr lIns="54000" rIns="54000" anchor="ctr"/>
          <a:lstStyle/>
          <a:p>
            <a:pPr algn="ctr"/>
            <a:r>
              <a:rPr lang="es-ES_tradnl" sz="1400" dirty="0" smtClean="0">
                <a:latin typeface="Arial Narrow" pitchFamily="34" charset="0"/>
              </a:rPr>
              <a:t>PEDIDO/CONTRATO</a:t>
            </a:r>
            <a:endParaRPr lang="es-ES_tradnl" sz="1400" dirty="0">
              <a:latin typeface="Arial Narrow" pitchFamily="34" charset="0"/>
            </a:endParaRPr>
          </a:p>
          <a:p>
            <a:pPr>
              <a:buFontTx/>
              <a:buChar char="•"/>
            </a:pPr>
            <a:r>
              <a:rPr lang="es-ES_tradnl" sz="1400" dirty="0">
                <a:latin typeface="Arial Narrow" pitchFamily="34" charset="0"/>
              </a:rPr>
              <a:t> </a:t>
            </a:r>
            <a:r>
              <a:rPr lang="es-ES_tradnl" sz="1400" dirty="0" smtClean="0">
                <a:latin typeface="Arial Narrow" pitchFamily="34" charset="0"/>
              </a:rPr>
              <a:t> </a:t>
            </a:r>
            <a:endParaRPr lang="es-ES_tradnl" sz="1400" dirty="0">
              <a:latin typeface="Arial Narrow" pitchFamily="34" charset="0"/>
            </a:endParaRPr>
          </a:p>
          <a:p>
            <a:pPr>
              <a:buFontTx/>
              <a:buChar char="•"/>
            </a:pPr>
            <a:r>
              <a:rPr lang="es-ES_tradnl" sz="1400" dirty="0">
                <a:latin typeface="Arial Narrow" pitchFamily="34" charset="0"/>
              </a:rPr>
              <a:t> </a:t>
            </a:r>
          </a:p>
          <a:p>
            <a:pPr>
              <a:buFontTx/>
              <a:buChar char="•"/>
            </a:pPr>
            <a:r>
              <a:rPr lang="es-ES_tradnl" sz="1400" dirty="0">
                <a:latin typeface="Arial Narrow" pitchFamily="34" charset="0"/>
              </a:rPr>
              <a:t> </a:t>
            </a:r>
          </a:p>
          <a:p>
            <a:pPr>
              <a:buFontTx/>
              <a:buChar char="•"/>
            </a:pPr>
            <a:r>
              <a:rPr lang="es-ES_tradnl" sz="1400" dirty="0">
                <a:latin typeface="Arial Narrow" pitchFamily="34" charset="0"/>
              </a:rPr>
              <a:t> </a:t>
            </a:r>
          </a:p>
        </p:txBody>
      </p:sp>
      <p:sp>
        <p:nvSpPr>
          <p:cNvPr id="25" name="1 Marcador de pie de página"/>
          <p:cNvSpPr txBox="1">
            <a:spLocks/>
          </p:cNvSpPr>
          <p:nvPr/>
        </p:nvSpPr>
        <p:spPr>
          <a:xfrm>
            <a:off x="360000" y="6350023"/>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Control y Gestión de la Calidad - Ana Rosa Fajardo</a:t>
            </a:r>
            <a:endParaRPr lang="es-ES" dirty="0"/>
          </a:p>
        </p:txBody>
      </p:sp>
      <p:pic>
        <p:nvPicPr>
          <p:cNvPr id="26"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6093296"/>
            <a:ext cx="2627050" cy="619386"/>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AutoShape 2"/>
          <p:cNvSpPr>
            <a:spLocks noChangeArrowheads="1"/>
          </p:cNvSpPr>
          <p:nvPr/>
        </p:nvSpPr>
        <p:spPr bwMode="auto">
          <a:xfrm>
            <a:off x="6948264" y="519098"/>
            <a:ext cx="1894743" cy="838200"/>
          </a:xfrm>
          <a:prstGeom prst="flowChartDocument">
            <a:avLst/>
          </a:prstGeom>
          <a:solidFill>
            <a:schemeClr val="bg1"/>
          </a:solidFill>
          <a:ln w="12700">
            <a:solidFill>
              <a:schemeClr val="tx2"/>
            </a:solidFill>
            <a:miter lim="800000"/>
            <a:headEnd/>
            <a:tailEnd/>
          </a:ln>
          <a:effectLst>
            <a:outerShdw dist="107763" dir="18900000" algn="ctr" rotWithShape="0">
              <a:schemeClr val="accent1"/>
            </a:outerShdw>
          </a:effectLst>
        </p:spPr>
        <p:txBody>
          <a:bodyPr lIns="57600" tIns="46038" rIns="57600" bIns="46038" anchor="ctr"/>
          <a:lstStyle/>
          <a:p>
            <a:pPr indent="-285750" algn="ctr"/>
            <a:r>
              <a:rPr lang="es-ES_tradnl" sz="1600" b="1">
                <a:latin typeface="Arial" charset="0"/>
              </a:rPr>
              <a:t>7. Realización del Producto</a:t>
            </a:r>
          </a:p>
        </p:txBody>
      </p:sp>
      <p:sp>
        <p:nvSpPr>
          <p:cNvPr id="171011" name="Text Box 3"/>
          <p:cNvSpPr txBox="1">
            <a:spLocks noChangeArrowheads="1"/>
          </p:cNvSpPr>
          <p:nvPr/>
        </p:nvSpPr>
        <p:spPr bwMode="auto">
          <a:xfrm>
            <a:off x="1714480" y="180124"/>
            <a:ext cx="5322291" cy="677108"/>
          </a:xfrm>
          <a:prstGeom prst="rect">
            <a:avLst/>
          </a:prstGeom>
          <a:noFill/>
          <a:ln w="9525">
            <a:noFill/>
            <a:miter lim="800000"/>
            <a:headEnd/>
            <a:tailEnd/>
          </a:ln>
          <a:effectLst/>
        </p:spPr>
        <p:txBody>
          <a:bodyPr wrap="none">
            <a:spAutoFit/>
          </a:bodyPr>
          <a:lstStyle/>
          <a:p>
            <a:pPr algn="ctr"/>
            <a:r>
              <a:rPr lang="es-ES_tradnl" b="1" dirty="0">
                <a:solidFill>
                  <a:srgbClr val="003399"/>
                </a:solidFill>
                <a:latin typeface="Arial" charset="0"/>
              </a:rPr>
              <a:t>7.4 Compras</a:t>
            </a:r>
          </a:p>
          <a:p>
            <a:pPr algn="ctr"/>
            <a:r>
              <a:rPr lang="es-ES_tradnl" sz="2000" b="1" dirty="0">
                <a:solidFill>
                  <a:srgbClr val="003399"/>
                </a:solidFill>
                <a:latin typeface="Arial" charset="0"/>
              </a:rPr>
              <a:t>7.4.2 Información de las Compras (Cont.) </a:t>
            </a:r>
            <a:endParaRPr lang="es-ES_tradnl" b="1" dirty="0">
              <a:solidFill>
                <a:srgbClr val="003399"/>
              </a:solidFill>
              <a:latin typeface="Arial" charset="0"/>
            </a:endParaRPr>
          </a:p>
        </p:txBody>
      </p:sp>
      <p:sp>
        <p:nvSpPr>
          <p:cNvPr id="171012" name="Text Box 4"/>
          <p:cNvSpPr txBox="1">
            <a:spLocks noChangeArrowheads="1"/>
          </p:cNvSpPr>
          <p:nvPr/>
        </p:nvSpPr>
        <p:spPr bwMode="auto">
          <a:xfrm>
            <a:off x="211015" y="1412776"/>
            <a:ext cx="8792308" cy="4945969"/>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lIns="54000" rIns="54000">
            <a:spAutoFit/>
          </a:bodyPr>
          <a:lstStyle/>
          <a:p>
            <a:pPr marL="190500" indent="-190500">
              <a:lnSpc>
                <a:spcPct val="110000"/>
              </a:lnSpc>
              <a:spcBef>
                <a:spcPts val="500"/>
              </a:spcBef>
              <a:spcAft>
                <a:spcPts val="500"/>
              </a:spcAft>
              <a:buFont typeface="Wingdings" pitchFamily="2" charset="2"/>
              <a:buChar char=""/>
            </a:pPr>
            <a:r>
              <a:rPr lang="es-ES_tradnl" sz="2200" dirty="0">
                <a:solidFill>
                  <a:schemeClr val="bg1"/>
                </a:solidFill>
                <a:latin typeface="Arial" charset="0"/>
              </a:rPr>
              <a:t>¿Que </a:t>
            </a:r>
            <a:r>
              <a:rPr lang="es-ES_tradnl" sz="2200" dirty="0" smtClean="0">
                <a:solidFill>
                  <a:schemeClr val="bg1"/>
                </a:solidFill>
                <a:latin typeface="Arial" charset="0"/>
              </a:rPr>
              <a:t>mas tener en cuenta al comprar</a:t>
            </a:r>
            <a:r>
              <a:rPr lang="es-ES_tradnl" sz="2200" dirty="0">
                <a:solidFill>
                  <a:schemeClr val="bg1"/>
                </a:solidFill>
                <a:latin typeface="Arial" charset="0"/>
              </a:rPr>
              <a:t>?. Información </a:t>
            </a:r>
            <a:r>
              <a:rPr lang="es-ES_tradnl" sz="2200" dirty="0" smtClean="0">
                <a:solidFill>
                  <a:schemeClr val="bg1"/>
                </a:solidFill>
                <a:latin typeface="Arial" charset="0"/>
              </a:rPr>
              <a:t>precisa</a:t>
            </a:r>
            <a:endParaRPr lang="es-ES_tradnl" sz="2200" dirty="0">
              <a:solidFill>
                <a:schemeClr val="bg1"/>
              </a:solidFill>
              <a:latin typeface="Arial" charset="0"/>
            </a:endParaRPr>
          </a:p>
          <a:p>
            <a:pPr marL="579438" lvl="1" indent="-198438">
              <a:lnSpc>
                <a:spcPct val="110000"/>
              </a:lnSpc>
              <a:spcBef>
                <a:spcPts val="500"/>
              </a:spcBef>
              <a:spcAft>
                <a:spcPts val="500"/>
              </a:spcAft>
              <a:buClr>
                <a:srgbClr val="FF3300"/>
              </a:buClr>
              <a:buFont typeface="Wingdings" pitchFamily="2" charset="2"/>
              <a:buChar char="ü"/>
            </a:pPr>
            <a:r>
              <a:rPr lang="es-ES_tradnl" sz="2200" dirty="0" smtClean="0">
                <a:solidFill>
                  <a:schemeClr val="bg1"/>
                </a:solidFill>
                <a:latin typeface="Arial" charset="0"/>
              </a:rPr>
              <a:t>Definir requerimientos </a:t>
            </a:r>
            <a:r>
              <a:rPr lang="es-ES_tradnl" sz="2200" dirty="0">
                <a:solidFill>
                  <a:schemeClr val="bg1"/>
                </a:solidFill>
                <a:latin typeface="Arial" charset="0"/>
              </a:rPr>
              <a:t>para que el </a:t>
            </a:r>
            <a:r>
              <a:rPr lang="es-ES_tradnl" sz="2200" dirty="0" smtClean="0">
                <a:solidFill>
                  <a:schemeClr val="bg1"/>
                </a:solidFill>
                <a:latin typeface="Arial" charset="0"/>
              </a:rPr>
              <a:t>proveedor notifique </a:t>
            </a:r>
            <a:r>
              <a:rPr lang="es-ES_tradnl" sz="2200" dirty="0">
                <a:solidFill>
                  <a:schemeClr val="bg1"/>
                </a:solidFill>
                <a:latin typeface="Arial" charset="0"/>
              </a:rPr>
              <a:t>a la organización los cambios en la definición del producto y/o proceso, y, cuando sea necesario, obtener la aprobación de la organización,</a:t>
            </a:r>
          </a:p>
          <a:p>
            <a:pPr marL="579438" lvl="1" indent="-198438">
              <a:lnSpc>
                <a:spcPct val="110000"/>
              </a:lnSpc>
              <a:spcBef>
                <a:spcPts val="500"/>
              </a:spcBef>
              <a:spcAft>
                <a:spcPts val="500"/>
              </a:spcAft>
              <a:buClr>
                <a:srgbClr val="FF3300"/>
              </a:buClr>
              <a:buFont typeface="Wingdings" pitchFamily="2" charset="2"/>
              <a:buChar char="ü"/>
            </a:pPr>
            <a:r>
              <a:rPr lang="es-ES_tradnl" sz="2200" dirty="0" smtClean="0">
                <a:solidFill>
                  <a:schemeClr val="bg1"/>
                </a:solidFill>
                <a:latin typeface="Arial" charset="0"/>
              </a:rPr>
              <a:t>Concertar un derecho </a:t>
            </a:r>
            <a:r>
              <a:rPr lang="es-ES_tradnl" sz="2200" dirty="0">
                <a:solidFill>
                  <a:schemeClr val="bg1"/>
                </a:solidFill>
                <a:latin typeface="Arial" charset="0"/>
              </a:rPr>
              <a:t>al acceso, por parte de la </a:t>
            </a:r>
            <a:r>
              <a:rPr lang="es-ES_tradnl" sz="2200" dirty="0" smtClean="0">
                <a:solidFill>
                  <a:schemeClr val="bg1"/>
                </a:solidFill>
                <a:latin typeface="Arial" charset="0"/>
              </a:rPr>
              <a:t>organización a las </a:t>
            </a:r>
            <a:r>
              <a:rPr lang="es-ES_tradnl" sz="2200" dirty="0">
                <a:solidFill>
                  <a:schemeClr val="bg1"/>
                </a:solidFill>
                <a:latin typeface="Arial" charset="0"/>
              </a:rPr>
              <a:t>instalaciones implicadas en el pedido y a </a:t>
            </a:r>
            <a:r>
              <a:rPr lang="es-ES_tradnl" sz="2200" dirty="0" smtClean="0">
                <a:solidFill>
                  <a:schemeClr val="bg1"/>
                </a:solidFill>
                <a:latin typeface="Arial" charset="0"/>
              </a:rPr>
              <a:t>los </a:t>
            </a:r>
            <a:r>
              <a:rPr lang="es-ES_tradnl" sz="2200" dirty="0">
                <a:solidFill>
                  <a:schemeClr val="bg1"/>
                </a:solidFill>
                <a:latin typeface="Arial" charset="0"/>
              </a:rPr>
              <a:t>registros aplicables, </a:t>
            </a:r>
          </a:p>
          <a:p>
            <a:pPr marL="579438" lvl="1" indent="-198438">
              <a:lnSpc>
                <a:spcPct val="110000"/>
              </a:lnSpc>
              <a:spcBef>
                <a:spcPts val="500"/>
              </a:spcBef>
              <a:spcAft>
                <a:spcPts val="500"/>
              </a:spcAft>
              <a:buClr>
                <a:srgbClr val="FF3300"/>
              </a:buClr>
              <a:buFont typeface="Wingdings" pitchFamily="2" charset="2"/>
              <a:buChar char="ü"/>
            </a:pPr>
            <a:r>
              <a:rPr lang="es-ES_tradnl" sz="2200" dirty="0" smtClean="0">
                <a:solidFill>
                  <a:schemeClr val="bg1"/>
                </a:solidFill>
                <a:latin typeface="Arial" charset="0"/>
              </a:rPr>
              <a:t>Definir requerimientos </a:t>
            </a:r>
            <a:r>
              <a:rPr lang="es-ES_tradnl" sz="2200" dirty="0">
                <a:solidFill>
                  <a:schemeClr val="bg1"/>
                </a:solidFill>
                <a:latin typeface="Arial" charset="0"/>
              </a:rPr>
              <a:t>para que el </a:t>
            </a:r>
            <a:r>
              <a:rPr lang="es-ES_tradnl" sz="2200" dirty="0" smtClean="0">
                <a:solidFill>
                  <a:schemeClr val="bg1"/>
                </a:solidFill>
                <a:latin typeface="Arial" charset="0"/>
              </a:rPr>
              <a:t>proveedor despliegue </a:t>
            </a:r>
            <a:r>
              <a:rPr lang="es-ES_tradnl" sz="2200" dirty="0">
                <a:solidFill>
                  <a:schemeClr val="bg1"/>
                </a:solidFill>
                <a:latin typeface="Arial" charset="0"/>
              </a:rPr>
              <a:t>a sus subcontratistas los requerimientos aplicables en los documentos de compras, incluidas las características clave cuando sea necesario.</a:t>
            </a:r>
          </a:p>
        </p:txBody>
      </p:sp>
      <p:sp>
        <p:nvSpPr>
          <p:cNvPr id="5" name="1 Marcador de pie de página"/>
          <p:cNvSpPr txBox="1">
            <a:spLocks/>
          </p:cNvSpPr>
          <p:nvPr/>
        </p:nvSpPr>
        <p:spPr>
          <a:xfrm>
            <a:off x="360000" y="6448251"/>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Control y Gestión de la Calidad - Ana Rosa Fajardo</a:t>
            </a:r>
            <a:endParaRPr lang="es-ES" dirty="0"/>
          </a:p>
        </p:txBody>
      </p:sp>
      <p:pic>
        <p:nvPicPr>
          <p:cNvPr id="6"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6191524"/>
            <a:ext cx="2627050" cy="61938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351245"/>
            <a:ext cx="8784976" cy="917515"/>
          </a:xfrm>
        </p:spPr>
        <p:txBody>
          <a:bodyPr>
            <a:noAutofit/>
          </a:bodyPr>
          <a:lstStyle/>
          <a:p>
            <a:r>
              <a:rPr lang="es-ES" sz="3200" b="1" dirty="0" smtClean="0"/>
              <a:t>Sistema </a:t>
            </a:r>
            <a:r>
              <a:rPr lang="es-ES" sz="3200" b="1" dirty="0"/>
              <a:t>de Gestión de Calidad basado en </a:t>
            </a:r>
            <a:r>
              <a:rPr lang="es-ES" sz="3200" b="1" dirty="0" smtClean="0"/>
              <a:t>Procesos ISO 9001:2015</a:t>
            </a:r>
            <a:br>
              <a:rPr lang="es-ES" sz="3200" b="1" dirty="0" smtClean="0"/>
            </a:br>
            <a:endParaRPr lang="es-ES" sz="3200" dirty="0"/>
          </a:p>
        </p:txBody>
      </p:sp>
      <p:sp>
        <p:nvSpPr>
          <p:cNvPr id="5" name="4 Marcador de número de diapositiva"/>
          <p:cNvSpPr>
            <a:spLocks noGrp="1"/>
          </p:cNvSpPr>
          <p:nvPr>
            <p:ph type="sldNum" sz="quarter" idx="12"/>
          </p:nvPr>
        </p:nvSpPr>
        <p:spPr/>
        <p:txBody>
          <a:bodyPr/>
          <a:lstStyle/>
          <a:p>
            <a:fld id="{A5384466-6216-4C7B-A7E8-2C3C65281BB3}" type="slidenum">
              <a:rPr lang="es-ES" smtClean="0"/>
              <a:pPr/>
              <a:t>5</a:t>
            </a:fld>
            <a:endParaRPr lang="es-ES"/>
          </a:p>
        </p:txBody>
      </p:sp>
      <p:sp>
        <p:nvSpPr>
          <p:cNvPr id="7" name="1 Marcador de pie de página"/>
          <p:cNvSpPr txBox="1">
            <a:spLocks/>
          </p:cNvSpPr>
          <p:nvPr/>
        </p:nvSpPr>
        <p:spPr>
          <a:xfrm>
            <a:off x="360000" y="6300000"/>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mtClean="0"/>
              <a:t>Control y Gestión de la Calidad - Ana Rosa Fajardo</a:t>
            </a:r>
            <a:endParaRPr lang="es-ES" dirty="0"/>
          </a:p>
        </p:txBody>
      </p:sp>
      <p:pic>
        <p:nvPicPr>
          <p:cNvPr id="8" name="7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00" y="6093296"/>
            <a:ext cx="2627050" cy="619386"/>
          </a:xfrm>
          <a:prstGeom prst="rect">
            <a:avLst/>
          </a:prstGeom>
        </p:spPr>
      </p:pic>
      <p:grpSp>
        <p:nvGrpSpPr>
          <p:cNvPr id="47" name="Grupo 46"/>
          <p:cNvGrpSpPr/>
          <p:nvPr/>
        </p:nvGrpSpPr>
        <p:grpSpPr>
          <a:xfrm>
            <a:off x="539552" y="1052736"/>
            <a:ext cx="8496944" cy="5526502"/>
            <a:chOff x="179512" y="476673"/>
            <a:chExt cx="8856984" cy="5814534"/>
          </a:xfrm>
        </p:grpSpPr>
        <p:grpSp>
          <p:nvGrpSpPr>
            <p:cNvPr id="35" name="Grupo 34"/>
            <p:cNvGrpSpPr/>
            <p:nvPr/>
          </p:nvGrpSpPr>
          <p:grpSpPr>
            <a:xfrm>
              <a:off x="179512" y="476673"/>
              <a:ext cx="7253633" cy="5814534"/>
              <a:chOff x="259532" y="611561"/>
              <a:chExt cx="7253633" cy="5814534"/>
            </a:xfrm>
          </p:grpSpPr>
          <p:grpSp>
            <p:nvGrpSpPr>
              <p:cNvPr id="21" name="Grupo 20"/>
              <p:cNvGrpSpPr/>
              <p:nvPr/>
            </p:nvGrpSpPr>
            <p:grpSpPr>
              <a:xfrm>
                <a:off x="1475656" y="611561"/>
                <a:ext cx="6037509" cy="5814534"/>
                <a:chOff x="3059832" y="467545"/>
                <a:chExt cx="6037509" cy="5814534"/>
              </a:xfrm>
            </p:grpSpPr>
            <p:sp>
              <p:nvSpPr>
                <p:cNvPr id="9" name="Rectángulo redondeado 8"/>
                <p:cNvSpPr/>
                <p:nvPr/>
              </p:nvSpPr>
              <p:spPr>
                <a:xfrm>
                  <a:off x="3097078" y="467545"/>
                  <a:ext cx="5867410" cy="581453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20" name="Grupo 19"/>
                <p:cNvGrpSpPr/>
                <p:nvPr/>
              </p:nvGrpSpPr>
              <p:grpSpPr>
                <a:xfrm>
                  <a:off x="3059832" y="1325514"/>
                  <a:ext cx="6037509" cy="4407742"/>
                  <a:chOff x="3059832" y="1325514"/>
                  <a:chExt cx="6037509" cy="4407742"/>
                </a:xfrm>
              </p:grpSpPr>
              <p:grpSp>
                <p:nvGrpSpPr>
                  <p:cNvPr id="19" name="Grupo 18"/>
                  <p:cNvGrpSpPr/>
                  <p:nvPr/>
                </p:nvGrpSpPr>
                <p:grpSpPr>
                  <a:xfrm>
                    <a:off x="3059832" y="1325514"/>
                    <a:ext cx="6037509" cy="4407742"/>
                    <a:chOff x="3059832" y="1325514"/>
                    <a:chExt cx="6037509" cy="4407742"/>
                  </a:xfrm>
                </p:grpSpPr>
                <p:graphicFrame>
                  <p:nvGraphicFramePr>
                    <p:cNvPr id="10" name="Diagrama 9"/>
                    <p:cNvGraphicFramePr/>
                    <p:nvPr>
                      <p:extLst/>
                    </p:nvPr>
                  </p:nvGraphicFramePr>
                  <p:xfrm>
                    <a:off x="3059832" y="1325514"/>
                    <a:ext cx="6037509" cy="44077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lecha doblada 10"/>
                    <p:cNvSpPr/>
                    <p:nvPr/>
                  </p:nvSpPr>
                  <p:spPr>
                    <a:xfrm>
                      <a:off x="4191936" y="1824275"/>
                      <a:ext cx="1108016" cy="868680"/>
                    </a:xfrm>
                    <a:prstGeom prst="bentArrow">
                      <a:avLst>
                        <a:gd name="adj1" fmla="val 25000"/>
                        <a:gd name="adj2" fmla="val 21328"/>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2" name="Flecha doblada 11"/>
                    <p:cNvSpPr/>
                    <p:nvPr/>
                  </p:nvSpPr>
                  <p:spPr>
                    <a:xfrm rot="5400000">
                      <a:off x="7017853" y="1898703"/>
                      <a:ext cx="1017535" cy="868680"/>
                    </a:xfrm>
                    <a:prstGeom prst="bentArrow">
                      <a:avLst>
                        <a:gd name="adj1" fmla="val 25000"/>
                        <a:gd name="adj2" fmla="val 16615"/>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3" name="Flecha doblada 12"/>
                    <p:cNvSpPr/>
                    <p:nvPr/>
                  </p:nvSpPr>
                  <p:spPr>
                    <a:xfrm rot="10800000">
                      <a:off x="6939692" y="4355976"/>
                      <a:ext cx="1021269" cy="868680"/>
                    </a:xfrm>
                    <a:prstGeom prst="bentArrow">
                      <a:avLst>
                        <a:gd name="adj1" fmla="val 25000"/>
                        <a:gd name="adj2" fmla="val 16615"/>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4" name="Flecha doblada 13"/>
                    <p:cNvSpPr/>
                    <p:nvPr/>
                  </p:nvSpPr>
                  <p:spPr>
                    <a:xfrm rot="16200000">
                      <a:off x="4111308" y="4316040"/>
                      <a:ext cx="1076840" cy="868680"/>
                    </a:xfrm>
                    <a:prstGeom prst="bentArrow">
                      <a:avLst>
                        <a:gd name="adj1" fmla="val 25000"/>
                        <a:gd name="adj2" fmla="val 16615"/>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grpSp>
              <p:sp>
                <p:nvSpPr>
                  <p:cNvPr id="15" name="CuadroTexto 14"/>
                  <p:cNvSpPr txBox="1"/>
                  <p:nvPr/>
                </p:nvSpPr>
                <p:spPr>
                  <a:xfrm>
                    <a:off x="4600550" y="2339588"/>
                    <a:ext cx="1051570" cy="369332"/>
                  </a:xfrm>
                  <a:prstGeom prst="rect">
                    <a:avLst/>
                  </a:prstGeom>
                  <a:noFill/>
                </p:spPr>
                <p:txBody>
                  <a:bodyPr wrap="none" rtlCol="0">
                    <a:spAutoFit/>
                  </a:bodyPr>
                  <a:lstStyle/>
                  <a:p>
                    <a:r>
                      <a:rPr lang="es-CO" dirty="0" smtClean="0">
                        <a:solidFill>
                          <a:srgbClr val="C00000"/>
                        </a:solidFill>
                      </a:rPr>
                      <a:t>Planificar</a:t>
                    </a:r>
                    <a:endParaRPr lang="es-CO" dirty="0">
                      <a:solidFill>
                        <a:srgbClr val="C00000"/>
                      </a:solidFill>
                    </a:endParaRPr>
                  </a:p>
                </p:txBody>
              </p:sp>
              <p:sp>
                <p:nvSpPr>
                  <p:cNvPr id="16" name="CuadroTexto 15"/>
                  <p:cNvSpPr txBox="1"/>
                  <p:nvPr/>
                </p:nvSpPr>
                <p:spPr>
                  <a:xfrm>
                    <a:off x="6575411" y="2339588"/>
                    <a:ext cx="732893" cy="369332"/>
                  </a:xfrm>
                  <a:prstGeom prst="rect">
                    <a:avLst/>
                  </a:prstGeom>
                  <a:noFill/>
                </p:spPr>
                <p:txBody>
                  <a:bodyPr wrap="none" rtlCol="0">
                    <a:spAutoFit/>
                  </a:bodyPr>
                  <a:lstStyle/>
                  <a:p>
                    <a:r>
                      <a:rPr lang="es-CO" dirty="0" smtClean="0">
                        <a:solidFill>
                          <a:srgbClr val="C00000"/>
                        </a:solidFill>
                      </a:rPr>
                      <a:t>Hacer</a:t>
                    </a:r>
                    <a:endParaRPr lang="es-CO" dirty="0">
                      <a:solidFill>
                        <a:srgbClr val="C00000"/>
                      </a:solidFill>
                    </a:endParaRPr>
                  </a:p>
                </p:txBody>
              </p:sp>
              <p:sp>
                <p:nvSpPr>
                  <p:cNvPr id="17" name="CuadroTexto 16"/>
                  <p:cNvSpPr txBox="1"/>
                  <p:nvPr/>
                </p:nvSpPr>
                <p:spPr>
                  <a:xfrm>
                    <a:off x="6573244" y="4198192"/>
                    <a:ext cx="963149" cy="369332"/>
                  </a:xfrm>
                  <a:prstGeom prst="rect">
                    <a:avLst/>
                  </a:prstGeom>
                  <a:noFill/>
                </p:spPr>
                <p:txBody>
                  <a:bodyPr wrap="none" rtlCol="0">
                    <a:spAutoFit/>
                  </a:bodyPr>
                  <a:lstStyle/>
                  <a:p>
                    <a:r>
                      <a:rPr lang="es-CO" dirty="0" smtClean="0">
                        <a:solidFill>
                          <a:srgbClr val="C00000"/>
                        </a:solidFill>
                      </a:rPr>
                      <a:t>Verificar</a:t>
                    </a:r>
                    <a:endParaRPr lang="es-CO" dirty="0">
                      <a:solidFill>
                        <a:srgbClr val="C00000"/>
                      </a:solidFill>
                    </a:endParaRPr>
                  </a:p>
                </p:txBody>
              </p:sp>
              <p:sp>
                <p:nvSpPr>
                  <p:cNvPr id="18" name="CuadroTexto 17"/>
                  <p:cNvSpPr txBox="1"/>
                  <p:nvPr/>
                </p:nvSpPr>
                <p:spPr>
                  <a:xfrm>
                    <a:off x="4616611" y="4198192"/>
                    <a:ext cx="805029" cy="369332"/>
                  </a:xfrm>
                  <a:prstGeom prst="rect">
                    <a:avLst/>
                  </a:prstGeom>
                  <a:noFill/>
                </p:spPr>
                <p:txBody>
                  <a:bodyPr wrap="none" rtlCol="0">
                    <a:spAutoFit/>
                  </a:bodyPr>
                  <a:lstStyle/>
                  <a:p>
                    <a:r>
                      <a:rPr lang="es-CO" dirty="0" smtClean="0">
                        <a:solidFill>
                          <a:srgbClr val="C00000"/>
                        </a:solidFill>
                      </a:rPr>
                      <a:t>Actuar</a:t>
                    </a:r>
                    <a:endParaRPr lang="es-CO" dirty="0">
                      <a:solidFill>
                        <a:srgbClr val="C00000"/>
                      </a:solidFill>
                    </a:endParaRPr>
                  </a:p>
                </p:txBody>
              </p:sp>
            </p:grpSp>
          </p:grpSp>
          <p:sp>
            <p:nvSpPr>
              <p:cNvPr id="22" name="Flecha derecha 21"/>
              <p:cNvSpPr/>
              <p:nvPr/>
            </p:nvSpPr>
            <p:spPr>
              <a:xfrm rot="1778513">
                <a:off x="930461" y="2194771"/>
                <a:ext cx="1218193" cy="344062"/>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Flecha derecha 22"/>
              <p:cNvSpPr/>
              <p:nvPr/>
            </p:nvSpPr>
            <p:spPr>
              <a:xfrm>
                <a:off x="1331640" y="3444978"/>
                <a:ext cx="504056" cy="344062"/>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Flecha derecha 23"/>
              <p:cNvSpPr/>
              <p:nvPr/>
            </p:nvSpPr>
            <p:spPr>
              <a:xfrm rot="20187999">
                <a:off x="809029" y="4672159"/>
                <a:ext cx="1224331" cy="344062"/>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2" name="CuadroTexto 31"/>
              <p:cNvSpPr txBox="1"/>
              <p:nvPr/>
            </p:nvSpPr>
            <p:spPr>
              <a:xfrm>
                <a:off x="395536" y="1383159"/>
                <a:ext cx="1067010" cy="646331"/>
              </a:xfrm>
              <a:prstGeom prst="rect">
                <a:avLst/>
              </a:prstGeom>
              <a:noFill/>
            </p:spPr>
            <p:txBody>
              <a:bodyPr wrap="square" rtlCol="0">
                <a:spAutoFit/>
              </a:bodyPr>
              <a:lstStyle/>
              <a:p>
                <a:pPr algn="ctr"/>
                <a:r>
                  <a:rPr lang="es-CO" sz="1200" dirty="0" smtClean="0">
                    <a:solidFill>
                      <a:schemeClr val="accent3">
                        <a:lumMod val="50000"/>
                      </a:schemeClr>
                    </a:solidFill>
                  </a:rPr>
                  <a:t>(4) Organización y su contexto</a:t>
                </a:r>
                <a:endParaRPr lang="es-CO" sz="1200" dirty="0">
                  <a:solidFill>
                    <a:schemeClr val="accent3">
                      <a:lumMod val="50000"/>
                    </a:schemeClr>
                  </a:solidFill>
                </a:endParaRPr>
              </a:p>
            </p:txBody>
          </p:sp>
          <p:sp>
            <p:nvSpPr>
              <p:cNvPr id="33" name="CuadroTexto 32"/>
              <p:cNvSpPr txBox="1"/>
              <p:nvPr/>
            </p:nvSpPr>
            <p:spPr>
              <a:xfrm>
                <a:off x="259532" y="3399383"/>
                <a:ext cx="1067010" cy="461665"/>
              </a:xfrm>
              <a:prstGeom prst="rect">
                <a:avLst/>
              </a:prstGeom>
              <a:noFill/>
            </p:spPr>
            <p:txBody>
              <a:bodyPr wrap="square" rtlCol="0">
                <a:spAutoFit/>
              </a:bodyPr>
              <a:lstStyle/>
              <a:p>
                <a:pPr algn="ctr"/>
                <a:r>
                  <a:rPr lang="es-CO" sz="1200" dirty="0" smtClean="0">
                    <a:solidFill>
                      <a:schemeClr val="accent3">
                        <a:lumMod val="50000"/>
                      </a:schemeClr>
                    </a:solidFill>
                  </a:rPr>
                  <a:t>Requisitos del Cliente</a:t>
                </a:r>
                <a:endParaRPr lang="es-CO" sz="1200" dirty="0">
                  <a:solidFill>
                    <a:schemeClr val="accent3">
                      <a:lumMod val="50000"/>
                    </a:schemeClr>
                  </a:solidFill>
                </a:endParaRPr>
              </a:p>
            </p:txBody>
          </p:sp>
          <p:sp>
            <p:nvSpPr>
              <p:cNvPr id="34" name="CuadroTexto 33"/>
              <p:cNvSpPr txBox="1"/>
              <p:nvPr/>
            </p:nvSpPr>
            <p:spPr>
              <a:xfrm>
                <a:off x="354184" y="5156021"/>
                <a:ext cx="1067010" cy="1200329"/>
              </a:xfrm>
              <a:prstGeom prst="rect">
                <a:avLst/>
              </a:prstGeom>
              <a:noFill/>
            </p:spPr>
            <p:txBody>
              <a:bodyPr wrap="square" rtlCol="0">
                <a:spAutoFit/>
              </a:bodyPr>
              <a:lstStyle/>
              <a:p>
                <a:pPr algn="ctr"/>
                <a:r>
                  <a:rPr lang="es-CO" sz="1200" dirty="0" smtClean="0">
                    <a:solidFill>
                      <a:schemeClr val="accent3">
                        <a:lumMod val="50000"/>
                      </a:schemeClr>
                    </a:solidFill>
                  </a:rPr>
                  <a:t>(4) Necesidades y expectativas de las partes interesadas pertinentes</a:t>
                </a:r>
                <a:endParaRPr lang="es-CO" sz="1200" dirty="0">
                  <a:solidFill>
                    <a:schemeClr val="accent3">
                      <a:lumMod val="50000"/>
                    </a:schemeClr>
                  </a:solidFill>
                </a:endParaRPr>
              </a:p>
            </p:txBody>
          </p:sp>
        </p:grpSp>
        <p:grpSp>
          <p:nvGrpSpPr>
            <p:cNvPr id="42" name="Grupo 41"/>
            <p:cNvGrpSpPr/>
            <p:nvPr/>
          </p:nvGrpSpPr>
          <p:grpSpPr>
            <a:xfrm>
              <a:off x="6948264" y="3123914"/>
              <a:ext cx="1181167" cy="938776"/>
              <a:chOff x="7380312" y="3123914"/>
              <a:chExt cx="1181167" cy="938776"/>
            </a:xfrm>
          </p:grpSpPr>
          <p:sp>
            <p:nvSpPr>
              <p:cNvPr id="40" name="Flecha abajo 39"/>
              <p:cNvSpPr/>
              <p:nvPr/>
            </p:nvSpPr>
            <p:spPr>
              <a:xfrm rot="18909192">
                <a:off x="8017031" y="3306037"/>
                <a:ext cx="371938" cy="756653"/>
              </a:xfrm>
              <a:prstGeom prst="down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1" name="Flecha abajo 40"/>
              <p:cNvSpPr/>
              <p:nvPr/>
            </p:nvSpPr>
            <p:spPr>
              <a:xfrm rot="13606392">
                <a:off x="8014462" y="2948834"/>
                <a:ext cx="371938" cy="722097"/>
              </a:xfrm>
              <a:prstGeom prst="down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6" name="Flecha izquierda y derecha 35"/>
              <p:cNvSpPr/>
              <p:nvPr/>
            </p:nvSpPr>
            <p:spPr>
              <a:xfrm>
                <a:off x="7380312" y="3310090"/>
                <a:ext cx="749907" cy="371060"/>
              </a:xfrm>
              <a:prstGeom prst="leftRight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37" name="Conector 36"/>
            <p:cNvSpPr/>
            <p:nvPr/>
          </p:nvSpPr>
          <p:spPr>
            <a:xfrm>
              <a:off x="1907704" y="1124744"/>
              <a:ext cx="4979715" cy="4840194"/>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3" name="CuadroTexto 42"/>
            <p:cNvSpPr txBox="1"/>
            <p:nvPr/>
          </p:nvSpPr>
          <p:spPr>
            <a:xfrm>
              <a:off x="2771800" y="598151"/>
              <a:ext cx="3352930" cy="369332"/>
            </a:xfrm>
            <a:prstGeom prst="rect">
              <a:avLst/>
            </a:prstGeom>
            <a:noFill/>
          </p:spPr>
          <p:txBody>
            <a:bodyPr wrap="square" rtlCol="0">
              <a:spAutoFit/>
            </a:bodyPr>
            <a:lstStyle/>
            <a:p>
              <a:r>
                <a:rPr lang="es-ES" b="1" dirty="0"/>
                <a:t>Sistema de Gestión de Calidad</a:t>
              </a:r>
              <a:endParaRPr lang="es-CO" dirty="0"/>
            </a:p>
          </p:txBody>
        </p:sp>
        <p:sp>
          <p:nvSpPr>
            <p:cNvPr id="44" name="CuadroTexto 43"/>
            <p:cNvSpPr txBox="1"/>
            <p:nvPr/>
          </p:nvSpPr>
          <p:spPr>
            <a:xfrm>
              <a:off x="7609446" y="2535287"/>
              <a:ext cx="1067010" cy="461665"/>
            </a:xfrm>
            <a:prstGeom prst="rect">
              <a:avLst/>
            </a:prstGeom>
            <a:noFill/>
          </p:spPr>
          <p:txBody>
            <a:bodyPr wrap="square" rtlCol="0">
              <a:spAutoFit/>
            </a:bodyPr>
            <a:lstStyle/>
            <a:p>
              <a:pPr algn="ctr"/>
              <a:r>
                <a:rPr lang="es-CO" sz="1200" dirty="0" smtClean="0">
                  <a:solidFill>
                    <a:schemeClr val="accent6">
                      <a:lumMod val="50000"/>
                    </a:schemeClr>
                  </a:solidFill>
                </a:rPr>
                <a:t>Satisfacción del cliente</a:t>
              </a:r>
              <a:endParaRPr lang="es-CO" sz="1200" dirty="0">
                <a:solidFill>
                  <a:schemeClr val="accent6">
                    <a:lumMod val="50000"/>
                  </a:schemeClr>
                </a:solidFill>
              </a:endParaRPr>
            </a:p>
          </p:txBody>
        </p:sp>
        <p:sp>
          <p:nvSpPr>
            <p:cNvPr id="45" name="CuadroTexto 44"/>
            <p:cNvSpPr txBox="1"/>
            <p:nvPr/>
          </p:nvSpPr>
          <p:spPr>
            <a:xfrm>
              <a:off x="7969486" y="3327375"/>
              <a:ext cx="1067010" cy="461665"/>
            </a:xfrm>
            <a:prstGeom prst="rect">
              <a:avLst/>
            </a:prstGeom>
            <a:noFill/>
          </p:spPr>
          <p:txBody>
            <a:bodyPr wrap="square" rtlCol="0">
              <a:spAutoFit/>
            </a:bodyPr>
            <a:lstStyle/>
            <a:p>
              <a:pPr algn="ctr"/>
              <a:r>
                <a:rPr lang="es-CO" sz="1200" dirty="0" smtClean="0">
                  <a:solidFill>
                    <a:schemeClr val="accent6">
                      <a:lumMod val="50000"/>
                    </a:schemeClr>
                  </a:solidFill>
                </a:rPr>
                <a:t>Resultados del SGC</a:t>
              </a:r>
              <a:endParaRPr lang="es-CO" sz="1200" dirty="0">
                <a:solidFill>
                  <a:schemeClr val="accent6">
                    <a:lumMod val="50000"/>
                  </a:schemeClr>
                </a:solidFill>
              </a:endParaRPr>
            </a:p>
          </p:txBody>
        </p:sp>
        <p:sp>
          <p:nvSpPr>
            <p:cNvPr id="46" name="CuadroTexto 45"/>
            <p:cNvSpPr txBox="1"/>
            <p:nvPr/>
          </p:nvSpPr>
          <p:spPr>
            <a:xfrm>
              <a:off x="7609882" y="4043552"/>
              <a:ext cx="1067010" cy="461665"/>
            </a:xfrm>
            <a:prstGeom prst="rect">
              <a:avLst/>
            </a:prstGeom>
            <a:noFill/>
          </p:spPr>
          <p:txBody>
            <a:bodyPr wrap="square" rtlCol="0">
              <a:spAutoFit/>
            </a:bodyPr>
            <a:lstStyle/>
            <a:p>
              <a:pPr algn="ctr"/>
              <a:r>
                <a:rPr lang="es-CO" sz="1200" dirty="0" smtClean="0">
                  <a:solidFill>
                    <a:schemeClr val="accent6">
                      <a:lumMod val="50000"/>
                    </a:schemeClr>
                  </a:solidFill>
                </a:rPr>
                <a:t>Productos y Servicios</a:t>
              </a:r>
              <a:endParaRPr lang="es-CO" sz="1200" dirty="0">
                <a:solidFill>
                  <a:schemeClr val="accent6">
                    <a:lumMod val="50000"/>
                  </a:schemeClr>
                </a:solidFill>
              </a:endParaRPr>
            </a:p>
          </p:txBody>
        </p:sp>
      </p:grpSp>
      <p:sp>
        <p:nvSpPr>
          <p:cNvPr id="48" name="CuadroTexto 47"/>
          <p:cNvSpPr txBox="1"/>
          <p:nvPr/>
        </p:nvSpPr>
        <p:spPr>
          <a:xfrm>
            <a:off x="5734174" y="1409600"/>
            <a:ext cx="861133" cy="230832"/>
          </a:xfrm>
          <a:prstGeom prst="rect">
            <a:avLst/>
          </a:prstGeom>
          <a:noFill/>
        </p:spPr>
        <p:txBody>
          <a:bodyPr wrap="none" rtlCol="0">
            <a:spAutoFit/>
          </a:bodyPr>
          <a:lstStyle/>
          <a:p>
            <a:r>
              <a:rPr lang="es-CO" sz="900" dirty="0" smtClean="0"/>
              <a:t>ISO 9001:2015</a:t>
            </a:r>
            <a:endParaRPr lang="es-CO" sz="900" dirty="0"/>
          </a:p>
        </p:txBody>
      </p:sp>
    </p:spTree>
    <p:extLst>
      <p:ext uri="{BB962C8B-B14F-4D97-AF65-F5344CB8AC3E}">
        <p14:creationId xmlns:p14="http://schemas.microsoft.com/office/powerpoint/2010/main" val="6812838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AutoShape 4"/>
          <p:cNvSpPr>
            <a:spLocks noChangeArrowheads="1"/>
          </p:cNvSpPr>
          <p:nvPr/>
        </p:nvSpPr>
        <p:spPr bwMode="auto">
          <a:xfrm>
            <a:off x="7033846" y="876288"/>
            <a:ext cx="1894743" cy="838200"/>
          </a:xfrm>
          <a:prstGeom prst="flowChartDocument">
            <a:avLst/>
          </a:prstGeom>
          <a:solidFill>
            <a:schemeClr val="bg1"/>
          </a:solidFill>
          <a:ln w="12700">
            <a:solidFill>
              <a:schemeClr val="tx2"/>
            </a:solidFill>
            <a:miter lim="800000"/>
            <a:headEnd/>
            <a:tailEnd/>
          </a:ln>
          <a:effectLst>
            <a:outerShdw dist="107763" dir="18900000" algn="ctr" rotWithShape="0">
              <a:schemeClr val="accent1"/>
            </a:outerShdw>
          </a:effectLst>
        </p:spPr>
        <p:txBody>
          <a:bodyPr lIns="57600" tIns="46038" rIns="57600" bIns="46038" anchor="ctr"/>
          <a:lstStyle/>
          <a:p>
            <a:pPr indent="-285750" algn="ctr"/>
            <a:r>
              <a:rPr lang="es-ES_tradnl" sz="1600" b="1">
                <a:latin typeface="Arial" charset="0"/>
              </a:rPr>
              <a:t>7. Realización del Producto</a:t>
            </a:r>
          </a:p>
        </p:txBody>
      </p:sp>
      <p:sp>
        <p:nvSpPr>
          <p:cNvPr id="115717" name="Text Box 5"/>
          <p:cNvSpPr txBox="1">
            <a:spLocks noChangeArrowheads="1"/>
          </p:cNvSpPr>
          <p:nvPr/>
        </p:nvSpPr>
        <p:spPr bwMode="auto">
          <a:xfrm>
            <a:off x="1571604" y="180124"/>
            <a:ext cx="5910850" cy="677108"/>
          </a:xfrm>
          <a:prstGeom prst="rect">
            <a:avLst/>
          </a:prstGeom>
          <a:noFill/>
          <a:ln w="9525">
            <a:noFill/>
            <a:miter lim="800000"/>
            <a:headEnd/>
            <a:tailEnd/>
          </a:ln>
          <a:effectLst/>
        </p:spPr>
        <p:txBody>
          <a:bodyPr wrap="none">
            <a:spAutoFit/>
          </a:bodyPr>
          <a:lstStyle/>
          <a:p>
            <a:pPr algn="ctr"/>
            <a:r>
              <a:rPr lang="es-ES_tradnl" b="1" dirty="0">
                <a:latin typeface="Arial" charset="0"/>
              </a:rPr>
              <a:t>7.4 Compras</a:t>
            </a:r>
          </a:p>
          <a:p>
            <a:pPr algn="ctr"/>
            <a:r>
              <a:rPr lang="es-ES_tradnl" sz="2000" b="1" dirty="0">
                <a:latin typeface="Arial" charset="0"/>
              </a:rPr>
              <a:t>7.4.3 Verificación de los Productos Comprados</a:t>
            </a:r>
            <a:endParaRPr lang="es-ES_tradnl" b="1" dirty="0">
              <a:latin typeface="Arial" charset="0"/>
            </a:endParaRPr>
          </a:p>
        </p:txBody>
      </p:sp>
      <p:grpSp>
        <p:nvGrpSpPr>
          <p:cNvPr id="2" name="Group 46"/>
          <p:cNvGrpSpPr>
            <a:grpSpLocks/>
          </p:cNvGrpSpPr>
          <p:nvPr/>
        </p:nvGrpSpPr>
        <p:grpSpPr bwMode="auto">
          <a:xfrm>
            <a:off x="211016" y="787391"/>
            <a:ext cx="2180492" cy="1355725"/>
            <a:chOff x="48" y="528"/>
            <a:chExt cx="3600" cy="2064"/>
          </a:xfrm>
        </p:grpSpPr>
        <p:sp>
          <p:nvSpPr>
            <p:cNvPr id="115714" name="AutoShape 2"/>
            <p:cNvSpPr>
              <a:spLocks noChangeArrowheads="1"/>
            </p:cNvSpPr>
            <p:nvPr/>
          </p:nvSpPr>
          <p:spPr bwMode="auto">
            <a:xfrm>
              <a:off x="48" y="1344"/>
              <a:ext cx="3600" cy="432"/>
            </a:xfrm>
            <a:prstGeom prst="rightArrow">
              <a:avLst>
                <a:gd name="adj1" fmla="val 41204"/>
                <a:gd name="adj2" fmla="val 117014"/>
              </a:avLst>
            </a:prstGeom>
            <a:solidFill>
              <a:schemeClr val="accent1"/>
            </a:solidFill>
            <a:ln w="9525">
              <a:solidFill>
                <a:schemeClr val="tx1"/>
              </a:solidFill>
              <a:miter lim="800000"/>
              <a:headEnd/>
              <a:tailEnd/>
            </a:ln>
            <a:effectLst/>
          </p:spPr>
          <p:txBody>
            <a:bodyPr wrap="none" anchor="ctr"/>
            <a:lstStyle/>
            <a:p>
              <a:endParaRPr lang="es-CO"/>
            </a:p>
          </p:txBody>
        </p:sp>
        <p:sp>
          <p:nvSpPr>
            <p:cNvPr id="115715" name="Rectangle 3"/>
            <p:cNvSpPr>
              <a:spLocks noChangeArrowheads="1"/>
            </p:cNvSpPr>
            <p:nvPr/>
          </p:nvSpPr>
          <p:spPr bwMode="auto">
            <a:xfrm>
              <a:off x="288" y="1152"/>
              <a:ext cx="2688" cy="816"/>
            </a:xfrm>
            <a:prstGeom prst="rect">
              <a:avLst/>
            </a:prstGeom>
            <a:solidFill>
              <a:schemeClr val="bg1"/>
            </a:solidFill>
            <a:ln w="9525">
              <a:solidFill>
                <a:schemeClr val="tx1"/>
              </a:solidFill>
              <a:miter lim="800000"/>
              <a:headEnd/>
              <a:tailEnd/>
            </a:ln>
            <a:effectLst/>
          </p:spPr>
          <p:txBody>
            <a:bodyPr wrap="none" anchor="ctr"/>
            <a:lstStyle/>
            <a:p>
              <a:endParaRPr lang="es-CO"/>
            </a:p>
          </p:txBody>
        </p:sp>
        <p:grpSp>
          <p:nvGrpSpPr>
            <p:cNvPr id="3" name="Group 7"/>
            <p:cNvGrpSpPr>
              <a:grpSpLocks/>
            </p:cNvGrpSpPr>
            <p:nvPr/>
          </p:nvGrpSpPr>
          <p:grpSpPr bwMode="auto">
            <a:xfrm>
              <a:off x="384" y="1248"/>
              <a:ext cx="2256" cy="449"/>
              <a:chOff x="768" y="1296"/>
              <a:chExt cx="2496" cy="449"/>
            </a:xfrm>
          </p:grpSpPr>
          <p:grpSp>
            <p:nvGrpSpPr>
              <p:cNvPr id="4" name="Group 8"/>
              <p:cNvGrpSpPr>
                <a:grpSpLocks/>
              </p:cNvGrpSpPr>
              <p:nvPr/>
            </p:nvGrpSpPr>
            <p:grpSpPr bwMode="auto">
              <a:xfrm>
                <a:off x="768" y="1488"/>
                <a:ext cx="2496" cy="240"/>
                <a:chOff x="768" y="1488"/>
                <a:chExt cx="3072" cy="240"/>
              </a:xfrm>
            </p:grpSpPr>
            <p:grpSp>
              <p:nvGrpSpPr>
                <p:cNvPr id="5" name="Group 9"/>
                <p:cNvGrpSpPr>
                  <a:grpSpLocks/>
                </p:cNvGrpSpPr>
                <p:nvPr/>
              </p:nvGrpSpPr>
              <p:grpSpPr bwMode="auto">
                <a:xfrm>
                  <a:off x="1296" y="1488"/>
                  <a:ext cx="960" cy="240"/>
                  <a:chOff x="1296" y="1248"/>
                  <a:chExt cx="1344" cy="480"/>
                </a:xfrm>
              </p:grpSpPr>
              <p:sp>
                <p:nvSpPr>
                  <p:cNvPr id="115722" name="AutoShape 10"/>
                  <p:cNvSpPr>
                    <a:spLocks noChangeArrowheads="1"/>
                  </p:cNvSpPr>
                  <p:nvPr/>
                </p:nvSpPr>
                <p:spPr bwMode="auto">
                  <a:xfrm>
                    <a:off x="1296" y="1248"/>
                    <a:ext cx="1344" cy="480"/>
                  </a:xfrm>
                  <a:prstGeom prst="roundRect">
                    <a:avLst>
                      <a:gd name="adj" fmla="val 50000"/>
                    </a:avLst>
                  </a:prstGeom>
                  <a:noFill/>
                  <a:ln w="38100">
                    <a:solidFill>
                      <a:schemeClr val="tx1"/>
                    </a:solidFill>
                    <a:round/>
                    <a:headEnd/>
                    <a:tailEnd/>
                  </a:ln>
                  <a:effectLst/>
                </p:spPr>
                <p:txBody>
                  <a:bodyPr wrap="none" anchor="ctr"/>
                  <a:lstStyle/>
                  <a:p>
                    <a:endParaRPr lang="es-CO"/>
                  </a:p>
                </p:txBody>
              </p:sp>
              <p:sp>
                <p:nvSpPr>
                  <p:cNvPr id="115723" name="AutoShape 11"/>
                  <p:cNvSpPr>
                    <a:spLocks noChangeArrowheads="1"/>
                  </p:cNvSpPr>
                  <p:nvPr/>
                </p:nvSpPr>
                <p:spPr bwMode="auto">
                  <a:xfrm>
                    <a:off x="1392" y="1344"/>
                    <a:ext cx="1152" cy="288"/>
                  </a:xfrm>
                  <a:prstGeom prst="roundRect">
                    <a:avLst>
                      <a:gd name="adj" fmla="val 50000"/>
                    </a:avLst>
                  </a:prstGeom>
                  <a:noFill/>
                  <a:ln w="38100">
                    <a:solidFill>
                      <a:schemeClr val="tx1"/>
                    </a:solidFill>
                    <a:round/>
                    <a:headEnd/>
                    <a:tailEnd/>
                  </a:ln>
                  <a:effectLst/>
                </p:spPr>
                <p:txBody>
                  <a:bodyPr wrap="none" anchor="ctr"/>
                  <a:lstStyle/>
                  <a:p>
                    <a:endParaRPr lang="es-CO"/>
                  </a:p>
                </p:txBody>
              </p:sp>
            </p:grpSp>
            <p:sp>
              <p:nvSpPr>
                <p:cNvPr id="115724" name="AutoShape 12"/>
                <p:cNvSpPr>
                  <a:spLocks noChangeArrowheads="1"/>
                </p:cNvSpPr>
                <p:nvPr/>
              </p:nvSpPr>
              <p:spPr bwMode="auto">
                <a:xfrm>
                  <a:off x="1824" y="1536"/>
                  <a:ext cx="912" cy="144"/>
                </a:xfrm>
                <a:prstGeom prst="roundRect">
                  <a:avLst>
                    <a:gd name="adj" fmla="val 50000"/>
                  </a:avLst>
                </a:prstGeom>
                <a:noFill/>
                <a:ln w="38100">
                  <a:solidFill>
                    <a:schemeClr val="tx1"/>
                  </a:solidFill>
                  <a:round/>
                  <a:headEnd/>
                  <a:tailEnd/>
                </a:ln>
                <a:effectLst/>
              </p:spPr>
              <p:txBody>
                <a:bodyPr wrap="none" anchor="ctr"/>
                <a:lstStyle/>
                <a:p>
                  <a:endParaRPr lang="es-CO"/>
                </a:p>
              </p:txBody>
            </p:sp>
            <p:sp>
              <p:nvSpPr>
                <p:cNvPr id="115725" name="AutoShape 13"/>
                <p:cNvSpPr>
                  <a:spLocks noChangeArrowheads="1"/>
                </p:cNvSpPr>
                <p:nvPr/>
              </p:nvSpPr>
              <p:spPr bwMode="auto">
                <a:xfrm>
                  <a:off x="768" y="1536"/>
                  <a:ext cx="912" cy="144"/>
                </a:xfrm>
                <a:prstGeom prst="roundRect">
                  <a:avLst>
                    <a:gd name="adj" fmla="val 50000"/>
                  </a:avLst>
                </a:prstGeom>
                <a:noFill/>
                <a:ln w="38100">
                  <a:solidFill>
                    <a:schemeClr val="tx1"/>
                  </a:solidFill>
                  <a:round/>
                  <a:headEnd/>
                  <a:tailEnd/>
                </a:ln>
                <a:effectLst/>
              </p:spPr>
              <p:txBody>
                <a:bodyPr wrap="none" anchor="ctr"/>
                <a:lstStyle/>
                <a:p>
                  <a:endParaRPr lang="es-CO"/>
                </a:p>
              </p:txBody>
            </p:sp>
            <p:sp>
              <p:nvSpPr>
                <p:cNvPr id="115726" name="AutoShape 14"/>
                <p:cNvSpPr>
                  <a:spLocks noChangeArrowheads="1"/>
                </p:cNvSpPr>
                <p:nvPr/>
              </p:nvSpPr>
              <p:spPr bwMode="auto">
                <a:xfrm>
                  <a:off x="2928" y="1536"/>
                  <a:ext cx="912" cy="144"/>
                </a:xfrm>
                <a:prstGeom prst="roundRect">
                  <a:avLst>
                    <a:gd name="adj" fmla="val 50000"/>
                  </a:avLst>
                </a:prstGeom>
                <a:noFill/>
                <a:ln w="38100">
                  <a:solidFill>
                    <a:schemeClr val="tx1"/>
                  </a:solidFill>
                  <a:round/>
                  <a:headEnd/>
                  <a:tailEnd/>
                </a:ln>
                <a:effectLst/>
              </p:spPr>
              <p:txBody>
                <a:bodyPr wrap="none" anchor="ctr"/>
                <a:lstStyle/>
                <a:p>
                  <a:endParaRPr lang="es-CO"/>
                </a:p>
              </p:txBody>
            </p:sp>
          </p:grpSp>
          <p:grpSp>
            <p:nvGrpSpPr>
              <p:cNvPr id="6" name="Group 15"/>
              <p:cNvGrpSpPr>
                <a:grpSpLocks/>
              </p:cNvGrpSpPr>
              <p:nvPr/>
            </p:nvGrpSpPr>
            <p:grpSpPr bwMode="auto">
              <a:xfrm>
                <a:off x="2208" y="1296"/>
                <a:ext cx="399" cy="449"/>
                <a:chOff x="4176" y="1181"/>
                <a:chExt cx="399" cy="449"/>
              </a:xfrm>
            </p:grpSpPr>
            <p:sp>
              <p:nvSpPr>
                <p:cNvPr id="115728" name="Freeform 16"/>
                <p:cNvSpPr>
                  <a:spLocks/>
                </p:cNvSpPr>
                <p:nvPr/>
              </p:nvSpPr>
              <p:spPr bwMode="auto">
                <a:xfrm>
                  <a:off x="4217" y="1332"/>
                  <a:ext cx="330" cy="298"/>
                </a:xfrm>
                <a:custGeom>
                  <a:avLst/>
                  <a:gdLst/>
                  <a:ahLst/>
                  <a:cxnLst>
                    <a:cxn ang="0">
                      <a:pos x="141" y="2"/>
                    </a:cxn>
                    <a:cxn ang="0">
                      <a:pos x="26" y="70"/>
                    </a:cxn>
                    <a:cxn ang="0">
                      <a:pos x="26" y="252"/>
                    </a:cxn>
                    <a:cxn ang="0">
                      <a:pos x="55" y="262"/>
                    </a:cxn>
                    <a:cxn ang="0">
                      <a:pos x="113" y="290"/>
                    </a:cxn>
                    <a:cxn ang="0">
                      <a:pos x="295" y="281"/>
                    </a:cxn>
                    <a:cxn ang="0">
                      <a:pos x="305" y="233"/>
                    </a:cxn>
                    <a:cxn ang="0">
                      <a:pos x="257" y="31"/>
                    </a:cxn>
                    <a:cxn ang="0">
                      <a:pos x="141" y="2"/>
                    </a:cxn>
                  </a:cxnLst>
                  <a:rect l="0" t="0" r="r" b="b"/>
                  <a:pathLst>
                    <a:path w="330" h="298">
                      <a:moveTo>
                        <a:pt x="141" y="2"/>
                      </a:moveTo>
                      <a:cubicBezTo>
                        <a:pt x="47" y="16"/>
                        <a:pt x="84" y="12"/>
                        <a:pt x="26" y="70"/>
                      </a:cubicBezTo>
                      <a:cubicBezTo>
                        <a:pt x="4" y="137"/>
                        <a:pt x="0" y="140"/>
                        <a:pt x="26" y="252"/>
                      </a:cubicBezTo>
                      <a:cubicBezTo>
                        <a:pt x="28" y="262"/>
                        <a:pt x="46" y="257"/>
                        <a:pt x="55" y="262"/>
                      </a:cubicBezTo>
                      <a:cubicBezTo>
                        <a:pt x="123" y="296"/>
                        <a:pt x="46" y="269"/>
                        <a:pt x="113" y="290"/>
                      </a:cubicBezTo>
                      <a:cubicBezTo>
                        <a:pt x="174" y="287"/>
                        <a:pt x="237" y="298"/>
                        <a:pt x="295" y="281"/>
                      </a:cubicBezTo>
                      <a:cubicBezTo>
                        <a:pt x="311" y="276"/>
                        <a:pt x="305" y="249"/>
                        <a:pt x="305" y="233"/>
                      </a:cubicBezTo>
                      <a:cubicBezTo>
                        <a:pt x="305" y="172"/>
                        <a:pt x="330" y="57"/>
                        <a:pt x="257" y="31"/>
                      </a:cubicBezTo>
                      <a:cubicBezTo>
                        <a:pt x="224" y="0"/>
                        <a:pt x="185" y="2"/>
                        <a:pt x="141" y="2"/>
                      </a:cubicBezTo>
                      <a:close/>
                    </a:path>
                  </a:pathLst>
                </a:custGeom>
                <a:noFill/>
                <a:ln w="38100" cmpd="sng">
                  <a:solidFill>
                    <a:schemeClr val="tx1"/>
                  </a:solidFill>
                  <a:round/>
                  <a:headEnd/>
                  <a:tailEnd/>
                </a:ln>
                <a:effectLst/>
              </p:spPr>
              <p:txBody>
                <a:bodyPr wrap="none" anchor="ctr"/>
                <a:lstStyle/>
                <a:p>
                  <a:endParaRPr lang="es-CO"/>
                </a:p>
              </p:txBody>
            </p:sp>
            <p:sp>
              <p:nvSpPr>
                <p:cNvPr id="115729" name="Freeform 17"/>
                <p:cNvSpPr>
                  <a:spLocks/>
                </p:cNvSpPr>
                <p:nvPr/>
              </p:nvSpPr>
              <p:spPr bwMode="auto">
                <a:xfrm>
                  <a:off x="4364" y="1181"/>
                  <a:ext cx="211" cy="159"/>
                </a:xfrm>
                <a:custGeom>
                  <a:avLst/>
                  <a:gdLst/>
                  <a:ahLst/>
                  <a:cxnLst>
                    <a:cxn ang="0">
                      <a:pos x="14" y="153"/>
                    </a:cxn>
                    <a:cxn ang="0">
                      <a:pos x="33" y="77"/>
                    </a:cxn>
                    <a:cxn ang="0">
                      <a:pos x="110" y="9"/>
                    </a:cxn>
                    <a:cxn ang="0">
                      <a:pos x="196" y="19"/>
                    </a:cxn>
                    <a:cxn ang="0">
                      <a:pos x="186" y="77"/>
                    </a:cxn>
                    <a:cxn ang="0">
                      <a:pos x="129" y="96"/>
                    </a:cxn>
                    <a:cxn ang="0">
                      <a:pos x="100" y="115"/>
                    </a:cxn>
                    <a:cxn ang="0">
                      <a:pos x="14" y="153"/>
                    </a:cxn>
                  </a:cxnLst>
                  <a:rect l="0" t="0" r="r" b="b"/>
                  <a:pathLst>
                    <a:path w="211" h="159">
                      <a:moveTo>
                        <a:pt x="14" y="153"/>
                      </a:moveTo>
                      <a:cubicBezTo>
                        <a:pt x="20" y="128"/>
                        <a:pt x="15" y="96"/>
                        <a:pt x="33" y="77"/>
                      </a:cubicBezTo>
                      <a:cubicBezTo>
                        <a:pt x="57" y="52"/>
                        <a:pt x="85" y="34"/>
                        <a:pt x="110" y="9"/>
                      </a:cubicBezTo>
                      <a:cubicBezTo>
                        <a:pt x="139" y="12"/>
                        <a:pt x="174" y="0"/>
                        <a:pt x="196" y="19"/>
                      </a:cubicBezTo>
                      <a:cubicBezTo>
                        <a:pt x="211" y="32"/>
                        <a:pt x="199" y="62"/>
                        <a:pt x="186" y="77"/>
                      </a:cubicBezTo>
                      <a:cubicBezTo>
                        <a:pt x="173" y="92"/>
                        <a:pt x="148" y="90"/>
                        <a:pt x="129" y="96"/>
                      </a:cubicBezTo>
                      <a:cubicBezTo>
                        <a:pt x="118" y="100"/>
                        <a:pt x="111" y="110"/>
                        <a:pt x="100" y="115"/>
                      </a:cubicBezTo>
                      <a:cubicBezTo>
                        <a:pt x="0" y="159"/>
                        <a:pt x="76" y="111"/>
                        <a:pt x="14" y="153"/>
                      </a:cubicBezTo>
                      <a:close/>
                    </a:path>
                  </a:pathLst>
                </a:custGeom>
                <a:noFill/>
                <a:ln w="38100" cmpd="sng">
                  <a:solidFill>
                    <a:schemeClr val="tx1"/>
                  </a:solidFill>
                  <a:round/>
                  <a:headEnd/>
                  <a:tailEnd/>
                </a:ln>
                <a:effectLst/>
              </p:spPr>
              <p:txBody>
                <a:bodyPr wrap="none" anchor="ctr"/>
                <a:lstStyle/>
                <a:p>
                  <a:endParaRPr lang="es-CO"/>
                </a:p>
              </p:txBody>
            </p:sp>
            <p:sp>
              <p:nvSpPr>
                <p:cNvPr id="115730" name="Freeform 18"/>
                <p:cNvSpPr>
                  <a:spLocks/>
                </p:cNvSpPr>
                <p:nvPr/>
              </p:nvSpPr>
              <p:spPr bwMode="auto">
                <a:xfrm flipH="1">
                  <a:off x="4176" y="1185"/>
                  <a:ext cx="211" cy="159"/>
                </a:xfrm>
                <a:custGeom>
                  <a:avLst/>
                  <a:gdLst/>
                  <a:ahLst/>
                  <a:cxnLst>
                    <a:cxn ang="0">
                      <a:pos x="14" y="153"/>
                    </a:cxn>
                    <a:cxn ang="0">
                      <a:pos x="33" y="77"/>
                    </a:cxn>
                    <a:cxn ang="0">
                      <a:pos x="110" y="9"/>
                    </a:cxn>
                    <a:cxn ang="0">
                      <a:pos x="196" y="19"/>
                    </a:cxn>
                    <a:cxn ang="0">
                      <a:pos x="186" y="77"/>
                    </a:cxn>
                    <a:cxn ang="0">
                      <a:pos x="129" y="96"/>
                    </a:cxn>
                    <a:cxn ang="0">
                      <a:pos x="100" y="115"/>
                    </a:cxn>
                    <a:cxn ang="0">
                      <a:pos x="14" y="153"/>
                    </a:cxn>
                  </a:cxnLst>
                  <a:rect l="0" t="0" r="r" b="b"/>
                  <a:pathLst>
                    <a:path w="211" h="159">
                      <a:moveTo>
                        <a:pt x="14" y="153"/>
                      </a:moveTo>
                      <a:cubicBezTo>
                        <a:pt x="20" y="128"/>
                        <a:pt x="15" y="96"/>
                        <a:pt x="33" y="77"/>
                      </a:cubicBezTo>
                      <a:cubicBezTo>
                        <a:pt x="57" y="52"/>
                        <a:pt x="85" y="34"/>
                        <a:pt x="110" y="9"/>
                      </a:cubicBezTo>
                      <a:cubicBezTo>
                        <a:pt x="139" y="12"/>
                        <a:pt x="174" y="0"/>
                        <a:pt x="196" y="19"/>
                      </a:cubicBezTo>
                      <a:cubicBezTo>
                        <a:pt x="211" y="32"/>
                        <a:pt x="199" y="62"/>
                        <a:pt x="186" y="77"/>
                      </a:cubicBezTo>
                      <a:cubicBezTo>
                        <a:pt x="173" y="92"/>
                        <a:pt x="148" y="90"/>
                        <a:pt x="129" y="96"/>
                      </a:cubicBezTo>
                      <a:cubicBezTo>
                        <a:pt x="118" y="100"/>
                        <a:pt x="111" y="110"/>
                        <a:pt x="100" y="115"/>
                      </a:cubicBezTo>
                      <a:cubicBezTo>
                        <a:pt x="0" y="159"/>
                        <a:pt x="76" y="111"/>
                        <a:pt x="14" y="153"/>
                      </a:cubicBezTo>
                      <a:close/>
                    </a:path>
                  </a:pathLst>
                </a:custGeom>
                <a:noFill/>
                <a:ln w="38100" cmpd="sng">
                  <a:solidFill>
                    <a:schemeClr val="tx1"/>
                  </a:solidFill>
                  <a:round/>
                  <a:headEnd/>
                  <a:tailEnd/>
                </a:ln>
                <a:effectLst/>
              </p:spPr>
              <p:txBody>
                <a:bodyPr wrap="none" anchor="ctr"/>
                <a:lstStyle/>
                <a:p>
                  <a:endParaRPr lang="es-CO"/>
                </a:p>
              </p:txBody>
            </p:sp>
            <p:sp>
              <p:nvSpPr>
                <p:cNvPr id="115731" name="Freeform 19"/>
                <p:cNvSpPr>
                  <a:spLocks/>
                </p:cNvSpPr>
                <p:nvPr/>
              </p:nvSpPr>
              <p:spPr bwMode="auto">
                <a:xfrm>
                  <a:off x="4378" y="1306"/>
                  <a:ext cx="139" cy="33"/>
                </a:xfrm>
                <a:custGeom>
                  <a:avLst/>
                  <a:gdLst/>
                  <a:ahLst/>
                  <a:cxnLst>
                    <a:cxn ang="0">
                      <a:pos x="0" y="28"/>
                    </a:cxn>
                    <a:cxn ang="0">
                      <a:pos x="139" y="0"/>
                    </a:cxn>
                  </a:cxnLst>
                  <a:rect l="0" t="0" r="r" b="b"/>
                  <a:pathLst>
                    <a:path w="139" h="33">
                      <a:moveTo>
                        <a:pt x="0" y="28"/>
                      </a:moveTo>
                      <a:cubicBezTo>
                        <a:pt x="44" y="26"/>
                        <a:pt x="103" y="33"/>
                        <a:pt x="139" y="0"/>
                      </a:cubicBezTo>
                    </a:path>
                  </a:pathLst>
                </a:custGeom>
                <a:noFill/>
                <a:ln w="38100" cmpd="sng">
                  <a:solidFill>
                    <a:schemeClr val="tx1"/>
                  </a:solidFill>
                  <a:round/>
                  <a:headEnd/>
                  <a:tailEnd/>
                </a:ln>
                <a:effectLst/>
              </p:spPr>
              <p:txBody>
                <a:bodyPr wrap="none" anchor="ctr"/>
                <a:lstStyle/>
                <a:p>
                  <a:endParaRPr lang="es-CO"/>
                </a:p>
              </p:txBody>
            </p:sp>
            <p:sp>
              <p:nvSpPr>
                <p:cNvPr id="115732" name="Freeform 20"/>
                <p:cNvSpPr>
                  <a:spLocks/>
                </p:cNvSpPr>
                <p:nvPr/>
              </p:nvSpPr>
              <p:spPr bwMode="auto">
                <a:xfrm>
                  <a:off x="4219" y="1291"/>
                  <a:ext cx="149" cy="42"/>
                </a:xfrm>
                <a:custGeom>
                  <a:avLst/>
                  <a:gdLst/>
                  <a:ahLst/>
                  <a:cxnLst>
                    <a:cxn ang="0">
                      <a:pos x="149" y="39"/>
                    </a:cxn>
                    <a:cxn ang="0">
                      <a:pos x="43" y="34"/>
                    </a:cxn>
                    <a:cxn ang="0">
                      <a:pos x="19" y="10"/>
                    </a:cxn>
                    <a:cxn ang="0">
                      <a:pos x="0" y="0"/>
                    </a:cxn>
                  </a:cxnLst>
                  <a:rect l="0" t="0" r="r" b="b"/>
                  <a:pathLst>
                    <a:path w="149" h="42">
                      <a:moveTo>
                        <a:pt x="149" y="39"/>
                      </a:moveTo>
                      <a:cubicBezTo>
                        <a:pt x="114" y="37"/>
                        <a:pt x="78" y="42"/>
                        <a:pt x="43" y="34"/>
                      </a:cubicBezTo>
                      <a:cubicBezTo>
                        <a:pt x="32" y="32"/>
                        <a:pt x="28" y="17"/>
                        <a:pt x="19" y="10"/>
                      </a:cubicBezTo>
                      <a:cubicBezTo>
                        <a:pt x="13" y="6"/>
                        <a:pt x="0" y="0"/>
                        <a:pt x="0" y="0"/>
                      </a:cubicBezTo>
                    </a:path>
                  </a:pathLst>
                </a:custGeom>
                <a:noFill/>
                <a:ln w="38100" cmpd="sng">
                  <a:solidFill>
                    <a:schemeClr val="tx1"/>
                  </a:solidFill>
                  <a:round/>
                  <a:headEnd/>
                  <a:tailEnd/>
                </a:ln>
                <a:effectLst/>
              </p:spPr>
              <p:txBody>
                <a:bodyPr wrap="none" anchor="ctr"/>
                <a:lstStyle/>
                <a:p>
                  <a:endParaRPr lang="es-CO"/>
                </a:p>
              </p:txBody>
            </p:sp>
          </p:grpSp>
        </p:grpSp>
        <p:sp>
          <p:nvSpPr>
            <p:cNvPr id="115733" name="AutoShape 21"/>
            <p:cNvSpPr>
              <a:spLocks noChangeArrowheads="1"/>
            </p:cNvSpPr>
            <p:nvPr/>
          </p:nvSpPr>
          <p:spPr bwMode="auto">
            <a:xfrm>
              <a:off x="816" y="1728"/>
              <a:ext cx="1536" cy="864"/>
            </a:xfrm>
            <a:prstGeom prst="upArrowCallout">
              <a:avLst>
                <a:gd name="adj1" fmla="val 44444"/>
                <a:gd name="adj2" fmla="val 44444"/>
                <a:gd name="adj3" fmla="val 16667"/>
                <a:gd name="adj4" fmla="val 66667"/>
              </a:avLst>
            </a:prstGeom>
            <a:solidFill>
              <a:srgbClr val="009999"/>
            </a:solidFill>
            <a:ln w="9525">
              <a:solidFill>
                <a:schemeClr val="tx1"/>
              </a:solidFill>
              <a:miter lim="800000"/>
              <a:headEnd/>
              <a:tailEnd/>
            </a:ln>
            <a:effectLst/>
          </p:spPr>
          <p:txBody>
            <a:bodyPr wrap="none" anchor="ctr"/>
            <a:lstStyle/>
            <a:p>
              <a:pPr algn="ctr"/>
              <a:r>
                <a:rPr lang="es-ES_tradnl" sz="800">
                  <a:solidFill>
                    <a:schemeClr val="bg1"/>
                  </a:solidFill>
                  <a:latin typeface="Arial" charset="0"/>
                </a:rPr>
                <a:t>Procesos</a:t>
              </a:r>
            </a:p>
            <a:p>
              <a:pPr algn="ctr"/>
              <a:r>
                <a:rPr lang="es-ES_tradnl" sz="800">
                  <a:solidFill>
                    <a:schemeClr val="bg1"/>
                  </a:solidFill>
                  <a:latin typeface="Arial" charset="0"/>
                </a:rPr>
                <a:t>Consumibles</a:t>
              </a:r>
            </a:p>
            <a:p>
              <a:pPr algn="ctr"/>
              <a:r>
                <a:rPr lang="es-ES_tradnl" sz="800">
                  <a:solidFill>
                    <a:schemeClr val="bg1"/>
                  </a:solidFill>
                  <a:latin typeface="Arial" charset="0"/>
                </a:rPr>
                <a:t>Productos</a:t>
              </a:r>
            </a:p>
          </p:txBody>
        </p:sp>
        <p:sp>
          <p:nvSpPr>
            <p:cNvPr id="115734" name="AutoShape 22"/>
            <p:cNvSpPr>
              <a:spLocks noChangeArrowheads="1"/>
            </p:cNvSpPr>
            <p:nvPr/>
          </p:nvSpPr>
          <p:spPr bwMode="auto">
            <a:xfrm flipV="1">
              <a:off x="816" y="528"/>
              <a:ext cx="1536" cy="864"/>
            </a:xfrm>
            <a:prstGeom prst="upArrowCallout">
              <a:avLst>
                <a:gd name="adj1" fmla="val 44444"/>
                <a:gd name="adj2" fmla="val 44444"/>
                <a:gd name="adj3" fmla="val 16667"/>
                <a:gd name="adj4" fmla="val 66667"/>
              </a:avLst>
            </a:prstGeom>
            <a:solidFill>
              <a:srgbClr val="009999"/>
            </a:solidFill>
            <a:ln w="9525">
              <a:solidFill>
                <a:schemeClr val="tx1"/>
              </a:solidFill>
              <a:miter lim="800000"/>
              <a:headEnd/>
              <a:tailEnd/>
            </a:ln>
            <a:effectLst/>
          </p:spPr>
          <p:txBody>
            <a:bodyPr rot="10800000" wrap="none" anchor="ctr"/>
            <a:lstStyle/>
            <a:p>
              <a:pPr algn="ctr"/>
              <a:r>
                <a:rPr lang="es-ES_tradnl" sz="800">
                  <a:solidFill>
                    <a:schemeClr val="bg1"/>
                  </a:solidFill>
                  <a:latin typeface="Arial" charset="0"/>
                </a:rPr>
                <a:t>Materiales</a:t>
              </a:r>
            </a:p>
            <a:p>
              <a:pPr algn="ctr"/>
              <a:r>
                <a:rPr lang="es-ES_tradnl" sz="800">
                  <a:solidFill>
                    <a:schemeClr val="bg1"/>
                  </a:solidFill>
                  <a:latin typeface="Arial" charset="0"/>
                </a:rPr>
                <a:t>Equipos</a:t>
              </a:r>
            </a:p>
            <a:p>
              <a:pPr algn="ctr"/>
              <a:r>
                <a:rPr lang="es-ES_tradnl" sz="800">
                  <a:solidFill>
                    <a:schemeClr val="bg1"/>
                  </a:solidFill>
                  <a:latin typeface="Arial" charset="0"/>
                </a:rPr>
                <a:t>Servicios</a:t>
              </a:r>
            </a:p>
          </p:txBody>
        </p:sp>
      </p:grpSp>
      <p:sp>
        <p:nvSpPr>
          <p:cNvPr id="115755" name="Text Box 43" descr="Pergamino"/>
          <p:cNvSpPr txBox="1">
            <a:spLocks noChangeArrowheads="1"/>
          </p:cNvSpPr>
          <p:nvPr/>
        </p:nvSpPr>
        <p:spPr bwMode="auto">
          <a:xfrm>
            <a:off x="211016" y="2539580"/>
            <a:ext cx="8721969" cy="590931"/>
          </a:xfrm>
          <a:prstGeom prst="rect">
            <a:avLst/>
          </a:prstGeom>
          <a:noFill/>
          <a:ln w="9525">
            <a:noFill/>
            <a:miter lim="800000"/>
            <a:headEnd/>
            <a:tailEnd/>
          </a:ln>
          <a:effectLst/>
        </p:spPr>
        <p:txBody>
          <a:bodyPr lIns="54000" rIns="54000">
            <a:spAutoFit/>
          </a:bodyPr>
          <a:lstStyle/>
          <a:p>
            <a:pPr marL="190500" indent="-190500">
              <a:lnSpc>
                <a:spcPct val="90000"/>
              </a:lnSpc>
              <a:spcBef>
                <a:spcPts val="500"/>
              </a:spcBef>
              <a:spcAft>
                <a:spcPts val="500"/>
              </a:spcAft>
              <a:buFont typeface="Wingdings" pitchFamily="2" charset="2"/>
              <a:buChar char=""/>
            </a:pPr>
            <a:r>
              <a:rPr lang="es-ES_tradnl" dirty="0">
                <a:latin typeface="Arial" charset="0"/>
              </a:rPr>
              <a:t>Establecer mecanismos para verificar los productos comprados con respecto a los requisitos de compra especificados</a:t>
            </a:r>
            <a:r>
              <a:rPr lang="es-ES_tradnl" dirty="0" smtClean="0">
                <a:latin typeface="Arial" charset="0"/>
              </a:rPr>
              <a:t>.</a:t>
            </a:r>
            <a:endParaRPr lang="es-ES_tradnl" dirty="0">
              <a:latin typeface="Arial" charset="0"/>
            </a:endParaRPr>
          </a:p>
        </p:txBody>
      </p:sp>
      <p:sp>
        <p:nvSpPr>
          <p:cNvPr id="41" name="40 CuadroTexto"/>
          <p:cNvSpPr txBox="1"/>
          <p:nvPr/>
        </p:nvSpPr>
        <p:spPr>
          <a:xfrm>
            <a:off x="428628" y="3650348"/>
            <a:ext cx="8501090" cy="2064668"/>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190500" indent="-190500">
              <a:lnSpc>
                <a:spcPct val="90000"/>
              </a:lnSpc>
              <a:spcBef>
                <a:spcPts val="500"/>
              </a:spcBef>
              <a:spcAft>
                <a:spcPts val="500"/>
              </a:spcAft>
              <a:buFont typeface="Wingdings" pitchFamily="2" charset="2"/>
              <a:buChar char=""/>
            </a:pPr>
            <a:r>
              <a:rPr lang="es-ES_tradnl" dirty="0" smtClean="0">
                <a:latin typeface="Arial" charset="0"/>
              </a:rPr>
              <a:t>Las actividades de verificación pueden incluir: </a:t>
            </a:r>
          </a:p>
          <a:p>
            <a:pPr marL="669925" lvl="1" indent="-288925">
              <a:lnSpc>
                <a:spcPct val="90000"/>
              </a:lnSpc>
              <a:spcBef>
                <a:spcPts val="500"/>
              </a:spcBef>
              <a:spcAft>
                <a:spcPts val="500"/>
              </a:spcAft>
              <a:buFont typeface="Wingdings" pitchFamily="2" charset="2"/>
              <a:buChar char="ü"/>
            </a:pPr>
            <a:r>
              <a:rPr lang="es-ES_tradnl" dirty="0" smtClean="0">
                <a:latin typeface="Arial" charset="0"/>
              </a:rPr>
              <a:t>obtención de los proveedores pruebas objetivas de la calidad del producto, (test </a:t>
            </a:r>
            <a:r>
              <a:rPr lang="es-ES_tradnl" dirty="0" err="1" smtClean="0">
                <a:latin typeface="Arial" charset="0"/>
              </a:rPr>
              <a:t>reports</a:t>
            </a:r>
            <a:r>
              <a:rPr lang="es-ES_tradnl" dirty="0" smtClean="0">
                <a:latin typeface="Arial" charset="0"/>
              </a:rPr>
              <a:t>, registros estadísticos, control de procesos),</a:t>
            </a:r>
          </a:p>
          <a:p>
            <a:pPr marL="669925" lvl="1" indent="-288925">
              <a:lnSpc>
                <a:spcPct val="90000"/>
              </a:lnSpc>
              <a:spcBef>
                <a:spcPts val="500"/>
              </a:spcBef>
              <a:spcAft>
                <a:spcPts val="500"/>
              </a:spcAft>
              <a:buFont typeface="Wingdings" pitchFamily="2" charset="2"/>
              <a:buChar char="ü"/>
            </a:pPr>
            <a:r>
              <a:rPr lang="es-ES_tradnl" dirty="0" smtClean="0">
                <a:latin typeface="Arial" charset="0"/>
              </a:rPr>
              <a:t>revisión de la documentación necesaria</a:t>
            </a:r>
          </a:p>
          <a:p>
            <a:pPr marL="669925" lvl="1" indent="-288925">
              <a:lnSpc>
                <a:spcPct val="90000"/>
              </a:lnSpc>
              <a:spcBef>
                <a:spcPts val="500"/>
              </a:spcBef>
              <a:spcAft>
                <a:spcPts val="500"/>
              </a:spcAft>
              <a:buFont typeface="Wingdings" pitchFamily="2" charset="2"/>
              <a:buChar char="ü"/>
            </a:pPr>
            <a:r>
              <a:rPr lang="es-ES_tradnl" dirty="0" smtClean="0">
                <a:latin typeface="Arial" charset="0"/>
              </a:rPr>
              <a:t>inspección de los productos a su recepción</a:t>
            </a:r>
          </a:p>
          <a:p>
            <a:endParaRPr lang="es-CO" dirty="0"/>
          </a:p>
        </p:txBody>
      </p:sp>
      <p:sp>
        <p:nvSpPr>
          <p:cNvPr id="25" name="1 Marcador de pie de página"/>
          <p:cNvSpPr txBox="1">
            <a:spLocks/>
          </p:cNvSpPr>
          <p:nvPr/>
        </p:nvSpPr>
        <p:spPr>
          <a:xfrm>
            <a:off x="360000" y="6350023"/>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Control y Gestión de la Calidad - Ana Rosa Fajardo</a:t>
            </a:r>
            <a:endParaRPr lang="es-ES" dirty="0"/>
          </a:p>
        </p:txBody>
      </p:sp>
      <p:pic>
        <p:nvPicPr>
          <p:cNvPr id="26"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6093296"/>
            <a:ext cx="2627050" cy="619386"/>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AutoShape 4"/>
          <p:cNvSpPr>
            <a:spLocks noChangeArrowheads="1"/>
          </p:cNvSpPr>
          <p:nvPr/>
        </p:nvSpPr>
        <p:spPr bwMode="auto">
          <a:xfrm>
            <a:off x="7104185" y="838200"/>
            <a:ext cx="1894743" cy="838200"/>
          </a:xfrm>
          <a:prstGeom prst="flowChartDocument">
            <a:avLst/>
          </a:prstGeom>
          <a:solidFill>
            <a:schemeClr val="bg1"/>
          </a:solidFill>
          <a:ln w="12700">
            <a:solidFill>
              <a:schemeClr val="tx2"/>
            </a:solidFill>
            <a:miter lim="800000"/>
            <a:headEnd/>
            <a:tailEnd/>
          </a:ln>
          <a:effectLst>
            <a:outerShdw dist="107763" dir="18900000" algn="ctr" rotWithShape="0">
              <a:schemeClr val="accent1"/>
            </a:outerShdw>
          </a:effectLst>
        </p:spPr>
        <p:txBody>
          <a:bodyPr lIns="57600" tIns="46038" rIns="57600" bIns="46038" anchor="ctr"/>
          <a:lstStyle/>
          <a:p>
            <a:pPr indent="-285750" algn="ctr"/>
            <a:r>
              <a:rPr lang="es-ES_tradnl" sz="1600" b="1">
                <a:latin typeface="Arial" charset="0"/>
              </a:rPr>
              <a:t>7. Realización del Producto</a:t>
            </a:r>
          </a:p>
        </p:txBody>
      </p:sp>
      <p:sp>
        <p:nvSpPr>
          <p:cNvPr id="117833" name="AutoShape 73"/>
          <p:cNvSpPr>
            <a:spLocks noChangeArrowheads="1"/>
          </p:cNvSpPr>
          <p:nvPr/>
        </p:nvSpPr>
        <p:spPr bwMode="auto">
          <a:xfrm>
            <a:off x="818804" y="1819268"/>
            <a:ext cx="6682154" cy="609600"/>
          </a:xfrm>
          <a:prstGeom prst="rightArrow">
            <a:avLst>
              <a:gd name="adj1" fmla="val 50000"/>
              <a:gd name="adj2" fmla="val 75428"/>
            </a:avLst>
          </a:prstGeom>
          <a:solidFill>
            <a:schemeClr val="accent1"/>
          </a:solidFill>
          <a:ln w="9525">
            <a:solidFill>
              <a:schemeClr val="tx1"/>
            </a:solidFill>
            <a:miter lim="800000"/>
            <a:headEnd/>
            <a:tailEnd/>
          </a:ln>
          <a:effectLst/>
        </p:spPr>
        <p:txBody>
          <a:bodyPr wrap="none" anchor="ctr"/>
          <a:lstStyle/>
          <a:p>
            <a:endParaRPr lang="es-CO"/>
          </a:p>
        </p:txBody>
      </p:sp>
      <p:sp>
        <p:nvSpPr>
          <p:cNvPr id="117765" name="Text Box 5"/>
          <p:cNvSpPr txBox="1">
            <a:spLocks noChangeArrowheads="1"/>
          </p:cNvSpPr>
          <p:nvPr/>
        </p:nvSpPr>
        <p:spPr bwMode="auto">
          <a:xfrm>
            <a:off x="857224" y="76200"/>
            <a:ext cx="7330853" cy="677108"/>
          </a:xfrm>
          <a:prstGeom prst="rect">
            <a:avLst/>
          </a:prstGeom>
          <a:noFill/>
          <a:ln w="9525">
            <a:noFill/>
            <a:miter lim="800000"/>
            <a:headEnd/>
            <a:tailEnd/>
          </a:ln>
          <a:effectLst/>
        </p:spPr>
        <p:txBody>
          <a:bodyPr wrap="none">
            <a:spAutoFit/>
          </a:bodyPr>
          <a:lstStyle/>
          <a:p>
            <a:pPr algn="ctr"/>
            <a:r>
              <a:rPr lang="es-ES_tradnl" b="1" dirty="0">
                <a:latin typeface="Arial" charset="0"/>
              </a:rPr>
              <a:t>7.5 Producción y Prestación del Servicio</a:t>
            </a:r>
          </a:p>
          <a:p>
            <a:pPr algn="ctr"/>
            <a:r>
              <a:rPr lang="es-ES_tradnl" sz="2000" b="1" dirty="0">
                <a:latin typeface="Arial" charset="0"/>
              </a:rPr>
              <a:t>7.5.1. Control de la Producción y la Prestación del Servicio</a:t>
            </a:r>
            <a:endParaRPr lang="es-ES_tradnl" b="1" dirty="0">
              <a:latin typeface="Arial" charset="0"/>
            </a:endParaRPr>
          </a:p>
        </p:txBody>
      </p:sp>
      <p:sp>
        <p:nvSpPr>
          <p:cNvPr id="117799" name="Text Box 39" descr="Pergamino"/>
          <p:cNvSpPr txBox="1">
            <a:spLocks noChangeArrowheads="1"/>
          </p:cNvSpPr>
          <p:nvPr/>
        </p:nvSpPr>
        <p:spPr bwMode="auto">
          <a:xfrm>
            <a:off x="282453" y="3526828"/>
            <a:ext cx="8575827" cy="197387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lIns="54000" rIns="54000">
            <a:spAutoFit/>
          </a:bodyPr>
          <a:lstStyle/>
          <a:p>
            <a:pPr marL="190500" indent="-190500">
              <a:lnSpc>
                <a:spcPct val="80000"/>
              </a:lnSpc>
              <a:spcBef>
                <a:spcPts val="500"/>
              </a:spcBef>
              <a:spcAft>
                <a:spcPts val="500"/>
              </a:spcAft>
            </a:pPr>
            <a:r>
              <a:rPr lang="es-ES_tradnl" sz="2200" dirty="0" smtClean="0">
                <a:latin typeface="Arial" charset="0"/>
              </a:rPr>
              <a:t>En la </a:t>
            </a:r>
            <a:r>
              <a:rPr lang="es-ES_tradnl" sz="2200" dirty="0">
                <a:latin typeface="Arial" charset="0"/>
              </a:rPr>
              <a:t>planificación </a:t>
            </a:r>
            <a:r>
              <a:rPr lang="es-ES_tradnl" sz="2200" dirty="0" smtClean="0">
                <a:latin typeface="Arial" charset="0"/>
              </a:rPr>
              <a:t>se debe tener en </a:t>
            </a:r>
            <a:r>
              <a:rPr lang="es-ES_tradnl" sz="2200" dirty="0">
                <a:latin typeface="Arial" charset="0"/>
              </a:rPr>
              <a:t>cuenta, </a:t>
            </a:r>
          </a:p>
          <a:p>
            <a:pPr marL="669925" lvl="1" indent="-288925">
              <a:lnSpc>
                <a:spcPct val="80000"/>
              </a:lnSpc>
              <a:spcBef>
                <a:spcPts val="500"/>
              </a:spcBef>
              <a:spcAft>
                <a:spcPts val="500"/>
              </a:spcAft>
              <a:buFont typeface="Wingdings" pitchFamily="2" charset="2"/>
              <a:buChar char="ü"/>
            </a:pPr>
            <a:r>
              <a:rPr lang="es-ES_tradnl" sz="2200" dirty="0" smtClean="0">
                <a:latin typeface="Arial" charset="0"/>
              </a:rPr>
              <a:t>Establecer controles </a:t>
            </a:r>
            <a:r>
              <a:rPr lang="es-ES_tradnl" sz="2200" dirty="0">
                <a:latin typeface="Arial" charset="0"/>
              </a:rPr>
              <a:t>del proceso y desarrollo de planes de control cuando se hayan identificado características </a:t>
            </a:r>
            <a:r>
              <a:rPr lang="es-ES_tradnl" sz="2200" dirty="0" smtClean="0">
                <a:latin typeface="Arial" charset="0"/>
              </a:rPr>
              <a:t>clave.</a:t>
            </a:r>
            <a:endParaRPr lang="es-ES_tradnl" sz="2200" dirty="0">
              <a:latin typeface="Arial" charset="0"/>
            </a:endParaRPr>
          </a:p>
          <a:p>
            <a:pPr marL="669925" lvl="1" indent="-288925">
              <a:lnSpc>
                <a:spcPct val="80000"/>
              </a:lnSpc>
              <a:spcBef>
                <a:spcPts val="500"/>
              </a:spcBef>
              <a:spcAft>
                <a:spcPts val="500"/>
              </a:spcAft>
              <a:buFont typeface="Wingdings" pitchFamily="2" charset="2"/>
              <a:buChar char="ü"/>
            </a:pPr>
            <a:r>
              <a:rPr lang="es-ES_tradnl" sz="2200" dirty="0" smtClean="0">
                <a:latin typeface="Arial" charset="0"/>
              </a:rPr>
              <a:t>Identificar puntos </a:t>
            </a:r>
            <a:r>
              <a:rPr lang="es-ES_tradnl" sz="2200" dirty="0">
                <a:latin typeface="Arial" charset="0"/>
              </a:rPr>
              <a:t>de verificación en proceso, cuando no se pueda efectuar una verificación adecuada de conformidad en una fase posterior de la </a:t>
            </a:r>
            <a:r>
              <a:rPr lang="es-ES_tradnl" sz="2200" dirty="0" smtClean="0">
                <a:latin typeface="Arial" charset="0"/>
              </a:rPr>
              <a:t>realización.</a:t>
            </a:r>
            <a:endParaRPr lang="es-ES_tradnl" sz="2200" dirty="0">
              <a:latin typeface="Arial" charset="0"/>
            </a:endParaRPr>
          </a:p>
        </p:txBody>
      </p:sp>
      <p:sp>
        <p:nvSpPr>
          <p:cNvPr id="117834" name="Rectangle 74"/>
          <p:cNvSpPr>
            <a:spLocks noChangeArrowheads="1"/>
          </p:cNvSpPr>
          <p:nvPr/>
        </p:nvSpPr>
        <p:spPr bwMode="auto">
          <a:xfrm>
            <a:off x="1336431" y="1095372"/>
            <a:ext cx="5416062" cy="1905000"/>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s-CO" dirty="0"/>
          </a:p>
        </p:txBody>
      </p:sp>
      <p:sp>
        <p:nvSpPr>
          <p:cNvPr id="117800" name="Rectangle 40"/>
          <p:cNvSpPr>
            <a:spLocks noChangeArrowheads="1"/>
          </p:cNvSpPr>
          <p:nvPr/>
        </p:nvSpPr>
        <p:spPr bwMode="auto">
          <a:xfrm>
            <a:off x="1547446" y="1295400"/>
            <a:ext cx="1406769" cy="609600"/>
          </a:xfrm>
          <a:prstGeom prst="rect">
            <a:avLst/>
          </a:prstGeom>
          <a:solidFill>
            <a:schemeClr val="bg1"/>
          </a:solidFill>
          <a:ln w="9525">
            <a:solidFill>
              <a:schemeClr val="tx1"/>
            </a:solidFill>
            <a:miter lim="800000"/>
            <a:headEnd/>
            <a:tailEnd/>
          </a:ln>
          <a:effectLst/>
        </p:spPr>
        <p:txBody>
          <a:bodyPr wrap="none" anchor="ctr"/>
          <a:lstStyle/>
          <a:p>
            <a:pPr algn="ctr"/>
            <a:r>
              <a:rPr lang="es-ES_tradnl" sz="2000" b="1" dirty="0">
                <a:latin typeface="Arial" charset="0"/>
              </a:rPr>
              <a:t>PROCESO</a:t>
            </a:r>
          </a:p>
        </p:txBody>
      </p:sp>
      <p:sp>
        <p:nvSpPr>
          <p:cNvPr id="117801" name="Rectangle 41"/>
          <p:cNvSpPr>
            <a:spLocks noChangeArrowheads="1"/>
          </p:cNvSpPr>
          <p:nvPr/>
        </p:nvSpPr>
        <p:spPr bwMode="auto">
          <a:xfrm>
            <a:off x="3305908" y="1295400"/>
            <a:ext cx="1406769" cy="609600"/>
          </a:xfrm>
          <a:prstGeom prst="rect">
            <a:avLst/>
          </a:prstGeom>
          <a:solidFill>
            <a:schemeClr val="bg1"/>
          </a:solidFill>
          <a:ln w="9525">
            <a:solidFill>
              <a:schemeClr val="tx1"/>
            </a:solidFill>
            <a:miter lim="800000"/>
            <a:headEnd/>
            <a:tailEnd/>
          </a:ln>
          <a:effectLst/>
        </p:spPr>
        <p:txBody>
          <a:bodyPr wrap="none" anchor="ctr"/>
          <a:lstStyle/>
          <a:p>
            <a:pPr algn="ctr"/>
            <a:r>
              <a:rPr lang="es-ES_tradnl" sz="2000" b="1">
                <a:latin typeface="Arial" charset="0"/>
              </a:rPr>
              <a:t>PROCESO</a:t>
            </a:r>
          </a:p>
        </p:txBody>
      </p:sp>
      <p:sp>
        <p:nvSpPr>
          <p:cNvPr id="117802" name="Rectangle 42"/>
          <p:cNvSpPr>
            <a:spLocks noChangeArrowheads="1"/>
          </p:cNvSpPr>
          <p:nvPr/>
        </p:nvSpPr>
        <p:spPr bwMode="auto">
          <a:xfrm>
            <a:off x="5064369" y="1295400"/>
            <a:ext cx="1406769" cy="609600"/>
          </a:xfrm>
          <a:prstGeom prst="rect">
            <a:avLst/>
          </a:prstGeom>
          <a:solidFill>
            <a:schemeClr val="bg1"/>
          </a:solidFill>
          <a:ln w="9525">
            <a:solidFill>
              <a:schemeClr val="tx1"/>
            </a:solidFill>
            <a:miter lim="800000"/>
            <a:headEnd/>
            <a:tailEnd/>
          </a:ln>
          <a:effectLst/>
        </p:spPr>
        <p:txBody>
          <a:bodyPr wrap="none" anchor="ctr"/>
          <a:lstStyle/>
          <a:p>
            <a:pPr algn="ctr"/>
            <a:r>
              <a:rPr lang="es-ES_tradnl" sz="2000" b="1">
                <a:latin typeface="Arial" charset="0"/>
              </a:rPr>
              <a:t>PROCESO</a:t>
            </a:r>
          </a:p>
        </p:txBody>
      </p:sp>
      <p:grpSp>
        <p:nvGrpSpPr>
          <p:cNvPr id="2" name="Group 52"/>
          <p:cNvGrpSpPr>
            <a:grpSpLocks/>
          </p:cNvGrpSpPr>
          <p:nvPr/>
        </p:nvGrpSpPr>
        <p:grpSpPr bwMode="auto">
          <a:xfrm>
            <a:off x="1547446" y="1981201"/>
            <a:ext cx="1547446" cy="669925"/>
            <a:chOff x="1728" y="1949"/>
            <a:chExt cx="1056" cy="422"/>
          </a:xfrm>
        </p:grpSpPr>
        <p:grpSp>
          <p:nvGrpSpPr>
            <p:cNvPr id="3" name="Group 45"/>
            <p:cNvGrpSpPr>
              <a:grpSpLocks/>
            </p:cNvGrpSpPr>
            <p:nvPr/>
          </p:nvGrpSpPr>
          <p:grpSpPr bwMode="auto">
            <a:xfrm>
              <a:off x="1728" y="1949"/>
              <a:ext cx="864" cy="230"/>
              <a:chOff x="1728" y="1949"/>
              <a:chExt cx="864" cy="230"/>
            </a:xfrm>
          </p:grpSpPr>
          <p:sp>
            <p:nvSpPr>
              <p:cNvPr id="117804" name="Line 44"/>
              <p:cNvSpPr>
                <a:spLocks noChangeShapeType="1"/>
              </p:cNvSpPr>
              <p:nvPr/>
            </p:nvSpPr>
            <p:spPr bwMode="auto">
              <a:xfrm>
                <a:off x="1728" y="2064"/>
                <a:ext cx="864" cy="0"/>
              </a:xfrm>
              <a:prstGeom prst="line">
                <a:avLst/>
              </a:prstGeom>
              <a:noFill/>
              <a:ln w="28575">
                <a:solidFill>
                  <a:srgbClr val="FF3300"/>
                </a:solidFill>
                <a:round/>
                <a:headEnd/>
                <a:tailEnd type="triangle" w="med" len="med"/>
              </a:ln>
              <a:effectLst/>
            </p:spPr>
            <p:txBody>
              <a:bodyPr wrap="none" anchor="ctr"/>
              <a:lstStyle/>
              <a:p>
                <a:endParaRPr lang="es-CO"/>
              </a:p>
            </p:txBody>
          </p:sp>
          <p:sp>
            <p:nvSpPr>
              <p:cNvPr id="117803" name="Rectangle 43"/>
              <p:cNvSpPr>
                <a:spLocks noChangeArrowheads="1"/>
              </p:cNvSpPr>
              <p:nvPr/>
            </p:nvSpPr>
            <p:spPr bwMode="auto">
              <a:xfrm>
                <a:off x="1824" y="1949"/>
                <a:ext cx="576" cy="230"/>
              </a:xfrm>
              <a:prstGeom prst="rect">
                <a:avLst/>
              </a:prstGeom>
              <a:solidFill>
                <a:schemeClr val="bg1"/>
              </a:solidFill>
              <a:ln w="9525">
                <a:solidFill>
                  <a:schemeClr val="tx1"/>
                </a:solidFill>
                <a:miter lim="800000"/>
                <a:headEnd/>
                <a:tailEnd/>
              </a:ln>
              <a:effectLst/>
            </p:spPr>
            <p:txBody>
              <a:bodyPr wrap="none" anchor="ctr"/>
              <a:lstStyle/>
              <a:p>
                <a:pPr algn="ctr"/>
                <a:r>
                  <a:rPr lang="es-ES_tradnl" sz="1200" b="1">
                    <a:solidFill>
                      <a:srgbClr val="000099"/>
                    </a:solidFill>
                    <a:latin typeface="Arial" charset="0"/>
                  </a:rPr>
                  <a:t>PROCESO</a:t>
                </a:r>
              </a:p>
            </p:txBody>
          </p:sp>
        </p:grpSp>
        <p:grpSp>
          <p:nvGrpSpPr>
            <p:cNvPr id="4" name="Group 46"/>
            <p:cNvGrpSpPr>
              <a:grpSpLocks/>
            </p:cNvGrpSpPr>
            <p:nvPr/>
          </p:nvGrpSpPr>
          <p:grpSpPr bwMode="auto">
            <a:xfrm>
              <a:off x="1824" y="2045"/>
              <a:ext cx="864" cy="230"/>
              <a:chOff x="1728" y="1949"/>
              <a:chExt cx="864" cy="230"/>
            </a:xfrm>
          </p:grpSpPr>
          <p:sp>
            <p:nvSpPr>
              <p:cNvPr id="117807" name="Line 47"/>
              <p:cNvSpPr>
                <a:spLocks noChangeShapeType="1"/>
              </p:cNvSpPr>
              <p:nvPr/>
            </p:nvSpPr>
            <p:spPr bwMode="auto">
              <a:xfrm>
                <a:off x="1728" y="2064"/>
                <a:ext cx="864" cy="0"/>
              </a:xfrm>
              <a:prstGeom prst="line">
                <a:avLst/>
              </a:prstGeom>
              <a:noFill/>
              <a:ln w="28575">
                <a:solidFill>
                  <a:srgbClr val="FF3300"/>
                </a:solidFill>
                <a:round/>
                <a:headEnd/>
                <a:tailEnd type="triangle" w="med" len="med"/>
              </a:ln>
              <a:effectLst/>
            </p:spPr>
            <p:txBody>
              <a:bodyPr wrap="none" anchor="ctr"/>
              <a:lstStyle/>
              <a:p>
                <a:endParaRPr lang="es-CO"/>
              </a:p>
            </p:txBody>
          </p:sp>
          <p:sp>
            <p:nvSpPr>
              <p:cNvPr id="117808" name="Rectangle 48"/>
              <p:cNvSpPr>
                <a:spLocks noChangeArrowheads="1"/>
              </p:cNvSpPr>
              <p:nvPr/>
            </p:nvSpPr>
            <p:spPr bwMode="auto">
              <a:xfrm>
                <a:off x="1824" y="1949"/>
                <a:ext cx="576" cy="230"/>
              </a:xfrm>
              <a:prstGeom prst="rect">
                <a:avLst/>
              </a:prstGeom>
              <a:solidFill>
                <a:schemeClr val="bg1"/>
              </a:solidFill>
              <a:ln w="9525">
                <a:solidFill>
                  <a:schemeClr val="tx1"/>
                </a:solidFill>
                <a:miter lim="800000"/>
                <a:headEnd/>
                <a:tailEnd/>
              </a:ln>
              <a:effectLst/>
            </p:spPr>
            <p:txBody>
              <a:bodyPr wrap="none" anchor="ctr"/>
              <a:lstStyle/>
              <a:p>
                <a:pPr algn="ctr"/>
                <a:r>
                  <a:rPr lang="es-ES_tradnl" sz="1200" b="1">
                    <a:solidFill>
                      <a:srgbClr val="000099"/>
                    </a:solidFill>
                    <a:latin typeface="Arial" charset="0"/>
                  </a:rPr>
                  <a:t>PROCESO</a:t>
                </a:r>
              </a:p>
            </p:txBody>
          </p:sp>
        </p:grpSp>
        <p:grpSp>
          <p:nvGrpSpPr>
            <p:cNvPr id="5" name="Group 49"/>
            <p:cNvGrpSpPr>
              <a:grpSpLocks/>
            </p:cNvGrpSpPr>
            <p:nvPr/>
          </p:nvGrpSpPr>
          <p:grpSpPr bwMode="auto">
            <a:xfrm>
              <a:off x="1920" y="2141"/>
              <a:ext cx="864" cy="230"/>
              <a:chOff x="1728" y="1949"/>
              <a:chExt cx="864" cy="230"/>
            </a:xfrm>
          </p:grpSpPr>
          <p:sp>
            <p:nvSpPr>
              <p:cNvPr id="117810" name="Line 50"/>
              <p:cNvSpPr>
                <a:spLocks noChangeShapeType="1"/>
              </p:cNvSpPr>
              <p:nvPr/>
            </p:nvSpPr>
            <p:spPr bwMode="auto">
              <a:xfrm>
                <a:off x="1728" y="2064"/>
                <a:ext cx="864" cy="0"/>
              </a:xfrm>
              <a:prstGeom prst="line">
                <a:avLst/>
              </a:prstGeom>
              <a:noFill/>
              <a:ln w="28575">
                <a:solidFill>
                  <a:srgbClr val="FF3300"/>
                </a:solidFill>
                <a:round/>
                <a:headEnd/>
                <a:tailEnd type="triangle" w="med" len="med"/>
              </a:ln>
              <a:effectLst/>
            </p:spPr>
            <p:txBody>
              <a:bodyPr wrap="none" anchor="ctr"/>
              <a:lstStyle/>
              <a:p>
                <a:endParaRPr lang="es-CO"/>
              </a:p>
            </p:txBody>
          </p:sp>
          <p:sp>
            <p:nvSpPr>
              <p:cNvPr id="117811" name="Rectangle 51"/>
              <p:cNvSpPr>
                <a:spLocks noChangeArrowheads="1"/>
              </p:cNvSpPr>
              <p:nvPr/>
            </p:nvSpPr>
            <p:spPr bwMode="auto">
              <a:xfrm>
                <a:off x="1824" y="1949"/>
                <a:ext cx="576" cy="230"/>
              </a:xfrm>
              <a:prstGeom prst="rect">
                <a:avLst/>
              </a:prstGeom>
              <a:solidFill>
                <a:schemeClr val="bg1"/>
              </a:solidFill>
              <a:ln w="9525">
                <a:solidFill>
                  <a:schemeClr val="tx1"/>
                </a:solidFill>
                <a:miter lim="800000"/>
                <a:headEnd/>
                <a:tailEnd/>
              </a:ln>
              <a:effectLst/>
            </p:spPr>
            <p:txBody>
              <a:bodyPr wrap="none" anchor="ctr"/>
              <a:lstStyle/>
              <a:p>
                <a:pPr algn="ctr"/>
                <a:r>
                  <a:rPr lang="es-ES_tradnl" sz="1200" b="1" dirty="0">
                    <a:latin typeface="Arial" charset="0"/>
                  </a:rPr>
                  <a:t>PROCESO</a:t>
                </a:r>
              </a:p>
            </p:txBody>
          </p:sp>
        </p:grpSp>
      </p:grpSp>
      <p:grpSp>
        <p:nvGrpSpPr>
          <p:cNvPr id="6" name="Group 53"/>
          <p:cNvGrpSpPr>
            <a:grpSpLocks/>
          </p:cNvGrpSpPr>
          <p:nvPr/>
        </p:nvGrpSpPr>
        <p:grpSpPr bwMode="auto">
          <a:xfrm>
            <a:off x="3305908" y="1981201"/>
            <a:ext cx="1547446" cy="669925"/>
            <a:chOff x="1728" y="1949"/>
            <a:chExt cx="1056" cy="422"/>
          </a:xfrm>
        </p:grpSpPr>
        <p:grpSp>
          <p:nvGrpSpPr>
            <p:cNvPr id="7" name="Group 54"/>
            <p:cNvGrpSpPr>
              <a:grpSpLocks/>
            </p:cNvGrpSpPr>
            <p:nvPr/>
          </p:nvGrpSpPr>
          <p:grpSpPr bwMode="auto">
            <a:xfrm>
              <a:off x="1728" y="1949"/>
              <a:ext cx="864" cy="230"/>
              <a:chOff x="1728" y="1949"/>
              <a:chExt cx="864" cy="230"/>
            </a:xfrm>
          </p:grpSpPr>
          <p:sp>
            <p:nvSpPr>
              <p:cNvPr id="117815" name="Line 55"/>
              <p:cNvSpPr>
                <a:spLocks noChangeShapeType="1"/>
              </p:cNvSpPr>
              <p:nvPr/>
            </p:nvSpPr>
            <p:spPr bwMode="auto">
              <a:xfrm>
                <a:off x="1728" y="2064"/>
                <a:ext cx="864" cy="0"/>
              </a:xfrm>
              <a:prstGeom prst="line">
                <a:avLst/>
              </a:prstGeom>
              <a:noFill/>
              <a:ln w="28575">
                <a:solidFill>
                  <a:srgbClr val="FF3300"/>
                </a:solidFill>
                <a:round/>
                <a:headEnd/>
                <a:tailEnd type="triangle" w="med" len="med"/>
              </a:ln>
              <a:effectLst/>
            </p:spPr>
            <p:txBody>
              <a:bodyPr wrap="none" anchor="ctr"/>
              <a:lstStyle/>
              <a:p>
                <a:endParaRPr lang="es-CO"/>
              </a:p>
            </p:txBody>
          </p:sp>
          <p:sp>
            <p:nvSpPr>
              <p:cNvPr id="117816" name="Rectangle 56"/>
              <p:cNvSpPr>
                <a:spLocks noChangeArrowheads="1"/>
              </p:cNvSpPr>
              <p:nvPr/>
            </p:nvSpPr>
            <p:spPr bwMode="auto">
              <a:xfrm>
                <a:off x="1824" y="1949"/>
                <a:ext cx="576" cy="230"/>
              </a:xfrm>
              <a:prstGeom prst="rect">
                <a:avLst/>
              </a:prstGeom>
              <a:solidFill>
                <a:schemeClr val="bg1"/>
              </a:solidFill>
              <a:ln w="9525">
                <a:solidFill>
                  <a:schemeClr val="tx1"/>
                </a:solidFill>
                <a:miter lim="800000"/>
                <a:headEnd/>
                <a:tailEnd/>
              </a:ln>
              <a:effectLst/>
            </p:spPr>
            <p:txBody>
              <a:bodyPr wrap="none" anchor="ctr"/>
              <a:lstStyle/>
              <a:p>
                <a:pPr algn="ctr"/>
                <a:r>
                  <a:rPr lang="es-ES_tradnl" sz="1200" b="1">
                    <a:latin typeface="Arial" charset="0"/>
                  </a:rPr>
                  <a:t>PROCESO</a:t>
                </a:r>
              </a:p>
            </p:txBody>
          </p:sp>
        </p:grpSp>
        <p:grpSp>
          <p:nvGrpSpPr>
            <p:cNvPr id="8" name="Group 57"/>
            <p:cNvGrpSpPr>
              <a:grpSpLocks/>
            </p:cNvGrpSpPr>
            <p:nvPr/>
          </p:nvGrpSpPr>
          <p:grpSpPr bwMode="auto">
            <a:xfrm>
              <a:off x="1824" y="2045"/>
              <a:ext cx="864" cy="230"/>
              <a:chOff x="1728" y="1949"/>
              <a:chExt cx="864" cy="230"/>
            </a:xfrm>
          </p:grpSpPr>
          <p:sp>
            <p:nvSpPr>
              <p:cNvPr id="117818" name="Line 58"/>
              <p:cNvSpPr>
                <a:spLocks noChangeShapeType="1"/>
              </p:cNvSpPr>
              <p:nvPr/>
            </p:nvSpPr>
            <p:spPr bwMode="auto">
              <a:xfrm>
                <a:off x="1728" y="2064"/>
                <a:ext cx="864" cy="0"/>
              </a:xfrm>
              <a:prstGeom prst="line">
                <a:avLst/>
              </a:prstGeom>
              <a:noFill/>
              <a:ln w="28575">
                <a:solidFill>
                  <a:srgbClr val="FF3300"/>
                </a:solidFill>
                <a:round/>
                <a:headEnd/>
                <a:tailEnd type="triangle" w="med" len="med"/>
              </a:ln>
              <a:effectLst/>
            </p:spPr>
            <p:txBody>
              <a:bodyPr wrap="none" anchor="ctr"/>
              <a:lstStyle/>
              <a:p>
                <a:endParaRPr lang="es-CO"/>
              </a:p>
            </p:txBody>
          </p:sp>
          <p:sp>
            <p:nvSpPr>
              <p:cNvPr id="117819" name="Rectangle 59"/>
              <p:cNvSpPr>
                <a:spLocks noChangeArrowheads="1"/>
              </p:cNvSpPr>
              <p:nvPr/>
            </p:nvSpPr>
            <p:spPr bwMode="auto">
              <a:xfrm>
                <a:off x="1824" y="1949"/>
                <a:ext cx="576" cy="230"/>
              </a:xfrm>
              <a:prstGeom prst="rect">
                <a:avLst/>
              </a:prstGeom>
              <a:solidFill>
                <a:schemeClr val="bg1"/>
              </a:solidFill>
              <a:ln w="9525">
                <a:solidFill>
                  <a:schemeClr val="tx1"/>
                </a:solidFill>
                <a:miter lim="800000"/>
                <a:headEnd/>
                <a:tailEnd/>
              </a:ln>
              <a:effectLst/>
            </p:spPr>
            <p:txBody>
              <a:bodyPr wrap="none" anchor="ctr"/>
              <a:lstStyle/>
              <a:p>
                <a:pPr algn="ctr"/>
                <a:r>
                  <a:rPr lang="es-ES_tradnl" sz="1200" b="1">
                    <a:latin typeface="Arial" charset="0"/>
                  </a:rPr>
                  <a:t>PROCESO</a:t>
                </a:r>
              </a:p>
            </p:txBody>
          </p:sp>
        </p:grpSp>
        <p:grpSp>
          <p:nvGrpSpPr>
            <p:cNvPr id="9" name="Group 60"/>
            <p:cNvGrpSpPr>
              <a:grpSpLocks/>
            </p:cNvGrpSpPr>
            <p:nvPr/>
          </p:nvGrpSpPr>
          <p:grpSpPr bwMode="auto">
            <a:xfrm>
              <a:off x="1920" y="2141"/>
              <a:ext cx="864" cy="230"/>
              <a:chOff x="1728" y="1949"/>
              <a:chExt cx="864" cy="230"/>
            </a:xfrm>
          </p:grpSpPr>
          <p:sp>
            <p:nvSpPr>
              <p:cNvPr id="117821" name="Line 61"/>
              <p:cNvSpPr>
                <a:spLocks noChangeShapeType="1"/>
              </p:cNvSpPr>
              <p:nvPr/>
            </p:nvSpPr>
            <p:spPr bwMode="auto">
              <a:xfrm>
                <a:off x="1728" y="2064"/>
                <a:ext cx="864" cy="0"/>
              </a:xfrm>
              <a:prstGeom prst="line">
                <a:avLst/>
              </a:prstGeom>
              <a:noFill/>
              <a:ln w="28575">
                <a:solidFill>
                  <a:srgbClr val="FF3300"/>
                </a:solidFill>
                <a:round/>
                <a:headEnd/>
                <a:tailEnd type="triangle" w="med" len="med"/>
              </a:ln>
              <a:effectLst/>
            </p:spPr>
            <p:txBody>
              <a:bodyPr wrap="none" anchor="ctr"/>
              <a:lstStyle/>
              <a:p>
                <a:endParaRPr lang="es-CO"/>
              </a:p>
            </p:txBody>
          </p:sp>
          <p:sp>
            <p:nvSpPr>
              <p:cNvPr id="117822" name="Rectangle 62"/>
              <p:cNvSpPr>
                <a:spLocks noChangeArrowheads="1"/>
              </p:cNvSpPr>
              <p:nvPr/>
            </p:nvSpPr>
            <p:spPr bwMode="auto">
              <a:xfrm>
                <a:off x="1824" y="1949"/>
                <a:ext cx="576" cy="230"/>
              </a:xfrm>
              <a:prstGeom prst="rect">
                <a:avLst/>
              </a:prstGeom>
              <a:solidFill>
                <a:schemeClr val="bg1"/>
              </a:solidFill>
              <a:ln w="9525">
                <a:solidFill>
                  <a:schemeClr val="tx1"/>
                </a:solidFill>
                <a:miter lim="800000"/>
                <a:headEnd/>
                <a:tailEnd/>
              </a:ln>
              <a:effectLst/>
            </p:spPr>
            <p:txBody>
              <a:bodyPr wrap="none" anchor="ctr"/>
              <a:lstStyle/>
              <a:p>
                <a:pPr algn="ctr"/>
                <a:r>
                  <a:rPr lang="es-ES_tradnl" sz="1200" b="1">
                    <a:latin typeface="Arial" charset="0"/>
                  </a:rPr>
                  <a:t>PROCESO</a:t>
                </a:r>
              </a:p>
            </p:txBody>
          </p:sp>
        </p:grpSp>
      </p:grpSp>
      <p:grpSp>
        <p:nvGrpSpPr>
          <p:cNvPr id="10" name="Group 63"/>
          <p:cNvGrpSpPr>
            <a:grpSpLocks/>
          </p:cNvGrpSpPr>
          <p:nvPr/>
        </p:nvGrpSpPr>
        <p:grpSpPr bwMode="auto">
          <a:xfrm>
            <a:off x="5134708" y="1981201"/>
            <a:ext cx="1547446" cy="669925"/>
            <a:chOff x="1728" y="1949"/>
            <a:chExt cx="1056" cy="422"/>
          </a:xfrm>
        </p:grpSpPr>
        <p:grpSp>
          <p:nvGrpSpPr>
            <p:cNvPr id="11" name="Group 64"/>
            <p:cNvGrpSpPr>
              <a:grpSpLocks/>
            </p:cNvGrpSpPr>
            <p:nvPr/>
          </p:nvGrpSpPr>
          <p:grpSpPr bwMode="auto">
            <a:xfrm>
              <a:off x="1728" y="1949"/>
              <a:ext cx="864" cy="230"/>
              <a:chOff x="1728" y="1949"/>
              <a:chExt cx="864" cy="230"/>
            </a:xfrm>
          </p:grpSpPr>
          <p:sp>
            <p:nvSpPr>
              <p:cNvPr id="117825" name="Line 65"/>
              <p:cNvSpPr>
                <a:spLocks noChangeShapeType="1"/>
              </p:cNvSpPr>
              <p:nvPr/>
            </p:nvSpPr>
            <p:spPr bwMode="auto">
              <a:xfrm>
                <a:off x="1728" y="2064"/>
                <a:ext cx="864" cy="0"/>
              </a:xfrm>
              <a:prstGeom prst="line">
                <a:avLst/>
              </a:prstGeom>
              <a:noFill/>
              <a:ln w="28575">
                <a:solidFill>
                  <a:srgbClr val="FF3300"/>
                </a:solidFill>
                <a:round/>
                <a:headEnd/>
                <a:tailEnd type="triangle" w="med" len="med"/>
              </a:ln>
              <a:effectLst/>
            </p:spPr>
            <p:txBody>
              <a:bodyPr wrap="none" anchor="ctr"/>
              <a:lstStyle/>
              <a:p>
                <a:endParaRPr lang="es-CO"/>
              </a:p>
            </p:txBody>
          </p:sp>
          <p:sp>
            <p:nvSpPr>
              <p:cNvPr id="117826" name="Rectangle 66"/>
              <p:cNvSpPr>
                <a:spLocks noChangeArrowheads="1"/>
              </p:cNvSpPr>
              <p:nvPr/>
            </p:nvSpPr>
            <p:spPr bwMode="auto">
              <a:xfrm>
                <a:off x="1824" y="1949"/>
                <a:ext cx="576" cy="230"/>
              </a:xfrm>
              <a:prstGeom prst="rect">
                <a:avLst/>
              </a:prstGeom>
              <a:solidFill>
                <a:schemeClr val="bg1"/>
              </a:solidFill>
              <a:ln w="9525">
                <a:solidFill>
                  <a:schemeClr val="tx1"/>
                </a:solidFill>
                <a:miter lim="800000"/>
                <a:headEnd/>
                <a:tailEnd/>
              </a:ln>
              <a:effectLst/>
            </p:spPr>
            <p:txBody>
              <a:bodyPr wrap="none" anchor="ctr"/>
              <a:lstStyle/>
              <a:p>
                <a:pPr algn="ctr"/>
                <a:r>
                  <a:rPr lang="es-ES_tradnl" sz="1200" b="1">
                    <a:solidFill>
                      <a:srgbClr val="000099"/>
                    </a:solidFill>
                    <a:latin typeface="Arial" charset="0"/>
                  </a:rPr>
                  <a:t>PROCESO</a:t>
                </a:r>
              </a:p>
            </p:txBody>
          </p:sp>
        </p:grpSp>
        <p:grpSp>
          <p:nvGrpSpPr>
            <p:cNvPr id="12" name="Group 67"/>
            <p:cNvGrpSpPr>
              <a:grpSpLocks/>
            </p:cNvGrpSpPr>
            <p:nvPr/>
          </p:nvGrpSpPr>
          <p:grpSpPr bwMode="auto">
            <a:xfrm>
              <a:off x="1824" y="2045"/>
              <a:ext cx="864" cy="230"/>
              <a:chOff x="1728" y="1949"/>
              <a:chExt cx="864" cy="230"/>
            </a:xfrm>
          </p:grpSpPr>
          <p:sp>
            <p:nvSpPr>
              <p:cNvPr id="117828" name="Line 68"/>
              <p:cNvSpPr>
                <a:spLocks noChangeShapeType="1"/>
              </p:cNvSpPr>
              <p:nvPr/>
            </p:nvSpPr>
            <p:spPr bwMode="auto">
              <a:xfrm>
                <a:off x="1728" y="2064"/>
                <a:ext cx="864" cy="0"/>
              </a:xfrm>
              <a:prstGeom prst="line">
                <a:avLst/>
              </a:prstGeom>
              <a:noFill/>
              <a:ln w="28575">
                <a:solidFill>
                  <a:srgbClr val="FF3300"/>
                </a:solidFill>
                <a:round/>
                <a:headEnd/>
                <a:tailEnd type="triangle" w="med" len="med"/>
              </a:ln>
              <a:effectLst/>
            </p:spPr>
            <p:txBody>
              <a:bodyPr wrap="none" anchor="ctr"/>
              <a:lstStyle/>
              <a:p>
                <a:endParaRPr lang="es-CO"/>
              </a:p>
            </p:txBody>
          </p:sp>
          <p:sp>
            <p:nvSpPr>
              <p:cNvPr id="117829" name="Rectangle 69"/>
              <p:cNvSpPr>
                <a:spLocks noChangeArrowheads="1"/>
              </p:cNvSpPr>
              <p:nvPr/>
            </p:nvSpPr>
            <p:spPr bwMode="auto">
              <a:xfrm>
                <a:off x="1824" y="1949"/>
                <a:ext cx="576" cy="230"/>
              </a:xfrm>
              <a:prstGeom prst="rect">
                <a:avLst/>
              </a:prstGeom>
              <a:solidFill>
                <a:schemeClr val="bg1"/>
              </a:solidFill>
              <a:ln w="9525">
                <a:solidFill>
                  <a:schemeClr val="tx1"/>
                </a:solidFill>
                <a:miter lim="800000"/>
                <a:headEnd/>
                <a:tailEnd/>
              </a:ln>
              <a:effectLst/>
            </p:spPr>
            <p:txBody>
              <a:bodyPr wrap="none" anchor="ctr"/>
              <a:lstStyle/>
              <a:p>
                <a:pPr algn="ctr"/>
                <a:r>
                  <a:rPr lang="es-ES_tradnl" sz="1200" b="1">
                    <a:solidFill>
                      <a:srgbClr val="000099"/>
                    </a:solidFill>
                    <a:latin typeface="Arial" charset="0"/>
                  </a:rPr>
                  <a:t>PROCESO</a:t>
                </a:r>
              </a:p>
            </p:txBody>
          </p:sp>
        </p:grpSp>
        <p:grpSp>
          <p:nvGrpSpPr>
            <p:cNvPr id="13" name="Group 70"/>
            <p:cNvGrpSpPr>
              <a:grpSpLocks/>
            </p:cNvGrpSpPr>
            <p:nvPr/>
          </p:nvGrpSpPr>
          <p:grpSpPr bwMode="auto">
            <a:xfrm>
              <a:off x="1920" y="2141"/>
              <a:ext cx="864" cy="230"/>
              <a:chOff x="1728" y="1949"/>
              <a:chExt cx="864" cy="230"/>
            </a:xfrm>
          </p:grpSpPr>
          <p:sp>
            <p:nvSpPr>
              <p:cNvPr id="117831" name="Line 71"/>
              <p:cNvSpPr>
                <a:spLocks noChangeShapeType="1"/>
              </p:cNvSpPr>
              <p:nvPr/>
            </p:nvSpPr>
            <p:spPr bwMode="auto">
              <a:xfrm>
                <a:off x="1728" y="2064"/>
                <a:ext cx="864" cy="0"/>
              </a:xfrm>
              <a:prstGeom prst="line">
                <a:avLst/>
              </a:prstGeom>
              <a:noFill/>
              <a:ln w="28575">
                <a:solidFill>
                  <a:srgbClr val="FF3300"/>
                </a:solidFill>
                <a:round/>
                <a:headEnd/>
                <a:tailEnd type="triangle" w="med" len="med"/>
              </a:ln>
              <a:effectLst/>
            </p:spPr>
            <p:txBody>
              <a:bodyPr wrap="none" anchor="ctr"/>
              <a:lstStyle/>
              <a:p>
                <a:endParaRPr lang="es-CO"/>
              </a:p>
            </p:txBody>
          </p:sp>
          <p:sp>
            <p:nvSpPr>
              <p:cNvPr id="117832" name="Rectangle 72"/>
              <p:cNvSpPr>
                <a:spLocks noChangeArrowheads="1"/>
              </p:cNvSpPr>
              <p:nvPr/>
            </p:nvSpPr>
            <p:spPr bwMode="auto">
              <a:xfrm>
                <a:off x="1824" y="1949"/>
                <a:ext cx="576" cy="230"/>
              </a:xfrm>
              <a:prstGeom prst="rect">
                <a:avLst/>
              </a:prstGeom>
              <a:solidFill>
                <a:schemeClr val="bg1"/>
              </a:solidFill>
              <a:ln w="9525">
                <a:solidFill>
                  <a:schemeClr val="tx1"/>
                </a:solidFill>
                <a:miter lim="800000"/>
                <a:headEnd/>
                <a:tailEnd/>
              </a:ln>
              <a:effectLst/>
            </p:spPr>
            <p:txBody>
              <a:bodyPr wrap="none" anchor="ctr"/>
              <a:lstStyle/>
              <a:p>
                <a:pPr algn="ctr"/>
                <a:r>
                  <a:rPr lang="es-ES_tradnl" sz="1200" b="1" dirty="0">
                    <a:latin typeface="Arial" charset="0"/>
                  </a:rPr>
                  <a:t>PROCESO</a:t>
                </a:r>
              </a:p>
            </p:txBody>
          </p:sp>
        </p:grpSp>
      </p:grpSp>
      <p:sp>
        <p:nvSpPr>
          <p:cNvPr id="41" name="1 Marcador de pie de página"/>
          <p:cNvSpPr txBox="1">
            <a:spLocks/>
          </p:cNvSpPr>
          <p:nvPr/>
        </p:nvSpPr>
        <p:spPr>
          <a:xfrm>
            <a:off x="360000" y="6350023"/>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Control y Gestión de la Calidad - Ana Rosa Fajardo</a:t>
            </a:r>
            <a:endParaRPr lang="es-ES" dirty="0"/>
          </a:p>
        </p:txBody>
      </p:sp>
      <p:pic>
        <p:nvPicPr>
          <p:cNvPr id="42"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6093296"/>
            <a:ext cx="2627050" cy="619386"/>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AutoShape 2"/>
          <p:cNvSpPr>
            <a:spLocks noChangeArrowheads="1"/>
          </p:cNvSpPr>
          <p:nvPr/>
        </p:nvSpPr>
        <p:spPr bwMode="auto">
          <a:xfrm>
            <a:off x="7104185" y="838200"/>
            <a:ext cx="1894743" cy="838200"/>
          </a:xfrm>
          <a:prstGeom prst="flowChartDocument">
            <a:avLst/>
          </a:prstGeom>
          <a:solidFill>
            <a:schemeClr val="bg1"/>
          </a:solidFill>
          <a:ln w="12700">
            <a:solidFill>
              <a:schemeClr val="tx2"/>
            </a:solidFill>
            <a:miter lim="800000"/>
            <a:headEnd/>
            <a:tailEnd/>
          </a:ln>
          <a:effectLst>
            <a:outerShdw dist="107763" dir="18900000" algn="ctr" rotWithShape="0">
              <a:schemeClr val="accent1"/>
            </a:outerShdw>
          </a:effectLst>
        </p:spPr>
        <p:txBody>
          <a:bodyPr lIns="57600" tIns="46038" rIns="57600" bIns="46038" anchor="ctr"/>
          <a:lstStyle/>
          <a:p>
            <a:pPr indent="-285750" algn="ctr"/>
            <a:r>
              <a:rPr lang="es-ES_tradnl" sz="1600" b="1">
                <a:latin typeface="Arial" charset="0"/>
              </a:rPr>
              <a:t>7. Realización del Producto</a:t>
            </a:r>
          </a:p>
        </p:txBody>
      </p:sp>
      <p:sp>
        <p:nvSpPr>
          <p:cNvPr id="177155" name="AutoShape 3"/>
          <p:cNvSpPr>
            <a:spLocks noChangeArrowheads="1"/>
          </p:cNvSpPr>
          <p:nvPr/>
        </p:nvSpPr>
        <p:spPr bwMode="auto">
          <a:xfrm>
            <a:off x="844061" y="1676392"/>
            <a:ext cx="6682154" cy="609600"/>
          </a:xfrm>
          <a:prstGeom prst="rightArrow">
            <a:avLst>
              <a:gd name="adj1" fmla="val 50000"/>
              <a:gd name="adj2" fmla="val 75428"/>
            </a:avLst>
          </a:prstGeom>
          <a:solidFill>
            <a:schemeClr val="accent1"/>
          </a:solidFill>
          <a:ln w="9525">
            <a:solidFill>
              <a:schemeClr val="tx1"/>
            </a:solidFill>
            <a:miter lim="800000"/>
            <a:headEnd/>
            <a:tailEnd/>
          </a:ln>
          <a:effectLst/>
        </p:spPr>
        <p:txBody>
          <a:bodyPr wrap="none" anchor="ctr"/>
          <a:lstStyle/>
          <a:p>
            <a:endParaRPr lang="es-CO"/>
          </a:p>
        </p:txBody>
      </p:sp>
      <p:sp>
        <p:nvSpPr>
          <p:cNvPr id="177156" name="Text Box 4"/>
          <p:cNvSpPr txBox="1">
            <a:spLocks noChangeArrowheads="1"/>
          </p:cNvSpPr>
          <p:nvPr/>
        </p:nvSpPr>
        <p:spPr bwMode="auto">
          <a:xfrm>
            <a:off x="1292470" y="76200"/>
            <a:ext cx="7330853" cy="677108"/>
          </a:xfrm>
          <a:prstGeom prst="rect">
            <a:avLst/>
          </a:prstGeom>
          <a:noFill/>
          <a:ln w="9525">
            <a:noFill/>
            <a:miter lim="800000"/>
            <a:headEnd/>
            <a:tailEnd/>
          </a:ln>
          <a:effectLst/>
        </p:spPr>
        <p:txBody>
          <a:bodyPr wrap="none">
            <a:spAutoFit/>
          </a:bodyPr>
          <a:lstStyle/>
          <a:p>
            <a:pPr algn="ctr"/>
            <a:r>
              <a:rPr lang="es-ES_tradnl" b="1" dirty="0">
                <a:latin typeface="Arial" charset="0"/>
              </a:rPr>
              <a:t>7.5 Producción y Prestación del Servicio</a:t>
            </a:r>
          </a:p>
          <a:p>
            <a:pPr algn="ctr"/>
            <a:r>
              <a:rPr lang="es-ES_tradnl" sz="2000" b="1" dirty="0">
                <a:latin typeface="Arial" charset="0"/>
              </a:rPr>
              <a:t>7.5.1. Control de la Producción y la Prestación del Servicio</a:t>
            </a:r>
            <a:endParaRPr lang="es-ES_tradnl" b="1" dirty="0">
              <a:latin typeface="Arial" charset="0"/>
            </a:endParaRPr>
          </a:p>
        </p:txBody>
      </p:sp>
      <p:sp>
        <p:nvSpPr>
          <p:cNvPr id="177157" name="Text Box 5" descr="Pergamino"/>
          <p:cNvSpPr txBox="1">
            <a:spLocks noChangeArrowheads="1"/>
          </p:cNvSpPr>
          <p:nvPr/>
        </p:nvSpPr>
        <p:spPr bwMode="auto">
          <a:xfrm>
            <a:off x="142844" y="3133726"/>
            <a:ext cx="8792308" cy="3028521"/>
          </a:xfrm>
          <a:prstGeom prst="rect">
            <a:avLst/>
          </a:prstGeom>
          <a:noFill/>
          <a:ln w="9525">
            <a:noFill/>
            <a:miter lim="800000"/>
            <a:headEnd/>
            <a:tailEnd/>
          </a:ln>
          <a:effectLst/>
        </p:spPr>
        <p:txBody>
          <a:bodyPr lIns="54000" rIns="54000">
            <a:spAutoFit/>
          </a:bodyPr>
          <a:lstStyle/>
          <a:p>
            <a:pPr marL="190500" indent="-190500">
              <a:lnSpc>
                <a:spcPct val="80000"/>
              </a:lnSpc>
              <a:spcBef>
                <a:spcPts val="500"/>
              </a:spcBef>
              <a:spcAft>
                <a:spcPts val="500"/>
              </a:spcAft>
              <a:buFont typeface="Wingdings" pitchFamily="2" charset="2"/>
              <a:buChar char=""/>
            </a:pPr>
            <a:r>
              <a:rPr lang="es-ES_tradnl" sz="2200" dirty="0">
                <a:latin typeface="Arial" charset="0"/>
              </a:rPr>
              <a:t>Producción y prestación del servicio de forma controlada (según proceda):</a:t>
            </a:r>
          </a:p>
          <a:p>
            <a:pPr marL="669925" lvl="1" indent="-288925">
              <a:lnSpc>
                <a:spcPct val="80000"/>
              </a:lnSpc>
              <a:spcBef>
                <a:spcPts val="500"/>
              </a:spcBef>
              <a:spcAft>
                <a:spcPts val="500"/>
              </a:spcAft>
              <a:buClr>
                <a:srgbClr val="FF3300"/>
              </a:buClr>
              <a:buFont typeface="Wingdings" pitchFamily="2" charset="2"/>
              <a:buChar char="ü"/>
            </a:pPr>
            <a:r>
              <a:rPr lang="es-ES_tradnl" sz="2200" dirty="0">
                <a:latin typeface="Arial" charset="0"/>
              </a:rPr>
              <a:t>especificaciones de las características del producto</a:t>
            </a:r>
          </a:p>
          <a:p>
            <a:pPr marL="669925" lvl="1" indent="-288925">
              <a:lnSpc>
                <a:spcPct val="80000"/>
              </a:lnSpc>
              <a:spcBef>
                <a:spcPts val="500"/>
              </a:spcBef>
              <a:spcAft>
                <a:spcPts val="500"/>
              </a:spcAft>
              <a:buClr>
                <a:srgbClr val="FF3300"/>
              </a:buClr>
              <a:buFont typeface="Wingdings" pitchFamily="2" charset="2"/>
              <a:buChar char="ü"/>
            </a:pPr>
            <a:r>
              <a:rPr lang="es-ES_tradnl" sz="2200" dirty="0">
                <a:latin typeface="Arial" charset="0"/>
              </a:rPr>
              <a:t>instrucciones de trabajo</a:t>
            </a:r>
          </a:p>
          <a:p>
            <a:pPr marL="669925" lvl="1" indent="-288925">
              <a:lnSpc>
                <a:spcPct val="80000"/>
              </a:lnSpc>
              <a:spcBef>
                <a:spcPts val="500"/>
              </a:spcBef>
              <a:spcAft>
                <a:spcPts val="500"/>
              </a:spcAft>
              <a:buClr>
                <a:srgbClr val="FF3300"/>
              </a:buClr>
              <a:buFont typeface="Wingdings" pitchFamily="2" charset="2"/>
              <a:buChar char="ü"/>
            </a:pPr>
            <a:r>
              <a:rPr lang="es-ES_tradnl" sz="2200" dirty="0">
                <a:latin typeface="Arial" charset="0"/>
              </a:rPr>
              <a:t>uso de equipos adecuados</a:t>
            </a:r>
          </a:p>
          <a:p>
            <a:pPr marL="669925" lvl="1" indent="-288925">
              <a:lnSpc>
                <a:spcPct val="80000"/>
              </a:lnSpc>
              <a:spcBef>
                <a:spcPts val="500"/>
              </a:spcBef>
              <a:spcAft>
                <a:spcPts val="500"/>
              </a:spcAft>
              <a:buClr>
                <a:srgbClr val="FF3300"/>
              </a:buClr>
              <a:buFont typeface="Wingdings" pitchFamily="2" charset="2"/>
              <a:buChar char="ü"/>
            </a:pPr>
            <a:r>
              <a:rPr lang="es-ES_tradnl" sz="2200" dirty="0">
                <a:latin typeface="Arial" charset="0"/>
              </a:rPr>
              <a:t>actividades de verificación y supervisión</a:t>
            </a:r>
          </a:p>
          <a:p>
            <a:pPr marL="669925" lvl="1" indent="-288925">
              <a:lnSpc>
                <a:spcPct val="80000"/>
              </a:lnSpc>
              <a:spcBef>
                <a:spcPts val="500"/>
              </a:spcBef>
              <a:spcAft>
                <a:spcPts val="500"/>
              </a:spcAft>
              <a:buClr>
                <a:srgbClr val="FF3300"/>
              </a:buClr>
              <a:buFont typeface="Wingdings" pitchFamily="2" charset="2"/>
              <a:buChar char="ü"/>
            </a:pPr>
            <a:r>
              <a:rPr lang="es-ES_tradnl" sz="2200" dirty="0">
                <a:latin typeface="Arial" charset="0"/>
              </a:rPr>
              <a:t>uso de equipos de medición y supervisión</a:t>
            </a:r>
          </a:p>
          <a:p>
            <a:pPr marL="669925" lvl="1" indent="-288925">
              <a:lnSpc>
                <a:spcPct val="80000"/>
              </a:lnSpc>
              <a:spcBef>
                <a:spcPts val="500"/>
              </a:spcBef>
              <a:spcAft>
                <a:spcPts val="500"/>
              </a:spcAft>
              <a:buClr>
                <a:srgbClr val="FF3300"/>
              </a:buClr>
              <a:buFont typeface="Wingdings" pitchFamily="2" charset="2"/>
              <a:buChar char="ü"/>
            </a:pPr>
            <a:r>
              <a:rPr lang="es-ES_tradnl" sz="2200" dirty="0">
                <a:latin typeface="Arial" charset="0"/>
              </a:rPr>
              <a:t>actividades de liberación, entrega y posteriores a la </a:t>
            </a:r>
            <a:r>
              <a:rPr lang="es-ES_tradnl" sz="2200" dirty="0" smtClean="0">
                <a:latin typeface="Arial" charset="0"/>
              </a:rPr>
              <a:t>entrega</a:t>
            </a:r>
            <a:endParaRPr lang="es-ES_tradnl" sz="2200" dirty="0">
              <a:latin typeface="Arial" charset="0"/>
            </a:endParaRPr>
          </a:p>
        </p:txBody>
      </p:sp>
      <p:sp>
        <p:nvSpPr>
          <p:cNvPr id="177158" name="Rectangle 6"/>
          <p:cNvSpPr>
            <a:spLocks noChangeArrowheads="1"/>
          </p:cNvSpPr>
          <p:nvPr/>
        </p:nvSpPr>
        <p:spPr bwMode="auto">
          <a:xfrm>
            <a:off x="1336431" y="1000108"/>
            <a:ext cx="5416062" cy="2000264"/>
          </a:xfrm>
          <a:prstGeom prst="rect">
            <a:avLst/>
          </a:prstGeom>
          <a:solidFill>
            <a:schemeClr val="bg1">
              <a:alpha val="50000"/>
            </a:schemeClr>
          </a:solidFill>
          <a:ln w="9525">
            <a:solidFill>
              <a:schemeClr val="tx1"/>
            </a:solidFill>
            <a:miter lim="800000"/>
            <a:headEnd/>
            <a:tailEnd/>
          </a:ln>
          <a:effectLst/>
        </p:spPr>
        <p:txBody>
          <a:bodyPr wrap="none" anchor="ctr"/>
          <a:lstStyle/>
          <a:p>
            <a:endParaRPr lang="es-CO"/>
          </a:p>
        </p:txBody>
      </p:sp>
      <p:sp>
        <p:nvSpPr>
          <p:cNvPr id="177159" name="Rectangle 7"/>
          <p:cNvSpPr>
            <a:spLocks noChangeArrowheads="1"/>
          </p:cNvSpPr>
          <p:nvPr/>
        </p:nvSpPr>
        <p:spPr bwMode="auto">
          <a:xfrm>
            <a:off x="1547446" y="1295400"/>
            <a:ext cx="1406769" cy="609600"/>
          </a:xfrm>
          <a:prstGeom prst="rect">
            <a:avLst/>
          </a:prstGeom>
          <a:solidFill>
            <a:schemeClr val="bg1"/>
          </a:solidFill>
          <a:ln w="9525">
            <a:solidFill>
              <a:schemeClr val="tx1"/>
            </a:solidFill>
            <a:miter lim="800000"/>
            <a:headEnd/>
            <a:tailEnd/>
          </a:ln>
          <a:effectLst/>
        </p:spPr>
        <p:txBody>
          <a:bodyPr wrap="none" anchor="ctr"/>
          <a:lstStyle/>
          <a:p>
            <a:pPr algn="ctr"/>
            <a:r>
              <a:rPr lang="es-ES_tradnl" sz="2000" b="1">
                <a:solidFill>
                  <a:srgbClr val="000099"/>
                </a:solidFill>
                <a:latin typeface="Arial" charset="0"/>
              </a:rPr>
              <a:t>PROCESO</a:t>
            </a:r>
          </a:p>
        </p:txBody>
      </p:sp>
      <p:sp>
        <p:nvSpPr>
          <p:cNvPr id="177160" name="Rectangle 8"/>
          <p:cNvSpPr>
            <a:spLocks noChangeArrowheads="1"/>
          </p:cNvSpPr>
          <p:nvPr/>
        </p:nvSpPr>
        <p:spPr bwMode="auto">
          <a:xfrm>
            <a:off x="3305908" y="1295400"/>
            <a:ext cx="1406769" cy="609600"/>
          </a:xfrm>
          <a:prstGeom prst="rect">
            <a:avLst/>
          </a:prstGeom>
          <a:solidFill>
            <a:schemeClr val="bg1"/>
          </a:solidFill>
          <a:ln w="9525">
            <a:solidFill>
              <a:schemeClr val="tx1"/>
            </a:solidFill>
            <a:miter lim="800000"/>
            <a:headEnd/>
            <a:tailEnd/>
          </a:ln>
          <a:effectLst/>
        </p:spPr>
        <p:txBody>
          <a:bodyPr wrap="none" anchor="ctr"/>
          <a:lstStyle/>
          <a:p>
            <a:pPr algn="ctr"/>
            <a:r>
              <a:rPr lang="es-ES_tradnl" sz="2000" b="1">
                <a:solidFill>
                  <a:srgbClr val="000099"/>
                </a:solidFill>
                <a:latin typeface="Arial" charset="0"/>
              </a:rPr>
              <a:t>PROCESO</a:t>
            </a:r>
          </a:p>
        </p:txBody>
      </p:sp>
      <p:sp>
        <p:nvSpPr>
          <p:cNvPr id="177161" name="Rectangle 9"/>
          <p:cNvSpPr>
            <a:spLocks noChangeArrowheads="1"/>
          </p:cNvSpPr>
          <p:nvPr/>
        </p:nvSpPr>
        <p:spPr bwMode="auto">
          <a:xfrm>
            <a:off x="5064369" y="1295400"/>
            <a:ext cx="1406769" cy="609600"/>
          </a:xfrm>
          <a:prstGeom prst="rect">
            <a:avLst/>
          </a:prstGeom>
          <a:solidFill>
            <a:schemeClr val="bg1"/>
          </a:solidFill>
          <a:ln w="9525">
            <a:solidFill>
              <a:schemeClr val="tx1"/>
            </a:solidFill>
            <a:miter lim="800000"/>
            <a:headEnd/>
            <a:tailEnd/>
          </a:ln>
          <a:effectLst/>
        </p:spPr>
        <p:txBody>
          <a:bodyPr wrap="none" anchor="ctr"/>
          <a:lstStyle/>
          <a:p>
            <a:pPr algn="ctr"/>
            <a:r>
              <a:rPr lang="es-ES_tradnl" sz="2000" b="1">
                <a:solidFill>
                  <a:srgbClr val="000099"/>
                </a:solidFill>
                <a:latin typeface="Arial" charset="0"/>
              </a:rPr>
              <a:t>PROCESO</a:t>
            </a:r>
          </a:p>
        </p:txBody>
      </p:sp>
      <p:grpSp>
        <p:nvGrpSpPr>
          <p:cNvPr id="2" name="Group 10"/>
          <p:cNvGrpSpPr>
            <a:grpSpLocks/>
          </p:cNvGrpSpPr>
          <p:nvPr/>
        </p:nvGrpSpPr>
        <p:grpSpPr bwMode="auto">
          <a:xfrm>
            <a:off x="1547446" y="2133601"/>
            <a:ext cx="1547446" cy="669925"/>
            <a:chOff x="1728" y="1949"/>
            <a:chExt cx="1056" cy="422"/>
          </a:xfrm>
        </p:grpSpPr>
        <p:grpSp>
          <p:nvGrpSpPr>
            <p:cNvPr id="3" name="Group 11"/>
            <p:cNvGrpSpPr>
              <a:grpSpLocks/>
            </p:cNvGrpSpPr>
            <p:nvPr/>
          </p:nvGrpSpPr>
          <p:grpSpPr bwMode="auto">
            <a:xfrm>
              <a:off x="1728" y="1949"/>
              <a:ext cx="864" cy="230"/>
              <a:chOff x="1728" y="1949"/>
              <a:chExt cx="864" cy="230"/>
            </a:xfrm>
          </p:grpSpPr>
          <p:sp>
            <p:nvSpPr>
              <p:cNvPr id="177164" name="Line 12"/>
              <p:cNvSpPr>
                <a:spLocks noChangeShapeType="1"/>
              </p:cNvSpPr>
              <p:nvPr/>
            </p:nvSpPr>
            <p:spPr bwMode="auto">
              <a:xfrm>
                <a:off x="1728" y="2064"/>
                <a:ext cx="864" cy="0"/>
              </a:xfrm>
              <a:prstGeom prst="line">
                <a:avLst/>
              </a:prstGeom>
              <a:noFill/>
              <a:ln w="28575">
                <a:solidFill>
                  <a:srgbClr val="FF3300"/>
                </a:solidFill>
                <a:round/>
                <a:headEnd/>
                <a:tailEnd type="triangle" w="med" len="med"/>
              </a:ln>
              <a:effectLst/>
            </p:spPr>
            <p:txBody>
              <a:bodyPr wrap="none" anchor="ctr"/>
              <a:lstStyle/>
              <a:p>
                <a:endParaRPr lang="es-CO"/>
              </a:p>
            </p:txBody>
          </p:sp>
          <p:sp>
            <p:nvSpPr>
              <p:cNvPr id="177165" name="Rectangle 13"/>
              <p:cNvSpPr>
                <a:spLocks noChangeArrowheads="1"/>
              </p:cNvSpPr>
              <p:nvPr/>
            </p:nvSpPr>
            <p:spPr bwMode="auto">
              <a:xfrm>
                <a:off x="1824" y="1949"/>
                <a:ext cx="576" cy="230"/>
              </a:xfrm>
              <a:prstGeom prst="rect">
                <a:avLst/>
              </a:prstGeom>
              <a:solidFill>
                <a:schemeClr val="bg1"/>
              </a:solidFill>
              <a:ln w="9525">
                <a:solidFill>
                  <a:schemeClr val="tx1"/>
                </a:solidFill>
                <a:miter lim="800000"/>
                <a:headEnd/>
                <a:tailEnd/>
              </a:ln>
              <a:effectLst/>
            </p:spPr>
            <p:txBody>
              <a:bodyPr wrap="none" anchor="ctr"/>
              <a:lstStyle/>
              <a:p>
                <a:pPr algn="ctr"/>
                <a:r>
                  <a:rPr lang="es-ES_tradnl" sz="1200" b="1">
                    <a:solidFill>
                      <a:srgbClr val="000099"/>
                    </a:solidFill>
                    <a:latin typeface="Arial" charset="0"/>
                  </a:rPr>
                  <a:t>PROCESO</a:t>
                </a:r>
              </a:p>
            </p:txBody>
          </p:sp>
        </p:grpSp>
        <p:grpSp>
          <p:nvGrpSpPr>
            <p:cNvPr id="4" name="Group 14"/>
            <p:cNvGrpSpPr>
              <a:grpSpLocks/>
            </p:cNvGrpSpPr>
            <p:nvPr/>
          </p:nvGrpSpPr>
          <p:grpSpPr bwMode="auto">
            <a:xfrm>
              <a:off x="1824" y="2045"/>
              <a:ext cx="864" cy="230"/>
              <a:chOff x="1728" y="1949"/>
              <a:chExt cx="864" cy="230"/>
            </a:xfrm>
          </p:grpSpPr>
          <p:sp>
            <p:nvSpPr>
              <p:cNvPr id="177167" name="Line 15"/>
              <p:cNvSpPr>
                <a:spLocks noChangeShapeType="1"/>
              </p:cNvSpPr>
              <p:nvPr/>
            </p:nvSpPr>
            <p:spPr bwMode="auto">
              <a:xfrm>
                <a:off x="1728" y="2064"/>
                <a:ext cx="864" cy="0"/>
              </a:xfrm>
              <a:prstGeom prst="line">
                <a:avLst/>
              </a:prstGeom>
              <a:noFill/>
              <a:ln w="28575">
                <a:solidFill>
                  <a:srgbClr val="FF3300"/>
                </a:solidFill>
                <a:round/>
                <a:headEnd/>
                <a:tailEnd type="triangle" w="med" len="med"/>
              </a:ln>
              <a:effectLst/>
            </p:spPr>
            <p:txBody>
              <a:bodyPr wrap="none" anchor="ctr"/>
              <a:lstStyle/>
              <a:p>
                <a:endParaRPr lang="es-CO"/>
              </a:p>
            </p:txBody>
          </p:sp>
          <p:sp>
            <p:nvSpPr>
              <p:cNvPr id="177168" name="Rectangle 16"/>
              <p:cNvSpPr>
                <a:spLocks noChangeArrowheads="1"/>
              </p:cNvSpPr>
              <p:nvPr/>
            </p:nvSpPr>
            <p:spPr bwMode="auto">
              <a:xfrm>
                <a:off x="1824" y="1949"/>
                <a:ext cx="576" cy="230"/>
              </a:xfrm>
              <a:prstGeom prst="rect">
                <a:avLst/>
              </a:prstGeom>
              <a:solidFill>
                <a:schemeClr val="bg1"/>
              </a:solidFill>
              <a:ln w="9525">
                <a:solidFill>
                  <a:schemeClr val="tx1"/>
                </a:solidFill>
                <a:miter lim="800000"/>
                <a:headEnd/>
                <a:tailEnd/>
              </a:ln>
              <a:effectLst/>
            </p:spPr>
            <p:txBody>
              <a:bodyPr wrap="none" anchor="ctr"/>
              <a:lstStyle/>
              <a:p>
                <a:pPr algn="ctr"/>
                <a:r>
                  <a:rPr lang="es-ES_tradnl" sz="1200" b="1">
                    <a:solidFill>
                      <a:srgbClr val="000099"/>
                    </a:solidFill>
                    <a:latin typeface="Arial" charset="0"/>
                  </a:rPr>
                  <a:t>PROCESO</a:t>
                </a:r>
              </a:p>
            </p:txBody>
          </p:sp>
        </p:grpSp>
        <p:grpSp>
          <p:nvGrpSpPr>
            <p:cNvPr id="5" name="Group 17"/>
            <p:cNvGrpSpPr>
              <a:grpSpLocks/>
            </p:cNvGrpSpPr>
            <p:nvPr/>
          </p:nvGrpSpPr>
          <p:grpSpPr bwMode="auto">
            <a:xfrm>
              <a:off x="1920" y="2141"/>
              <a:ext cx="864" cy="230"/>
              <a:chOff x="1728" y="1949"/>
              <a:chExt cx="864" cy="230"/>
            </a:xfrm>
          </p:grpSpPr>
          <p:sp>
            <p:nvSpPr>
              <p:cNvPr id="177170" name="Line 18"/>
              <p:cNvSpPr>
                <a:spLocks noChangeShapeType="1"/>
              </p:cNvSpPr>
              <p:nvPr/>
            </p:nvSpPr>
            <p:spPr bwMode="auto">
              <a:xfrm>
                <a:off x="1728" y="2064"/>
                <a:ext cx="864" cy="0"/>
              </a:xfrm>
              <a:prstGeom prst="line">
                <a:avLst/>
              </a:prstGeom>
              <a:noFill/>
              <a:ln w="28575">
                <a:solidFill>
                  <a:srgbClr val="FF3300"/>
                </a:solidFill>
                <a:round/>
                <a:headEnd/>
                <a:tailEnd type="triangle" w="med" len="med"/>
              </a:ln>
              <a:effectLst/>
            </p:spPr>
            <p:txBody>
              <a:bodyPr wrap="none" anchor="ctr"/>
              <a:lstStyle/>
              <a:p>
                <a:endParaRPr lang="es-CO"/>
              </a:p>
            </p:txBody>
          </p:sp>
          <p:sp>
            <p:nvSpPr>
              <p:cNvPr id="177171" name="Rectangle 19"/>
              <p:cNvSpPr>
                <a:spLocks noChangeArrowheads="1"/>
              </p:cNvSpPr>
              <p:nvPr/>
            </p:nvSpPr>
            <p:spPr bwMode="auto">
              <a:xfrm>
                <a:off x="1824" y="1949"/>
                <a:ext cx="576" cy="230"/>
              </a:xfrm>
              <a:prstGeom prst="rect">
                <a:avLst/>
              </a:prstGeom>
              <a:solidFill>
                <a:schemeClr val="bg1"/>
              </a:solidFill>
              <a:ln w="9525">
                <a:solidFill>
                  <a:schemeClr val="tx1"/>
                </a:solidFill>
                <a:miter lim="800000"/>
                <a:headEnd/>
                <a:tailEnd/>
              </a:ln>
              <a:effectLst/>
            </p:spPr>
            <p:txBody>
              <a:bodyPr wrap="none" anchor="ctr"/>
              <a:lstStyle/>
              <a:p>
                <a:pPr algn="ctr"/>
                <a:r>
                  <a:rPr lang="es-ES_tradnl" sz="1200" b="1">
                    <a:solidFill>
                      <a:srgbClr val="000099"/>
                    </a:solidFill>
                    <a:latin typeface="Arial" charset="0"/>
                  </a:rPr>
                  <a:t>PROCESO</a:t>
                </a:r>
              </a:p>
            </p:txBody>
          </p:sp>
        </p:grpSp>
      </p:grpSp>
      <p:grpSp>
        <p:nvGrpSpPr>
          <p:cNvPr id="6" name="Group 20"/>
          <p:cNvGrpSpPr>
            <a:grpSpLocks/>
          </p:cNvGrpSpPr>
          <p:nvPr/>
        </p:nvGrpSpPr>
        <p:grpSpPr bwMode="auto">
          <a:xfrm>
            <a:off x="3305908" y="2209801"/>
            <a:ext cx="1547446" cy="669925"/>
            <a:chOff x="1728" y="1949"/>
            <a:chExt cx="1056" cy="422"/>
          </a:xfrm>
        </p:grpSpPr>
        <p:grpSp>
          <p:nvGrpSpPr>
            <p:cNvPr id="7" name="Group 21"/>
            <p:cNvGrpSpPr>
              <a:grpSpLocks/>
            </p:cNvGrpSpPr>
            <p:nvPr/>
          </p:nvGrpSpPr>
          <p:grpSpPr bwMode="auto">
            <a:xfrm>
              <a:off x="1728" y="1949"/>
              <a:ext cx="864" cy="230"/>
              <a:chOff x="1728" y="1949"/>
              <a:chExt cx="864" cy="230"/>
            </a:xfrm>
          </p:grpSpPr>
          <p:sp>
            <p:nvSpPr>
              <p:cNvPr id="177174" name="Line 22"/>
              <p:cNvSpPr>
                <a:spLocks noChangeShapeType="1"/>
              </p:cNvSpPr>
              <p:nvPr/>
            </p:nvSpPr>
            <p:spPr bwMode="auto">
              <a:xfrm>
                <a:off x="1728" y="2064"/>
                <a:ext cx="864" cy="0"/>
              </a:xfrm>
              <a:prstGeom prst="line">
                <a:avLst/>
              </a:prstGeom>
              <a:noFill/>
              <a:ln w="28575">
                <a:solidFill>
                  <a:srgbClr val="FF3300"/>
                </a:solidFill>
                <a:round/>
                <a:headEnd/>
                <a:tailEnd type="triangle" w="med" len="med"/>
              </a:ln>
              <a:effectLst/>
            </p:spPr>
            <p:txBody>
              <a:bodyPr wrap="none" anchor="ctr"/>
              <a:lstStyle/>
              <a:p>
                <a:endParaRPr lang="es-CO"/>
              </a:p>
            </p:txBody>
          </p:sp>
          <p:sp>
            <p:nvSpPr>
              <p:cNvPr id="177175" name="Rectangle 23"/>
              <p:cNvSpPr>
                <a:spLocks noChangeArrowheads="1"/>
              </p:cNvSpPr>
              <p:nvPr/>
            </p:nvSpPr>
            <p:spPr bwMode="auto">
              <a:xfrm>
                <a:off x="1824" y="1949"/>
                <a:ext cx="576" cy="230"/>
              </a:xfrm>
              <a:prstGeom prst="rect">
                <a:avLst/>
              </a:prstGeom>
              <a:solidFill>
                <a:schemeClr val="bg1"/>
              </a:solidFill>
              <a:ln w="9525">
                <a:solidFill>
                  <a:schemeClr val="tx1"/>
                </a:solidFill>
                <a:miter lim="800000"/>
                <a:headEnd/>
                <a:tailEnd/>
              </a:ln>
              <a:effectLst/>
            </p:spPr>
            <p:txBody>
              <a:bodyPr wrap="none" anchor="ctr"/>
              <a:lstStyle/>
              <a:p>
                <a:pPr algn="ctr"/>
                <a:r>
                  <a:rPr lang="es-ES_tradnl" sz="1200" b="1">
                    <a:solidFill>
                      <a:srgbClr val="000099"/>
                    </a:solidFill>
                    <a:latin typeface="Arial" charset="0"/>
                  </a:rPr>
                  <a:t>PROCESO</a:t>
                </a:r>
              </a:p>
            </p:txBody>
          </p:sp>
        </p:grpSp>
        <p:grpSp>
          <p:nvGrpSpPr>
            <p:cNvPr id="8" name="Group 24"/>
            <p:cNvGrpSpPr>
              <a:grpSpLocks/>
            </p:cNvGrpSpPr>
            <p:nvPr/>
          </p:nvGrpSpPr>
          <p:grpSpPr bwMode="auto">
            <a:xfrm>
              <a:off x="1824" y="2045"/>
              <a:ext cx="864" cy="230"/>
              <a:chOff x="1728" y="1949"/>
              <a:chExt cx="864" cy="230"/>
            </a:xfrm>
          </p:grpSpPr>
          <p:sp>
            <p:nvSpPr>
              <p:cNvPr id="177177" name="Line 25"/>
              <p:cNvSpPr>
                <a:spLocks noChangeShapeType="1"/>
              </p:cNvSpPr>
              <p:nvPr/>
            </p:nvSpPr>
            <p:spPr bwMode="auto">
              <a:xfrm>
                <a:off x="1728" y="2064"/>
                <a:ext cx="864" cy="0"/>
              </a:xfrm>
              <a:prstGeom prst="line">
                <a:avLst/>
              </a:prstGeom>
              <a:noFill/>
              <a:ln w="28575">
                <a:solidFill>
                  <a:srgbClr val="FF3300"/>
                </a:solidFill>
                <a:round/>
                <a:headEnd/>
                <a:tailEnd type="triangle" w="med" len="med"/>
              </a:ln>
              <a:effectLst/>
            </p:spPr>
            <p:txBody>
              <a:bodyPr wrap="none" anchor="ctr"/>
              <a:lstStyle/>
              <a:p>
                <a:endParaRPr lang="es-CO"/>
              </a:p>
            </p:txBody>
          </p:sp>
          <p:sp>
            <p:nvSpPr>
              <p:cNvPr id="177178" name="Rectangle 26"/>
              <p:cNvSpPr>
                <a:spLocks noChangeArrowheads="1"/>
              </p:cNvSpPr>
              <p:nvPr/>
            </p:nvSpPr>
            <p:spPr bwMode="auto">
              <a:xfrm>
                <a:off x="1824" y="1949"/>
                <a:ext cx="576" cy="230"/>
              </a:xfrm>
              <a:prstGeom prst="rect">
                <a:avLst/>
              </a:prstGeom>
              <a:solidFill>
                <a:schemeClr val="bg1"/>
              </a:solidFill>
              <a:ln w="9525">
                <a:solidFill>
                  <a:schemeClr val="tx1"/>
                </a:solidFill>
                <a:miter lim="800000"/>
                <a:headEnd/>
                <a:tailEnd/>
              </a:ln>
              <a:effectLst/>
            </p:spPr>
            <p:txBody>
              <a:bodyPr wrap="none" anchor="ctr"/>
              <a:lstStyle/>
              <a:p>
                <a:pPr algn="ctr"/>
                <a:r>
                  <a:rPr lang="es-ES_tradnl" sz="1200" b="1">
                    <a:solidFill>
                      <a:srgbClr val="000099"/>
                    </a:solidFill>
                    <a:latin typeface="Arial" charset="0"/>
                  </a:rPr>
                  <a:t>PROCESO</a:t>
                </a:r>
              </a:p>
            </p:txBody>
          </p:sp>
        </p:grpSp>
        <p:grpSp>
          <p:nvGrpSpPr>
            <p:cNvPr id="9" name="Group 27"/>
            <p:cNvGrpSpPr>
              <a:grpSpLocks/>
            </p:cNvGrpSpPr>
            <p:nvPr/>
          </p:nvGrpSpPr>
          <p:grpSpPr bwMode="auto">
            <a:xfrm>
              <a:off x="1920" y="2141"/>
              <a:ext cx="864" cy="230"/>
              <a:chOff x="1728" y="1949"/>
              <a:chExt cx="864" cy="230"/>
            </a:xfrm>
          </p:grpSpPr>
          <p:sp>
            <p:nvSpPr>
              <p:cNvPr id="177180" name="Line 28"/>
              <p:cNvSpPr>
                <a:spLocks noChangeShapeType="1"/>
              </p:cNvSpPr>
              <p:nvPr/>
            </p:nvSpPr>
            <p:spPr bwMode="auto">
              <a:xfrm>
                <a:off x="1728" y="2064"/>
                <a:ext cx="864" cy="0"/>
              </a:xfrm>
              <a:prstGeom prst="line">
                <a:avLst/>
              </a:prstGeom>
              <a:noFill/>
              <a:ln w="28575">
                <a:solidFill>
                  <a:srgbClr val="FF3300"/>
                </a:solidFill>
                <a:round/>
                <a:headEnd/>
                <a:tailEnd type="triangle" w="med" len="med"/>
              </a:ln>
              <a:effectLst/>
            </p:spPr>
            <p:txBody>
              <a:bodyPr wrap="none" anchor="ctr"/>
              <a:lstStyle/>
              <a:p>
                <a:endParaRPr lang="es-CO"/>
              </a:p>
            </p:txBody>
          </p:sp>
          <p:sp>
            <p:nvSpPr>
              <p:cNvPr id="177181" name="Rectangle 29"/>
              <p:cNvSpPr>
                <a:spLocks noChangeArrowheads="1"/>
              </p:cNvSpPr>
              <p:nvPr/>
            </p:nvSpPr>
            <p:spPr bwMode="auto">
              <a:xfrm>
                <a:off x="1824" y="1949"/>
                <a:ext cx="576" cy="230"/>
              </a:xfrm>
              <a:prstGeom prst="rect">
                <a:avLst/>
              </a:prstGeom>
              <a:solidFill>
                <a:schemeClr val="bg1"/>
              </a:solidFill>
              <a:ln w="9525">
                <a:solidFill>
                  <a:schemeClr val="tx1"/>
                </a:solidFill>
                <a:miter lim="800000"/>
                <a:headEnd/>
                <a:tailEnd/>
              </a:ln>
              <a:effectLst/>
            </p:spPr>
            <p:txBody>
              <a:bodyPr wrap="none" anchor="ctr"/>
              <a:lstStyle/>
              <a:p>
                <a:pPr algn="ctr"/>
                <a:r>
                  <a:rPr lang="es-ES_tradnl" sz="1200" b="1">
                    <a:solidFill>
                      <a:srgbClr val="000099"/>
                    </a:solidFill>
                    <a:latin typeface="Arial" charset="0"/>
                  </a:rPr>
                  <a:t>PROCESO</a:t>
                </a:r>
              </a:p>
            </p:txBody>
          </p:sp>
        </p:grpSp>
      </p:grpSp>
      <p:grpSp>
        <p:nvGrpSpPr>
          <p:cNvPr id="10" name="Group 30"/>
          <p:cNvGrpSpPr>
            <a:grpSpLocks/>
          </p:cNvGrpSpPr>
          <p:nvPr/>
        </p:nvGrpSpPr>
        <p:grpSpPr bwMode="auto">
          <a:xfrm>
            <a:off x="5134708" y="2209801"/>
            <a:ext cx="1547446" cy="669925"/>
            <a:chOff x="1728" y="1949"/>
            <a:chExt cx="1056" cy="422"/>
          </a:xfrm>
        </p:grpSpPr>
        <p:grpSp>
          <p:nvGrpSpPr>
            <p:cNvPr id="11" name="Group 31"/>
            <p:cNvGrpSpPr>
              <a:grpSpLocks/>
            </p:cNvGrpSpPr>
            <p:nvPr/>
          </p:nvGrpSpPr>
          <p:grpSpPr bwMode="auto">
            <a:xfrm>
              <a:off x="1728" y="1949"/>
              <a:ext cx="864" cy="230"/>
              <a:chOff x="1728" y="1949"/>
              <a:chExt cx="864" cy="230"/>
            </a:xfrm>
          </p:grpSpPr>
          <p:sp>
            <p:nvSpPr>
              <p:cNvPr id="177184" name="Line 32"/>
              <p:cNvSpPr>
                <a:spLocks noChangeShapeType="1"/>
              </p:cNvSpPr>
              <p:nvPr/>
            </p:nvSpPr>
            <p:spPr bwMode="auto">
              <a:xfrm>
                <a:off x="1728" y="2064"/>
                <a:ext cx="864" cy="0"/>
              </a:xfrm>
              <a:prstGeom prst="line">
                <a:avLst/>
              </a:prstGeom>
              <a:noFill/>
              <a:ln w="28575">
                <a:solidFill>
                  <a:srgbClr val="FF3300"/>
                </a:solidFill>
                <a:round/>
                <a:headEnd/>
                <a:tailEnd type="triangle" w="med" len="med"/>
              </a:ln>
              <a:effectLst/>
            </p:spPr>
            <p:txBody>
              <a:bodyPr wrap="none" anchor="ctr"/>
              <a:lstStyle/>
              <a:p>
                <a:endParaRPr lang="es-CO"/>
              </a:p>
            </p:txBody>
          </p:sp>
          <p:sp>
            <p:nvSpPr>
              <p:cNvPr id="177185" name="Rectangle 33"/>
              <p:cNvSpPr>
                <a:spLocks noChangeArrowheads="1"/>
              </p:cNvSpPr>
              <p:nvPr/>
            </p:nvSpPr>
            <p:spPr bwMode="auto">
              <a:xfrm>
                <a:off x="1824" y="1949"/>
                <a:ext cx="576" cy="230"/>
              </a:xfrm>
              <a:prstGeom prst="rect">
                <a:avLst/>
              </a:prstGeom>
              <a:solidFill>
                <a:schemeClr val="bg1"/>
              </a:solidFill>
              <a:ln w="9525">
                <a:solidFill>
                  <a:schemeClr val="tx1"/>
                </a:solidFill>
                <a:miter lim="800000"/>
                <a:headEnd/>
                <a:tailEnd/>
              </a:ln>
              <a:effectLst/>
            </p:spPr>
            <p:txBody>
              <a:bodyPr wrap="none" anchor="ctr"/>
              <a:lstStyle/>
              <a:p>
                <a:pPr algn="ctr"/>
                <a:r>
                  <a:rPr lang="es-ES_tradnl" sz="1200" b="1">
                    <a:solidFill>
                      <a:srgbClr val="000099"/>
                    </a:solidFill>
                    <a:latin typeface="Arial" charset="0"/>
                  </a:rPr>
                  <a:t>PROCESO</a:t>
                </a:r>
              </a:p>
            </p:txBody>
          </p:sp>
        </p:grpSp>
        <p:grpSp>
          <p:nvGrpSpPr>
            <p:cNvPr id="12" name="Group 34"/>
            <p:cNvGrpSpPr>
              <a:grpSpLocks/>
            </p:cNvGrpSpPr>
            <p:nvPr/>
          </p:nvGrpSpPr>
          <p:grpSpPr bwMode="auto">
            <a:xfrm>
              <a:off x="1824" y="2045"/>
              <a:ext cx="864" cy="230"/>
              <a:chOff x="1728" y="1949"/>
              <a:chExt cx="864" cy="230"/>
            </a:xfrm>
          </p:grpSpPr>
          <p:sp>
            <p:nvSpPr>
              <p:cNvPr id="177187" name="Line 35"/>
              <p:cNvSpPr>
                <a:spLocks noChangeShapeType="1"/>
              </p:cNvSpPr>
              <p:nvPr/>
            </p:nvSpPr>
            <p:spPr bwMode="auto">
              <a:xfrm>
                <a:off x="1728" y="2064"/>
                <a:ext cx="864" cy="0"/>
              </a:xfrm>
              <a:prstGeom prst="line">
                <a:avLst/>
              </a:prstGeom>
              <a:noFill/>
              <a:ln w="28575">
                <a:solidFill>
                  <a:srgbClr val="FF3300"/>
                </a:solidFill>
                <a:round/>
                <a:headEnd/>
                <a:tailEnd type="triangle" w="med" len="med"/>
              </a:ln>
              <a:effectLst/>
            </p:spPr>
            <p:txBody>
              <a:bodyPr wrap="none" anchor="ctr"/>
              <a:lstStyle/>
              <a:p>
                <a:endParaRPr lang="es-CO"/>
              </a:p>
            </p:txBody>
          </p:sp>
          <p:sp>
            <p:nvSpPr>
              <p:cNvPr id="177188" name="Rectangle 36"/>
              <p:cNvSpPr>
                <a:spLocks noChangeArrowheads="1"/>
              </p:cNvSpPr>
              <p:nvPr/>
            </p:nvSpPr>
            <p:spPr bwMode="auto">
              <a:xfrm>
                <a:off x="1824" y="1949"/>
                <a:ext cx="576" cy="230"/>
              </a:xfrm>
              <a:prstGeom prst="rect">
                <a:avLst/>
              </a:prstGeom>
              <a:solidFill>
                <a:schemeClr val="bg1"/>
              </a:solidFill>
              <a:ln w="9525">
                <a:solidFill>
                  <a:schemeClr val="tx1"/>
                </a:solidFill>
                <a:miter lim="800000"/>
                <a:headEnd/>
                <a:tailEnd/>
              </a:ln>
              <a:effectLst/>
            </p:spPr>
            <p:txBody>
              <a:bodyPr wrap="none" anchor="ctr"/>
              <a:lstStyle/>
              <a:p>
                <a:pPr algn="ctr"/>
                <a:r>
                  <a:rPr lang="es-ES_tradnl" sz="1200" b="1">
                    <a:solidFill>
                      <a:srgbClr val="000099"/>
                    </a:solidFill>
                    <a:latin typeface="Arial" charset="0"/>
                  </a:rPr>
                  <a:t>PROCESO</a:t>
                </a:r>
              </a:p>
            </p:txBody>
          </p:sp>
        </p:grpSp>
        <p:grpSp>
          <p:nvGrpSpPr>
            <p:cNvPr id="13" name="Group 37"/>
            <p:cNvGrpSpPr>
              <a:grpSpLocks/>
            </p:cNvGrpSpPr>
            <p:nvPr/>
          </p:nvGrpSpPr>
          <p:grpSpPr bwMode="auto">
            <a:xfrm>
              <a:off x="1920" y="2141"/>
              <a:ext cx="864" cy="230"/>
              <a:chOff x="1728" y="1949"/>
              <a:chExt cx="864" cy="230"/>
            </a:xfrm>
          </p:grpSpPr>
          <p:sp>
            <p:nvSpPr>
              <p:cNvPr id="177190" name="Line 38"/>
              <p:cNvSpPr>
                <a:spLocks noChangeShapeType="1"/>
              </p:cNvSpPr>
              <p:nvPr/>
            </p:nvSpPr>
            <p:spPr bwMode="auto">
              <a:xfrm>
                <a:off x="1728" y="2064"/>
                <a:ext cx="864" cy="0"/>
              </a:xfrm>
              <a:prstGeom prst="line">
                <a:avLst/>
              </a:prstGeom>
              <a:noFill/>
              <a:ln w="28575">
                <a:solidFill>
                  <a:srgbClr val="FF3300"/>
                </a:solidFill>
                <a:round/>
                <a:headEnd/>
                <a:tailEnd type="triangle" w="med" len="med"/>
              </a:ln>
              <a:effectLst/>
            </p:spPr>
            <p:txBody>
              <a:bodyPr wrap="none" anchor="ctr"/>
              <a:lstStyle/>
              <a:p>
                <a:endParaRPr lang="es-CO"/>
              </a:p>
            </p:txBody>
          </p:sp>
          <p:sp>
            <p:nvSpPr>
              <p:cNvPr id="177191" name="Rectangle 39"/>
              <p:cNvSpPr>
                <a:spLocks noChangeArrowheads="1"/>
              </p:cNvSpPr>
              <p:nvPr/>
            </p:nvSpPr>
            <p:spPr bwMode="auto">
              <a:xfrm>
                <a:off x="1824" y="1949"/>
                <a:ext cx="576" cy="230"/>
              </a:xfrm>
              <a:prstGeom prst="rect">
                <a:avLst/>
              </a:prstGeom>
              <a:solidFill>
                <a:schemeClr val="bg1"/>
              </a:solidFill>
              <a:ln w="9525">
                <a:solidFill>
                  <a:schemeClr val="tx1"/>
                </a:solidFill>
                <a:miter lim="800000"/>
                <a:headEnd/>
                <a:tailEnd/>
              </a:ln>
              <a:effectLst/>
            </p:spPr>
            <p:txBody>
              <a:bodyPr wrap="none" anchor="ctr"/>
              <a:lstStyle/>
              <a:p>
                <a:pPr algn="ctr"/>
                <a:r>
                  <a:rPr lang="es-ES_tradnl" sz="1200" b="1" dirty="0">
                    <a:solidFill>
                      <a:srgbClr val="000099"/>
                    </a:solidFill>
                    <a:latin typeface="Arial" charset="0"/>
                  </a:rPr>
                  <a:t>PROCESO</a:t>
                </a:r>
              </a:p>
            </p:txBody>
          </p:sp>
        </p:grpSp>
      </p:grpSp>
      <p:sp>
        <p:nvSpPr>
          <p:cNvPr id="177192" name="Text Box 40"/>
          <p:cNvSpPr txBox="1">
            <a:spLocks noChangeArrowheads="1"/>
          </p:cNvSpPr>
          <p:nvPr/>
        </p:nvSpPr>
        <p:spPr bwMode="auto">
          <a:xfrm>
            <a:off x="6401900" y="4214818"/>
            <a:ext cx="2456380" cy="1200329"/>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ES_tradnl" b="1" dirty="0">
                <a:solidFill>
                  <a:schemeClr val="bg1"/>
                </a:solidFill>
                <a:latin typeface="Arial Narrow" pitchFamily="34" charset="0"/>
              </a:rPr>
              <a:t>LIBERACIÓN</a:t>
            </a:r>
            <a:endParaRPr lang="es-ES_tradnl" dirty="0">
              <a:solidFill>
                <a:schemeClr val="bg1"/>
              </a:solidFill>
              <a:latin typeface="Arial Narrow" pitchFamily="34" charset="0"/>
            </a:endParaRPr>
          </a:p>
          <a:p>
            <a:r>
              <a:rPr lang="es-ES_tradnl" dirty="0">
                <a:solidFill>
                  <a:schemeClr val="bg1"/>
                </a:solidFill>
                <a:latin typeface="Arial Narrow" pitchFamily="34" charset="0"/>
              </a:rPr>
              <a:t>Autorización para continuar con la siguiente etapa de un proceso</a:t>
            </a:r>
          </a:p>
        </p:txBody>
      </p:sp>
      <p:sp>
        <p:nvSpPr>
          <p:cNvPr id="41" name="1 Marcador de pie de página"/>
          <p:cNvSpPr txBox="1">
            <a:spLocks/>
          </p:cNvSpPr>
          <p:nvPr/>
        </p:nvSpPr>
        <p:spPr>
          <a:xfrm>
            <a:off x="360000" y="6350023"/>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Control y Gestión de la Calidad - Ana Rosa Fajardo</a:t>
            </a:r>
            <a:endParaRPr lang="es-ES" dirty="0"/>
          </a:p>
        </p:txBody>
      </p:sp>
      <p:pic>
        <p:nvPicPr>
          <p:cNvPr id="42"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6093296"/>
            <a:ext cx="2627050" cy="619386"/>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AutoShape 2"/>
          <p:cNvSpPr>
            <a:spLocks noChangeArrowheads="1"/>
          </p:cNvSpPr>
          <p:nvPr/>
        </p:nvSpPr>
        <p:spPr bwMode="auto">
          <a:xfrm>
            <a:off x="7104185" y="1019164"/>
            <a:ext cx="1894743" cy="838200"/>
          </a:xfrm>
          <a:prstGeom prst="flowChartDocument">
            <a:avLst/>
          </a:prstGeom>
          <a:solidFill>
            <a:schemeClr val="bg1"/>
          </a:solidFill>
          <a:ln w="12700">
            <a:solidFill>
              <a:schemeClr val="tx2"/>
            </a:solidFill>
            <a:miter lim="800000"/>
            <a:headEnd/>
            <a:tailEnd/>
          </a:ln>
          <a:effectLst>
            <a:outerShdw dist="107763" dir="18900000" algn="ctr" rotWithShape="0">
              <a:schemeClr val="accent1"/>
            </a:outerShdw>
          </a:effectLst>
        </p:spPr>
        <p:txBody>
          <a:bodyPr lIns="57600" tIns="46038" rIns="57600" bIns="46038" anchor="ctr"/>
          <a:lstStyle/>
          <a:p>
            <a:pPr indent="-285750" algn="ctr"/>
            <a:r>
              <a:rPr lang="es-ES_tradnl" sz="1600" b="1">
                <a:latin typeface="Arial" charset="0"/>
              </a:rPr>
              <a:t>7. Realización del Producto</a:t>
            </a:r>
          </a:p>
        </p:txBody>
      </p:sp>
      <p:sp>
        <p:nvSpPr>
          <p:cNvPr id="187395" name="Text Box 3"/>
          <p:cNvSpPr txBox="1">
            <a:spLocks noChangeArrowheads="1"/>
          </p:cNvSpPr>
          <p:nvPr/>
        </p:nvSpPr>
        <p:spPr bwMode="auto">
          <a:xfrm>
            <a:off x="857224" y="180124"/>
            <a:ext cx="7330853" cy="677108"/>
          </a:xfrm>
          <a:prstGeom prst="rect">
            <a:avLst/>
          </a:prstGeom>
          <a:noFill/>
          <a:ln w="9525">
            <a:noFill/>
            <a:miter lim="800000"/>
            <a:headEnd/>
            <a:tailEnd/>
          </a:ln>
          <a:effectLst/>
        </p:spPr>
        <p:txBody>
          <a:bodyPr wrap="none">
            <a:spAutoFit/>
          </a:bodyPr>
          <a:lstStyle/>
          <a:p>
            <a:pPr algn="ctr"/>
            <a:r>
              <a:rPr lang="es-ES_tradnl" b="1" dirty="0">
                <a:latin typeface="Arial" charset="0"/>
              </a:rPr>
              <a:t>7.5 Producción y Prestación del Servicio</a:t>
            </a:r>
          </a:p>
          <a:p>
            <a:pPr algn="ctr"/>
            <a:r>
              <a:rPr lang="es-ES_tradnl" sz="2000" b="1" dirty="0">
                <a:latin typeface="Arial" charset="0"/>
              </a:rPr>
              <a:t>7.5.1. Control de la Producción y la Prestación del </a:t>
            </a:r>
            <a:r>
              <a:rPr lang="es-ES_tradnl" sz="2000" b="1" dirty="0" smtClean="0">
                <a:latin typeface="Arial" charset="0"/>
              </a:rPr>
              <a:t>Servicio</a:t>
            </a:r>
            <a:endParaRPr lang="es-ES_tradnl" sz="2000" b="1" dirty="0">
              <a:latin typeface="Arial" charset="0"/>
            </a:endParaRPr>
          </a:p>
        </p:txBody>
      </p:sp>
      <p:sp>
        <p:nvSpPr>
          <p:cNvPr id="187397" name="Text Box 5" descr="Pergamino"/>
          <p:cNvSpPr txBox="1">
            <a:spLocks noChangeArrowheads="1"/>
          </p:cNvSpPr>
          <p:nvPr/>
        </p:nvSpPr>
        <p:spPr bwMode="auto">
          <a:xfrm>
            <a:off x="283553" y="1785926"/>
            <a:ext cx="4502761" cy="317317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lIns="54000" rIns="54000">
            <a:spAutoFit/>
          </a:bodyPr>
          <a:lstStyle/>
          <a:p>
            <a:pPr marL="190500" indent="-190500">
              <a:lnSpc>
                <a:spcPct val="130000"/>
              </a:lnSpc>
              <a:buFont typeface="Wingdings" pitchFamily="2" charset="2"/>
              <a:buChar char=""/>
            </a:pPr>
            <a:r>
              <a:rPr lang="es-ES_tradnl" sz="2200" i="1" dirty="0">
                <a:latin typeface="Arial" charset="0"/>
              </a:rPr>
              <a:t>Cuando se prevea transferir trabajo, de forma provisional, fuera de las instalaciones de la organización, ésta definirá el proceso para llevar a cabo el control y validación de la calidad del trabajo.</a:t>
            </a:r>
          </a:p>
        </p:txBody>
      </p:sp>
      <p:pic>
        <p:nvPicPr>
          <p:cNvPr id="187416" name="Picture 24" descr="4"/>
          <p:cNvPicPr>
            <a:picLocks noChangeAspect="1" noChangeArrowheads="1"/>
          </p:cNvPicPr>
          <p:nvPr/>
        </p:nvPicPr>
        <p:blipFill>
          <a:blip r:embed="rId3">
            <a:clrChange>
              <a:clrFrom>
                <a:srgbClr val="FFFFFF"/>
              </a:clrFrom>
              <a:clrTo>
                <a:srgbClr val="FFFFFF">
                  <a:alpha val="0"/>
                </a:srgbClr>
              </a:clrTo>
            </a:clrChange>
          </a:blip>
          <a:srcRect l="20000" r="20000"/>
          <a:stretch>
            <a:fillRect/>
          </a:stretch>
        </p:blipFill>
        <p:spPr bwMode="auto">
          <a:xfrm>
            <a:off x="5978769" y="4267201"/>
            <a:ext cx="1406769" cy="1114425"/>
          </a:xfrm>
          <a:prstGeom prst="rect">
            <a:avLst/>
          </a:prstGeom>
          <a:noFill/>
        </p:spPr>
      </p:pic>
      <p:sp>
        <p:nvSpPr>
          <p:cNvPr id="187420" name="Oval 28"/>
          <p:cNvSpPr>
            <a:spLocks noChangeArrowheads="1"/>
          </p:cNvSpPr>
          <p:nvPr/>
        </p:nvSpPr>
        <p:spPr bwMode="auto">
          <a:xfrm>
            <a:off x="4431323" y="2286000"/>
            <a:ext cx="4501662" cy="1828800"/>
          </a:xfrm>
          <a:prstGeom prst="ellipse">
            <a:avLst/>
          </a:prstGeom>
          <a:solidFill>
            <a:schemeClr val="bg1"/>
          </a:solidFill>
          <a:ln w="9525">
            <a:solidFill>
              <a:schemeClr val="tx1"/>
            </a:solidFill>
            <a:round/>
            <a:headEnd/>
            <a:tailEnd/>
          </a:ln>
          <a:effectLst/>
        </p:spPr>
        <p:txBody>
          <a:bodyPr wrap="none" anchor="ctr"/>
          <a:lstStyle/>
          <a:p>
            <a:endParaRPr lang="es-CO"/>
          </a:p>
        </p:txBody>
      </p:sp>
      <p:grpSp>
        <p:nvGrpSpPr>
          <p:cNvPr id="2" name="Group 25"/>
          <p:cNvGrpSpPr>
            <a:grpSpLocks/>
          </p:cNvGrpSpPr>
          <p:nvPr/>
        </p:nvGrpSpPr>
        <p:grpSpPr bwMode="auto">
          <a:xfrm>
            <a:off x="5134708" y="2590801"/>
            <a:ext cx="3165231" cy="1069975"/>
            <a:chOff x="2448" y="1536"/>
            <a:chExt cx="2368" cy="866"/>
          </a:xfrm>
        </p:grpSpPr>
        <p:pic>
          <p:nvPicPr>
            <p:cNvPr id="187418" name="Picture 26" descr="4"/>
            <p:cNvPicPr>
              <a:picLocks noChangeAspect="1" noChangeArrowheads="1"/>
            </p:cNvPicPr>
            <p:nvPr/>
          </p:nvPicPr>
          <p:blipFill>
            <a:blip r:embed="rId3">
              <a:clrChange>
                <a:clrFrom>
                  <a:srgbClr val="FFFFFF"/>
                </a:clrFrom>
                <a:clrTo>
                  <a:srgbClr val="FFFFFF">
                    <a:alpha val="0"/>
                  </a:srgbClr>
                </a:clrTo>
              </a:clrChange>
            </a:blip>
            <a:srcRect l="20000" r="20000"/>
            <a:stretch>
              <a:fillRect/>
            </a:stretch>
          </p:blipFill>
          <p:spPr bwMode="auto">
            <a:xfrm>
              <a:off x="3632" y="1536"/>
              <a:ext cx="1184" cy="866"/>
            </a:xfrm>
            <a:prstGeom prst="rect">
              <a:avLst/>
            </a:prstGeom>
            <a:noFill/>
          </p:spPr>
        </p:pic>
        <p:pic>
          <p:nvPicPr>
            <p:cNvPr id="187419" name="Picture 27" descr="4"/>
            <p:cNvPicPr>
              <a:picLocks noChangeAspect="1" noChangeArrowheads="1"/>
            </p:cNvPicPr>
            <p:nvPr/>
          </p:nvPicPr>
          <p:blipFill>
            <a:blip r:embed="rId3">
              <a:clrChange>
                <a:clrFrom>
                  <a:srgbClr val="FFFFFF"/>
                </a:clrFrom>
                <a:clrTo>
                  <a:srgbClr val="FFFFFF">
                    <a:alpha val="0"/>
                  </a:srgbClr>
                </a:clrTo>
              </a:clrChange>
            </a:blip>
            <a:srcRect l="20000" r="20000"/>
            <a:stretch>
              <a:fillRect/>
            </a:stretch>
          </p:blipFill>
          <p:spPr bwMode="auto">
            <a:xfrm>
              <a:off x="2448" y="1536"/>
              <a:ext cx="1184" cy="866"/>
            </a:xfrm>
            <a:prstGeom prst="rect">
              <a:avLst/>
            </a:prstGeom>
            <a:noFill/>
          </p:spPr>
        </p:pic>
      </p:grpSp>
      <p:sp>
        <p:nvSpPr>
          <p:cNvPr id="187421" name="AutoShape 29"/>
          <p:cNvSpPr>
            <a:spLocks noChangeArrowheads="1"/>
          </p:cNvSpPr>
          <p:nvPr/>
        </p:nvSpPr>
        <p:spPr bwMode="auto">
          <a:xfrm rot="20478759" flipV="1">
            <a:off x="6034454" y="3644900"/>
            <a:ext cx="351692" cy="914400"/>
          </a:xfrm>
          <a:prstGeom prst="upArrow">
            <a:avLst>
              <a:gd name="adj1" fmla="val 50000"/>
              <a:gd name="adj2" fmla="val 60000"/>
            </a:avLst>
          </a:prstGeom>
          <a:solidFill>
            <a:srgbClr val="FFCC66"/>
          </a:solidFill>
          <a:ln w="9525">
            <a:solidFill>
              <a:schemeClr val="tx1"/>
            </a:solidFill>
            <a:miter lim="800000"/>
            <a:headEnd/>
            <a:tailEnd/>
          </a:ln>
          <a:effectLst/>
        </p:spPr>
        <p:txBody>
          <a:bodyPr wrap="none" anchor="ctr"/>
          <a:lstStyle/>
          <a:p>
            <a:endParaRPr lang="es-CO"/>
          </a:p>
        </p:txBody>
      </p:sp>
      <p:sp>
        <p:nvSpPr>
          <p:cNvPr id="187422" name="AutoShape 30"/>
          <p:cNvSpPr>
            <a:spLocks noChangeArrowheads="1"/>
          </p:cNvSpPr>
          <p:nvPr/>
        </p:nvSpPr>
        <p:spPr bwMode="auto">
          <a:xfrm rot="1476510">
            <a:off x="6964974" y="3429000"/>
            <a:ext cx="351692" cy="914400"/>
          </a:xfrm>
          <a:prstGeom prst="upArrow">
            <a:avLst>
              <a:gd name="adj1" fmla="val 50000"/>
              <a:gd name="adj2" fmla="val 60000"/>
            </a:avLst>
          </a:prstGeom>
          <a:solidFill>
            <a:srgbClr val="FFCC66"/>
          </a:solidFill>
          <a:ln w="9525">
            <a:solidFill>
              <a:schemeClr val="tx1"/>
            </a:solidFill>
            <a:miter lim="800000"/>
            <a:headEnd/>
            <a:tailEnd/>
          </a:ln>
          <a:effectLst/>
        </p:spPr>
        <p:txBody>
          <a:bodyPr wrap="none" anchor="ctr"/>
          <a:lstStyle/>
          <a:p>
            <a:endParaRPr lang="es-CO"/>
          </a:p>
        </p:txBody>
      </p:sp>
      <p:sp>
        <p:nvSpPr>
          <p:cNvPr id="13" name="1 Marcador de pie de página"/>
          <p:cNvSpPr txBox="1">
            <a:spLocks/>
          </p:cNvSpPr>
          <p:nvPr/>
        </p:nvSpPr>
        <p:spPr>
          <a:xfrm>
            <a:off x="360000" y="6350023"/>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Control y Gestión de la Calidad - Ana Rosa Fajardo</a:t>
            </a:r>
            <a:endParaRPr lang="es-ES" dirty="0"/>
          </a:p>
        </p:txBody>
      </p:sp>
      <p:pic>
        <p:nvPicPr>
          <p:cNvPr id="14" name="6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200" y="6093296"/>
            <a:ext cx="2627050" cy="619386"/>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48" name="AutoShape 40"/>
          <p:cNvSpPr>
            <a:spLocks noChangeArrowheads="1"/>
          </p:cNvSpPr>
          <p:nvPr/>
        </p:nvSpPr>
        <p:spPr bwMode="auto">
          <a:xfrm>
            <a:off x="6948264" y="533400"/>
            <a:ext cx="1894743" cy="838200"/>
          </a:xfrm>
          <a:prstGeom prst="flowChartDocument">
            <a:avLst/>
          </a:prstGeom>
          <a:solidFill>
            <a:schemeClr val="bg1"/>
          </a:solidFill>
          <a:ln w="12700">
            <a:solidFill>
              <a:schemeClr val="tx2"/>
            </a:solidFill>
            <a:miter lim="800000"/>
            <a:headEnd/>
            <a:tailEnd/>
          </a:ln>
          <a:effectLst>
            <a:outerShdw dist="107763" dir="18900000" algn="ctr" rotWithShape="0">
              <a:schemeClr val="accent1"/>
            </a:outerShdw>
          </a:effectLst>
        </p:spPr>
        <p:txBody>
          <a:bodyPr lIns="57600" tIns="46038" rIns="57600" bIns="46038" anchor="ctr"/>
          <a:lstStyle/>
          <a:p>
            <a:pPr indent="-285750" algn="ctr"/>
            <a:r>
              <a:rPr lang="es-ES_tradnl" sz="1600" b="1">
                <a:latin typeface="Arial" charset="0"/>
              </a:rPr>
              <a:t>7. Realización del Producto</a:t>
            </a:r>
          </a:p>
        </p:txBody>
      </p:sp>
      <p:sp>
        <p:nvSpPr>
          <p:cNvPr id="119849" name="Text Box 41"/>
          <p:cNvSpPr txBox="1">
            <a:spLocks noChangeArrowheads="1"/>
          </p:cNvSpPr>
          <p:nvPr/>
        </p:nvSpPr>
        <p:spPr bwMode="auto">
          <a:xfrm>
            <a:off x="1847850" y="231612"/>
            <a:ext cx="4634602" cy="677108"/>
          </a:xfrm>
          <a:prstGeom prst="rect">
            <a:avLst/>
          </a:prstGeom>
          <a:noFill/>
          <a:ln w="9525">
            <a:noFill/>
            <a:miter lim="800000"/>
            <a:headEnd/>
            <a:tailEnd/>
          </a:ln>
          <a:effectLst/>
        </p:spPr>
        <p:txBody>
          <a:bodyPr wrap="none">
            <a:spAutoFit/>
          </a:bodyPr>
          <a:lstStyle/>
          <a:p>
            <a:pPr algn="ctr"/>
            <a:r>
              <a:rPr lang="es-ES_tradnl" b="1" dirty="0">
                <a:latin typeface="Arial" charset="0"/>
              </a:rPr>
              <a:t>7.5 Producción y Prestación del Servicio</a:t>
            </a:r>
          </a:p>
          <a:p>
            <a:pPr algn="ctr"/>
            <a:r>
              <a:rPr lang="es-ES_tradnl" sz="2000" b="1" dirty="0">
                <a:latin typeface="Arial" charset="0"/>
              </a:rPr>
              <a:t>7.5.2. Validación de los Procesos</a:t>
            </a:r>
            <a:endParaRPr lang="es-ES_tradnl" b="1" dirty="0">
              <a:latin typeface="Arial" charset="0"/>
            </a:endParaRPr>
          </a:p>
        </p:txBody>
      </p:sp>
      <p:sp>
        <p:nvSpPr>
          <p:cNvPr id="119850" name="Text Box 42" descr="Pergamino"/>
          <p:cNvSpPr txBox="1">
            <a:spLocks noChangeArrowheads="1"/>
          </p:cNvSpPr>
          <p:nvPr/>
        </p:nvSpPr>
        <p:spPr bwMode="auto">
          <a:xfrm>
            <a:off x="202450" y="1620083"/>
            <a:ext cx="7033846" cy="4401205"/>
          </a:xfrm>
          <a:prstGeom prst="rect">
            <a:avLst/>
          </a:prstGeom>
          <a:noFill/>
          <a:ln w="9525">
            <a:noFill/>
            <a:miter lim="800000"/>
            <a:headEnd/>
            <a:tailEnd/>
          </a:ln>
          <a:effectLst/>
        </p:spPr>
        <p:txBody>
          <a:bodyPr lIns="54000" rIns="54000">
            <a:spAutoFit/>
          </a:bodyPr>
          <a:lstStyle/>
          <a:p>
            <a:pPr marL="288925" indent="-288925">
              <a:buFont typeface="Wingdings" pitchFamily="2" charset="2"/>
              <a:buChar char=""/>
            </a:pPr>
            <a:r>
              <a:rPr lang="es-ES_tradnl" sz="2000" dirty="0">
                <a:latin typeface="Arial" charset="0"/>
              </a:rPr>
              <a:t>La validación se aplica a los procesos</a:t>
            </a:r>
          </a:p>
          <a:p>
            <a:pPr marL="762000" lvl="1" indent="-282575">
              <a:buClr>
                <a:srgbClr val="FF3300"/>
              </a:buClr>
              <a:buFont typeface="Wingdings" pitchFamily="2" charset="2"/>
              <a:buChar char="ü"/>
            </a:pPr>
            <a:r>
              <a:rPr lang="es-ES_tradnl" sz="2000" dirty="0">
                <a:latin typeface="Arial" charset="0"/>
              </a:rPr>
              <a:t>cuyo resultado no puede verificarse por medio de la comprobación posterior del producto</a:t>
            </a:r>
          </a:p>
          <a:p>
            <a:pPr marL="762000" lvl="1" indent="-282575">
              <a:buClr>
                <a:srgbClr val="FF3300"/>
              </a:buClr>
              <a:buFont typeface="Wingdings" pitchFamily="2" charset="2"/>
              <a:buChar char="ü"/>
            </a:pPr>
            <a:r>
              <a:rPr lang="es-ES_tradnl" sz="2000" dirty="0">
                <a:latin typeface="Arial" charset="0"/>
              </a:rPr>
              <a:t>cuyas deficiencias solo se detectan con el uso del producto</a:t>
            </a:r>
          </a:p>
          <a:p>
            <a:pPr marL="479425" lvl="1">
              <a:buClr>
                <a:srgbClr val="FF3300"/>
              </a:buClr>
            </a:pPr>
            <a:endParaRPr lang="es-ES_tradnl" sz="2000" dirty="0">
              <a:latin typeface="Arial" charset="0"/>
            </a:endParaRPr>
          </a:p>
          <a:p>
            <a:pPr marL="365125" lvl="1" indent="-342900">
              <a:buFont typeface="Arial" pitchFamily="34" charset="0"/>
              <a:buChar char="•"/>
            </a:pPr>
            <a:r>
              <a:rPr lang="es-ES_tradnl" sz="2000" dirty="0" smtClean="0">
                <a:latin typeface="Arial" charset="0"/>
              </a:rPr>
              <a:t>Deben </a:t>
            </a:r>
            <a:r>
              <a:rPr lang="es-ES_tradnl" sz="2000" dirty="0">
                <a:latin typeface="Arial" charset="0"/>
              </a:rPr>
              <a:t>establecerse las disposiciones para estos procesos, incluyendo, cuando sea aplicable</a:t>
            </a:r>
          </a:p>
          <a:p>
            <a:pPr marL="762000" lvl="1" indent="-282575">
              <a:buClr>
                <a:srgbClr val="FF3300"/>
              </a:buClr>
              <a:buFont typeface="Wingdings" pitchFamily="2" charset="2"/>
              <a:buChar char="ü"/>
            </a:pPr>
            <a:r>
              <a:rPr lang="es-ES_tradnl" sz="2000" dirty="0">
                <a:latin typeface="Arial" charset="0"/>
              </a:rPr>
              <a:t>criterios definidos para la revisión/aprobación procesos,</a:t>
            </a:r>
          </a:p>
          <a:p>
            <a:pPr marL="762000" lvl="1" indent="-282575">
              <a:buClr>
                <a:srgbClr val="FF3300"/>
              </a:buClr>
              <a:buFont typeface="Wingdings" pitchFamily="2" charset="2"/>
              <a:buChar char="ü"/>
            </a:pPr>
            <a:r>
              <a:rPr lang="es-ES_tradnl" sz="2000" dirty="0" smtClean="0">
                <a:latin typeface="Arial" charset="0"/>
              </a:rPr>
              <a:t>la </a:t>
            </a:r>
            <a:r>
              <a:rPr lang="es-ES_tradnl" sz="2000" dirty="0">
                <a:latin typeface="Arial" charset="0"/>
              </a:rPr>
              <a:t>aprobación de equipos y calificación del personal,</a:t>
            </a:r>
          </a:p>
          <a:p>
            <a:pPr marL="762000" lvl="1" indent="-282575">
              <a:buClr>
                <a:srgbClr val="FF3300"/>
              </a:buClr>
              <a:buFont typeface="Wingdings" pitchFamily="2" charset="2"/>
              <a:buChar char="ü"/>
            </a:pPr>
            <a:r>
              <a:rPr lang="es-ES_tradnl" sz="2000" dirty="0">
                <a:latin typeface="Arial" charset="0"/>
              </a:rPr>
              <a:t>el uso de métodos y procedimientos específicos,</a:t>
            </a:r>
          </a:p>
          <a:p>
            <a:pPr marL="762000" lvl="1" indent="-282575">
              <a:buClr>
                <a:srgbClr val="FF3300"/>
              </a:buClr>
              <a:buFont typeface="Wingdings" pitchFamily="2" charset="2"/>
              <a:buChar char="ü"/>
            </a:pPr>
            <a:r>
              <a:rPr lang="es-ES_tradnl" sz="2000" dirty="0" smtClean="0">
                <a:latin typeface="Arial" charset="0"/>
              </a:rPr>
              <a:t>los </a:t>
            </a:r>
            <a:r>
              <a:rPr lang="es-ES_tradnl" sz="2000" dirty="0">
                <a:latin typeface="Arial" charset="0"/>
              </a:rPr>
              <a:t>requisitos de los registros (véase 4.2.4), y</a:t>
            </a:r>
          </a:p>
          <a:p>
            <a:pPr marL="762000" lvl="1" indent="-282575">
              <a:buClr>
                <a:srgbClr val="FF3300"/>
              </a:buClr>
              <a:buFont typeface="Wingdings" pitchFamily="2" charset="2"/>
              <a:buChar char="ü"/>
            </a:pPr>
            <a:r>
              <a:rPr lang="es-ES_tradnl" sz="2000" dirty="0">
                <a:latin typeface="Arial" charset="0"/>
              </a:rPr>
              <a:t>la revalidación.</a:t>
            </a:r>
          </a:p>
        </p:txBody>
      </p:sp>
      <p:sp>
        <p:nvSpPr>
          <p:cNvPr id="119851" name="Text Box 43"/>
          <p:cNvSpPr txBox="1">
            <a:spLocks noChangeArrowheads="1"/>
          </p:cNvSpPr>
          <p:nvPr/>
        </p:nvSpPr>
        <p:spPr bwMode="auto">
          <a:xfrm>
            <a:off x="6868400" y="2204864"/>
            <a:ext cx="2054469" cy="255454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r>
              <a:rPr lang="es-ES_tradnl" sz="2000" b="1">
                <a:solidFill>
                  <a:schemeClr val="bg1"/>
                </a:solidFill>
                <a:latin typeface="Arial Narrow" pitchFamily="34" charset="0"/>
              </a:rPr>
              <a:t>VALIDACIÓN</a:t>
            </a:r>
            <a:endParaRPr lang="es-ES_tradnl" sz="2000">
              <a:solidFill>
                <a:schemeClr val="bg1"/>
              </a:solidFill>
              <a:latin typeface="Arial Narrow" pitchFamily="34" charset="0"/>
            </a:endParaRPr>
          </a:p>
          <a:p>
            <a:pPr algn="ctr"/>
            <a:r>
              <a:rPr lang="es-ES_tradnl" sz="2000">
                <a:solidFill>
                  <a:schemeClr val="bg1"/>
                </a:solidFill>
                <a:latin typeface="Arial Narrow" pitchFamily="34" charset="0"/>
              </a:rPr>
              <a:t>Confirmación mediante el suministro de evidencia objetiva de la capacidad de cumplir los requisitos</a:t>
            </a:r>
          </a:p>
        </p:txBody>
      </p:sp>
      <p:sp>
        <p:nvSpPr>
          <p:cNvPr id="7" name="1 Marcador de pie de página"/>
          <p:cNvSpPr txBox="1">
            <a:spLocks/>
          </p:cNvSpPr>
          <p:nvPr/>
        </p:nvSpPr>
        <p:spPr>
          <a:xfrm>
            <a:off x="360000" y="6350023"/>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Control y Gestión de la Calidad - Ana Rosa Fajardo</a:t>
            </a:r>
            <a:endParaRPr lang="es-ES" dirty="0"/>
          </a:p>
        </p:txBody>
      </p:sp>
      <p:pic>
        <p:nvPicPr>
          <p:cNvPr id="8"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6093296"/>
            <a:ext cx="2627050" cy="619386"/>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2" name="AutoShape 4"/>
          <p:cNvSpPr>
            <a:spLocks noChangeArrowheads="1"/>
          </p:cNvSpPr>
          <p:nvPr/>
        </p:nvSpPr>
        <p:spPr bwMode="auto">
          <a:xfrm>
            <a:off x="7033846" y="533400"/>
            <a:ext cx="1894743" cy="838200"/>
          </a:xfrm>
          <a:prstGeom prst="flowChartDocument">
            <a:avLst/>
          </a:prstGeom>
          <a:solidFill>
            <a:schemeClr val="bg1"/>
          </a:solidFill>
          <a:ln w="12700">
            <a:solidFill>
              <a:schemeClr val="tx2"/>
            </a:solidFill>
            <a:miter lim="800000"/>
            <a:headEnd/>
            <a:tailEnd/>
          </a:ln>
          <a:effectLst>
            <a:outerShdw dist="107763" dir="18900000" algn="ctr" rotWithShape="0">
              <a:schemeClr val="accent1"/>
            </a:outerShdw>
          </a:effectLst>
        </p:spPr>
        <p:txBody>
          <a:bodyPr lIns="57600" tIns="46038" rIns="57600" bIns="46038" anchor="ctr"/>
          <a:lstStyle/>
          <a:p>
            <a:pPr indent="-285750" algn="ctr"/>
            <a:r>
              <a:rPr lang="es-ES_tradnl" sz="1600" b="1">
                <a:latin typeface="Arial" charset="0"/>
              </a:rPr>
              <a:t>7. Realización del Producto</a:t>
            </a:r>
          </a:p>
        </p:txBody>
      </p:sp>
      <p:sp>
        <p:nvSpPr>
          <p:cNvPr id="191494" name="Text Box 6" descr="Pergamino"/>
          <p:cNvSpPr txBox="1">
            <a:spLocks noChangeArrowheads="1"/>
          </p:cNvSpPr>
          <p:nvPr/>
        </p:nvSpPr>
        <p:spPr bwMode="auto">
          <a:xfrm>
            <a:off x="206620" y="2354242"/>
            <a:ext cx="8721969" cy="353943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lIns="54000" rIns="54000">
            <a:spAutoFit/>
          </a:bodyPr>
          <a:lstStyle/>
          <a:p>
            <a:pPr marL="285750" indent="-285750">
              <a:buFont typeface="Wingdings" pitchFamily="2" charset="2"/>
              <a:buChar char="ü"/>
            </a:pPr>
            <a:r>
              <a:rPr lang="es-ES_tradnl" sz="3200" dirty="0">
                <a:solidFill>
                  <a:schemeClr val="bg1"/>
                </a:solidFill>
              </a:rPr>
              <a:t>Mantener la identificación de la configuración del producto con el fin de identificar cualquier diferencia entre la configuración real y la configuración acordada. </a:t>
            </a:r>
          </a:p>
          <a:p>
            <a:pPr marL="285750" indent="-285750">
              <a:buFont typeface="Wingdings" pitchFamily="2" charset="2"/>
              <a:buChar char="ü"/>
            </a:pPr>
            <a:r>
              <a:rPr lang="es-ES_tradnl" sz="3200" dirty="0">
                <a:solidFill>
                  <a:schemeClr val="bg1"/>
                </a:solidFill>
              </a:rPr>
              <a:t>Si se utilizan medios de autoridad de aceptación (sellos, firmas electrónicas</a:t>
            </a:r>
            <a:r>
              <a:rPr lang="es-ES_tradnl" sz="3200" dirty="0" smtClean="0">
                <a:solidFill>
                  <a:schemeClr val="bg1"/>
                </a:solidFill>
              </a:rPr>
              <a:t>, </a:t>
            </a:r>
            <a:r>
              <a:rPr lang="es-ES_tradnl" sz="3200" dirty="0" err="1" smtClean="0">
                <a:solidFill>
                  <a:schemeClr val="bg1"/>
                </a:solidFill>
              </a:rPr>
              <a:t>etc</a:t>
            </a:r>
            <a:r>
              <a:rPr lang="es-ES_tradnl" sz="3200" dirty="0">
                <a:solidFill>
                  <a:schemeClr val="bg1"/>
                </a:solidFill>
              </a:rPr>
              <a:t>) se establecerá y documentará los controles sobre dichos medios. </a:t>
            </a:r>
          </a:p>
        </p:txBody>
      </p:sp>
      <p:sp>
        <p:nvSpPr>
          <p:cNvPr id="191496" name="Text Box 8"/>
          <p:cNvSpPr txBox="1">
            <a:spLocks noChangeArrowheads="1"/>
          </p:cNvSpPr>
          <p:nvPr/>
        </p:nvSpPr>
        <p:spPr bwMode="auto">
          <a:xfrm>
            <a:off x="1847850" y="159604"/>
            <a:ext cx="5136598" cy="677108"/>
          </a:xfrm>
          <a:prstGeom prst="rect">
            <a:avLst/>
          </a:prstGeom>
          <a:noFill/>
          <a:ln w="9525">
            <a:noFill/>
            <a:miter lim="800000"/>
            <a:headEnd/>
            <a:tailEnd/>
          </a:ln>
          <a:effectLst/>
        </p:spPr>
        <p:txBody>
          <a:bodyPr wrap="none">
            <a:spAutoFit/>
          </a:bodyPr>
          <a:lstStyle/>
          <a:p>
            <a:pPr algn="ctr"/>
            <a:r>
              <a:rPr lang="es-ES_tradnl" b="1" dirty="0">
                <a:latin typeface="Arial" charset="0"/>
              </a:rPr>
              <a:t>7.5 Producción y Prestación del Servicio</a:t>
            </a:r>
          </a:p>
          <a:p>
            <a:pPr algn="ctr"/>
            <a:r>
              <a:rPr lang="es-ES_tradnl" sz="2000" b="1" dirty="0">
                <a:latin typeface="Arial" charset="0"/>
              </a:rPr>
              <a:t>7.5.3. Identificación y Trazabilidad(Cont.)</a:t>
            </a:r>
            <a:endParaRPr lang="es-ES_tradnl" b="1" dirty="0">
              <a:latin typeface="Arial" charset="0"/>
            </a:endParaRPr>
          </a:p>
        </p:txBody>
      </p:sp>
      <p:grpSp>
        <p:nvGrpSpPr>
          <p:cNvPr id="2" name="Group 22"/>
          <p:cNvGrpSpPr>
            <a:grpSpLocks/>
          </p:cNvGrpSpPr>
          <p:nvPr/>
        </p:nvGrpSpPr>
        <p:grpSpPr bwMode="auto">
          <a:xfrm>
            <a:off x="281354" y="758825"/>
            <a:ext cx="3323492" cy="1198563"/>
            <a:chOff x="864" y="903"/>
            <a:chExt cx="2268" cy="755"/>
          </a:xfrm>
        </p:grpSpPr>
        <p:sp>
          <p:nvSpPr>
            <p:cNvPr id="191491" name="Rectangle 3"/>
            <p:cNvSpPr>
              <a:spLocks noChangeArrowheads="1"/>
            </p:cNvSpPr>
            <p:nvPr/>
          </p:nvSpPr>
          <p:spPr bwMode="auto">
            <a:xfrm>
              <a:off x="864" y="1104"/>
              <a:ext cx="1824" cy="554"/>
            </a:xfrm>
            <a:prstGeom prst="rect">
              <a:avLst/>
            </a:prstGeom>
            <a:solidFill>
              <a:schemeClr val="bg1"/>
            </a:solidFill>
            <a:ln w="9525">
              <a:solidFill>
                <a:schemeClr val="tx1"/>
              </a:solidFill>
              <a:miter lim="800000"/>
              <a:headEnd/>
              <a:tailEnd/>
            </a:ln>
            <a:effectLst/>
          </p:spPr>
          <p:txBody>
            <a:bodyPr wrap="none" anchor="ctr"/>
            <a:lstStyle/>
            <a:p>
              <a:endParaRPr lang="es-CO"/>
            </a:p>
          </p:txBody>
        </p:sp>
        <p:grpSp>
          <p:nvGrpSpPr>
            <p:cNvPr id="3" name="Group 21"/>
            <p:cNvGrpSpPr>
              <a:grpSpLocks/>
            </p:cNvGrpSpPr>
            <p:nvPr/>
          </p:nvGrpSpPr>
          <p:grpSpPr bwMode="auto">
            <a:xfrm>
              <a:off x="892" y="903"/>
              <a:ext cx="2240" cy="592"/>
              <a:chOff x="0" y="699"/>
              <a:chExt cx="4073" cy="1077"/>
            </a:xfrm>
          </p:grpSpPr>
          <p:sp>
            <p:nvSpPr>
              <p:cNvPr id="191490" name="AutoShape 2"/>
              <p:cNvSpPr>
                <a:spLocks noChangeArrowheads="1"/>
              </p:cNvSpPr>
              <p:nvPr/>
            </p:nvSpPr>
            <p:spPr bwMode="auto">
              <a:xfrm>
                <a:off x="48" y="1344"/>
                <a:ext cx="3600" cy="432"/>
              </a:xfrm>
              <a:prstGeom prst="rightArrow">
                <a:avLst>
                  <a:gd name="adj1" fmla="val 41204"/>
                  <a:gd name="adj2" fmla="val 117014"/>
                </a:avLst>
              </a:prstGeom>
              <a:solidFill>
                <a:schemeClr val="accent1"/>
              </a:solidFill>
              <a:ln w="9525">
                <a:solidFill>
                  <a:schemeClr val="tx1"/>
                </a:solidFill>
                <a:miter lim="800000"/>
                <a:headEnd/>
                <a:tailEnd/>
              </a:ln>
              <a:effectLst/>
            </p:spPr>
            <p:txBody>
              <a:bodyPr wrap="none" anchor="ctr"/>
              <a:lstStyle/>
              <a:p>
                <a:endParaRPr lang="es-CO"/>
              </a:p>
            </p:txBody>
          </p:sp>
          <p:sp>
            <p:nvSpPr>
              <p:cNvPr id="191493" name="AutoShape 5"/>
              <p:cNvSpPr>
                <a:spLocks noChangeArrowheads="1"/>
              </p:cNvSpPr>
              <p:nvPr/>
            </p:nvSpPr>
            <p:spPr bwMode="auto">
              <a:xfrm flipV="1">
                <a:off x="984" y="706"/>
                <a:ext cx="1296" cy="604"/>
              </a:xfrm>
              <a:prstGeom prst="upArrowCallout">
                <a:avLst>
                  <a:gd name="adj1" fmla="val 44444"/>
                  <a:gd name="adj2" fmla="val 44444"/>
                  <a:gd name="adj3" fmla="val 16667"/>
                  <a:gd name="adj4" fmla="val 66667"/>
                </a:avLst>
              </a:prstGeom>
              <a:solidFill>
                <a:srgbClr val="009999"/>
              </a:solidFill>
              <a:ln w="9525">
                <a:solidFill>
                  <a:schemeClr val="tx1"/>
                </a:solidFill>
                <a:miter lim="800000"/>
                <a:headEnd/>
                <a:tailEnd/>
              </a:ln>
              <a:effectLst/>
            </p:spPr>
            <p:txBody>
              <a:bodyPr rot="10800000" wrap="none" anchor="ctr"/>
              <a:lstStyle/>
              <a:p>
                <a:pPr algn="ctr"/>
                <a:endParaRPr lang="es-ES_tradnl" sz="1200">
                  <a:solidFill>
                    <a:schemeClr val="bg1"/>
                  </a:solidFill>
                  <a:latin typeface="Arial" charset="0"/>
                </a:endParaRPr>
              </a:p>
            </p:txBody>
          </p:sp>
          <p:sp>
            <p:nvSpPr>
              <p:cNvPr id="191498" name="Line 10"/>
              <p:cNvSpPr>
                <a:spLocks noChangeShapeType="1"/>
              </p:cNvSpPr>
              <p:nvPr/>
            </p:nvSpPr>
            <p:spPr bwMode="auto">
              <a:xfrm>
                <a:off x="432" y="1584"/>
                <a:ext cx="2256" cy="0"/>
              </a:xfrm>
              <a:prstGeom prst="line">
                <a:avLst/>
              </a:prstGeom>
              <a:noFill/>
              <a:ln w="9525">
                <a:solidFill>
                  <a:schemeClr val="tx1"/>
                </a:solidFill>
                <a:round/>
                <a:headEnd/>
                <a:tailEnd type="triangle" w="lg" len="lg"/>
              </a:ln>
              <a:effectLst/>
            </p:spPr>
            <p:txBody>
              <a:bodyPr wrap="none" anchor="ctr"/>
              <a:lstStyle/>
              <a:p>
                <a:endParaRPr lang="es-CO"/>
              </a:p>
            </p:txBody>
          </p:sp>
          <p:sp>
            <p:nvSpPr>
              <p:cNvPr id="191499" name="Rectangle 11"/>
              <p:cNvSpPr>
                <a:spLocks noChangeArrowheads="1"/>
              </p:cNvSpPr>
              <p:nvPr/>
            </p:nvSpPr>
            <p:spPr bwMode="auto">
              <a:xfrm>
                <a:off x="2112" y="1488"/>
                <a:ext cx="384" cy="192"/>
              </a:xfrm>
              <a:prstGeom prst="rect">
                <a:avLst/>
              </a:prstGeom>
              <a:solidFill>
                <a:srgbClr val="99FFCC"/>
              </a:solidFill>
              <a:ln w="9525">
                <a:solidFill>
                  <a:schemeClr val="tx1"/>
                </a:solidFill>
                <a:miter lim="800000"/>
                <a:headEnd/>
                <a:tailEnd/>
              </a:ln>
              <a:effectLst/>
            </p:spPr>
            <p:txBody>
              <a:bodyPr wrap="none" anchor="ctr"/>
              <a:lstStyle/>
              <a:p>
                <a:endParaRPr lang="es-CO"/>
              </a:p>
            </p:txBody>
          </p:sp>
          <p:sp>
            <p:nvSpPr>
              <p:cNvPr id="191500" name="Line 12"/>
              <p:cNvSpPr>
                <a:spLocks noChangeShapeType="1"/>
              </p:cNvSpPr>
              <p:nvPr/>
            </p:nvSpPr>
            <p:spPr bwMode="auto">
              <a:xfrm flipH="1">
                <a:off x="1584" y="954"/>
                <a:ext cx="960" cy="438"/>
              </a:xfrm>
              <a:prstGeom prst="line">
                <a:avLst/>
              </a:prstGeom>
              <a:noFill/>
              <a:ln w="9525">
                <a:solidFill>
                  <a:schemeClr val="tx1"/>
                </a:solidFill>
                <a:round/>
                <a:headEnd/>
                <a:tailEnd type="triangle" w="lg" len="lg"/>
              </a:ln>
              <a:effectLst/>
            </p:spPr>
            <p:txBody>
              <a:bodyPr wrap="none" anchor="ctr"/>
              <a:lstStyle/>
              <a:p>
                <a:endParaRPr lang="es-CO"/>
              </a:p>
            </p:txBody>
          </p:sp>
          <p:sp>
            <p:nvSpPr>
              <p:cNvPr id="191501" name="Text Box 13"/>
              <p:cNvSpPr txBox="1">
                <a:spLocks noChangeArrowheads="1"/>
              </p:cNvSpPr>
              <p:nvPr/>
            </p:nvSpPr>
            <p:spPr bwMode="auto">
              <a:xfrm>
                <a:off x="2544" y="699"/>
                <a:ext cx="908" cy="317"/>
              </a:xfrm>
              <a:prstGeom prst="rect">
                <a:avLst/>
              </a:prstGeom>
              <a:noFill/>
              <a:ln w="9525">
                <a:noFill/>
                <a:miter lim="800000"/>
                <a:headEnd/>
                <a:tailEnd/>
              </a:ln>
              <a:effectLst/>
            </p:spPr>
            <p:txBody>
              <a:bodyPr wrap="none">
                <a:spAutoFit/>
              </a:bodyPr>
              <a:lstStyle/>
              <a:p>
                <a:r>
                  <a:rPr lang="es-ES_tradnl" sz="1200">
                    <a:latin typeface="Arial Narrow" pitchFamily="34" charset="0"/>
                  </a:rPr>
                  <a:t>recepción</a:t>
                </a:r>
              </a:p>
            </p:txBody>
          </p:sp>
          <p:sp>
            <p:nvSpPr>
              <p:cNvPr id="191502" name="Text Box 14"/>
              <p:cNvSpPr txBox="1">
                <a:spLocks noChangeArrowheads="1"/>
              </p:cNvSpPr>
              <p:nvPr/>
            </p:nvSpPr>
            <p:spPr bwMode="auto">
              <a:xfrm>
                <a:off x="0" y="746"/>
                <a:ext cx="961" cy="317"/>
              </a:xfrm>
              <a:prstGeom prst="rect">
                <a:avLst/>
              </a:prstGeom>
              <a:noFill/>
              <a:ln w="9525">
                <a:noFill/>
                <a:miter lim="800000"/>
                <a:headEnd/>
                <a:tailEnd/>
              </a:ln>
              <a:effectLst/>
            </p:spPr>
            <p:txBody>
              <a:bodyPr wrap="none">
                <a:spAutoFit/>
              </a:bodyPr>
              <a:lstStyle/>
              <a:p>
                <a:r>
                  <a:rPr lang="es-ES_tradnl" sz="1200" dirty="0">
                    <a:latin typeface="Arial Narrow" pitchFamily="34" charset="0"/>
                  </a:rPr>
                  <a:t>procesado</a:t>
                </a:r>
              </a:p>
            </p:txBody>
          </p:sp>
          <p:sp>
            <p:nvSpPr>
              <p:cNvPr id="191503" name="Line 15"/>
              <p:cNvSpPr>
                <a:spLocks noChangeShapeType="1"/>
              </p:cNvSpPr>
              <p:nvPr/>
            </p:nvSpPr>
            <p:spPr bwMode="auto">
              <a:xfrm flipH="1">
                <a:off x="3072" y="1063"/>
                <a:ext cx="336" cy="377"/>
              </a:xfrm>
              <a:prstGeom prst="line">
                <a:avLst/>
              </a:prstGeom>
              <a:noFill/>
              <a:ln w="9525">
                <a:solidFill>
                  <a:schemeClr val="tx1"/>
                </a:solidFill>
                <a:round/>
                <a:headEnd/>
                <a:tailEnd type="triangle" w="lg" len="lg"/>
              </a:ln>
              <a:effectLst/>
            </p:spPr>
            <p:txBody>
              <a:bodyPr wrap="none" anchor="ctr"/>
              <a:lstStyle/>
              <a:p>
                <a:endParaRPr lang="es-CO"/>
              </a:p>
            </p:txBody>
          </p:sp>
          <p:sp>
            <p:nvSpPr>
              <p:cNvPr id="191504" name="Line 16"/>
              <p:cNvSpPr>
                <a:spLocks noChangeShapeType="1"/>
              </p:cNvSpPr>
              <p:nvPr/>
            </p:nvSpPr>
            <p:spPr bwMode="auto">
              <a:xfrm>
                <a:off x="672" y="1112"/>
                <a:ext cx="192" cy="376"/>
              </a:xfrm>
              <a:prstGeom prst="line">
                <a:avLst/>
              </a:prstGeom>
              <a:noFill/>
              <a:ln w="9525">
                <a:solidFill>
                  <a:schemeClr val="tx1"/>
                </a:solidFill>
                <a:round/>
                <a:headEnd/>
                <a:tailEnd type="triangle" w="lg" len="lg"/>
              </a:ln>
              <a:effectLst/>
            </p:spPr>
            <p:txBody>
              <a:bodyPr wrap="none" anchor="ctr"/>
              <a:lstStyle/>
              <a:p>
                <a:endParaRPr lang="es-CO"/>
              </a:p>
            </p:txBody>
          </p:sp>
          <p:sp>
            <p:nvSpPr>
              <p:cNvPr id="191505" name="Text Box 17"/>
              <p:cNvSpPr txBox="1">
                <a:spLocks noChangeArrowheads="1"/>
              </p:cNvSpPr>
              <p:nvPr/>
            </p:nvSpPr>
            <p:spPr bwMode="auto">
              <a:xfrm>
                <a:off x="3311" y="795"/>
                <a:ext cx="762" cy="317"/>
              </a:xfrm>
              <a:prstGeom prst="rect">
                <a:avLst/>
              </a:prstGeom>
              <a:noFill/>
              <a:ln w="9525">
                <a:noFill/>
                <a:miter lim="800000"/>
                <a:headEnd/>
                <a:tailEnd/>
              </a:ln>
              <a:effectLst/>
            </p:spPr>
            <p:txBody>
              <a:bodyPr wrap="none">
                <a:spAutoFit/>
              </a:bodyPr>
              <a:lstStyle/>
              <a:p>
                <a:r>
                  <a:rPr lang="es-ES_tradnl" sz="1200" dirty="0">
                    <a:latin typeface="Arial Narrow" pitchFamily="34" charset="0"/>
                  </a:rPr>
                  <a:t>entrega</a:t>
                </a:r>
              </a:p>
            </p:txBody>
          </p:sp>
          <p:sp>
            <p:nvSpPr>
              <p:cNvPr id="191506" name="Rectangle 18"/>
              <p:cNvSpPr>
                <a:spLocks noChangeArrowheads="1"/>
              </p:cNvSpPr>
              <p:nvPr/>
            </p:nvSpPr>
            <p:spPr bwMode="auto">
              <a:xfrm>
                <a:off x="1584" y="1488"/>
                <a:ext cx="384" cy="192"/>
              </a:xfrm>
              <a:prstGeom prst="rect">
                <a:avLst/>
              </a:prstGeom>
              <a:solidFill>
                <a:srgbClr val="99FFCC"/>
              </a:solidFill>
              <a:ln w="9525">
                <a:solidFill>
                  <a:schemeClr val="tx1"/>
                </a:solidFill>
                <a:miter lim="800000"/>
                <a:headEnd/>
                <a:tailEnd/>
              </a:ln>
              <a:effectLst/>
            </p:spPr>
            <p:txBody>
              <a:bodyPr wrap="none" anchor="ctr"/>
              <a:lstStyle/>
              <a:p>
                <a:endParaRPr lang="es-CO"/>
              </a:p>
            </p:txBody>
          </p:sp>
          <p:sp>
            <p:nvSpPr>
              <p:cNvPr id="191507" name="Rectangle 19"/>
              <p:cNvSpPr>
                <a:spLocks noChangeArrowheads="1"/>
              </p:cNvSpPr>
              <p:nvPr/>
            </p:nvSpPr>
            <p:spPr bwMode="auto">
              <a:xfrm>
                <a:off x="1056" y="1488"/>
                <a:ext cx="384" cy="192"/>
              </a:xfrm>
              <a:prstGeom prst="rect">
                <a:avLst/>
              </a:prstGeom>
              <a:solidFill>
                <a:srgbClr val="99FFCC"/>
              </a:solidFill>
              <a:ln w="9525">
                <a:solidFill>
                  <a:schemeClr val="tx1"/>
                </a:solidFill>
                <a:miter lim="800000"/>
                <a:headEnd/>
                <a:tailEnd/>
              </a:ln>
              <a:effectLst/>
            </p:spPr>
            <p:txBody>
              <a:bodyPr wrap="none" anchor="ctr"/>
              <a:lstStyle/>
              <a:p>
                <a:endParaRPr lang="es-CO"/>
              </a:p>
            </p:txBody>
          </p:sp>
          <p:sp>
            <p:nvSpPr>
              <p:cNvPr id="191508" name="Rectangle 20"/>
              <p:cNvSpPr>
                <a:spLocks noChangeArrowheads="1"/>
              </p:cNvSpPr>
              <p:nvPr/>
            </p:nvSpPr>
            <p:spPr bwMode="auto">
              <a:xfrm>
                <a:off x="528" y="1488"/>
                <a:ext cx="384" cy="192"/>
              </a:xfrm>
              <a:prstGeom prst="rect">
                <a:avLst/>
              </a:prstGeom>
              <a:solidFill>
                <a:srgbClr val="99FFCC"/>
              </a:solidFill>
              <a:ln w="9525">
                <a:solidFill>
                  <a:schemeClr val="tx1"/>
                </a:solidFill>
                <a:miter lim="800000"/>
                <a:headEnd/>
                <a:tailEnd/>
              </a:ln>
              <a:effectLst/>
            </p:spPr>
            <p:txBody>
              <a:bodyPr wrap="none" anchor="ctr"/>
              <a:lstStyle/>
              <a:p>
                <a:endParaRPr lang="es-CO"/>
              </a:p>
            </p:txBody>
          </p:sp>
        </p:grpSp>
      </p:grpSp>
      <p:sp>
        <p:nvSpPr>
          <p:cNvPr id="22" name="1 Marcador de pie de página"/>
          <p:cNvSpPr txBox="1">
            <a:spLocks/>
          </p:cNvSpPr>
          <p:nvPr/>
        </p:nvSpPr>
        <p:spPr>
          <a:xfrm>
            <a:off x="360000" y="6350023"/>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Control y Gestión de la Calidad - Ana Rosa Fajardo</a:t>
            </a:r>
            <a:endParaRPr lang="es-ES" dirty="0"/>
          </a:p>
        </p:txBody>
      </p:sp>
      <p:pic>
        <p:nvPicPr>
          <p:cNvPr id="23"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6093296"/>
            <a:ext cx="2627050" cy="619386"/>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AutoShape 2"/>
          <p:cNvSpPr>
            <a:spLocks noChangeArrowheads="1"/>
          </p:cNvSpPr>
          <p:nvPr/>
        </p:nvSpPr>
        <p:spPr bwMode="auto">
          <a:xfrm>
            <a:off x="70338" y="2133600"/>
            <a:ext cx="5275385" cy="685800"/>
          </a:xfrm>
          <a:prstGeom prst="rightArrow">
            <a:avLst>
              <a:gd name="adj1" fmla="val 41204"/>
              <a:gd name="adj2" fmla="val 117014"/>
            </a:avLst>
          </a:prstGeom>
          <a:solidFill>
            <a:schemeClr val="accent1"/>
          </a:solidFill>
          <a:ln w="9525">
            <a:solidFill>
              <a:schemeClr val="tx1"/>
            </a:solidFill>
            <a:miter lim="800000"/>
            <a:headEnd/>
            <a:tailEnd/>
          </a:ln>
          <a:effectLst/>
        </p:spPr>
        <p:txBody>
          <a:bodyPr wrap="none" anchor="ctr"/>
          <a:lstStyle/>
          <a:p>
            <a:endParaRPr lang="es-CO"/>
          </a:p>
        </p:txBody>
      </p:sp>
      <p:sp>
        <p:nvSpPr>
          <p:cNvPr id="123907" name="Rectangle 3"/>
          <p:cNvSpPr>
            <a:spLocks noChangeArrowheads="1"/>
          </p:cNvSpPr>
          <p:nvPr/>
        </p:nvSpPr>
        <p:spPr bwMode="auto">
          <a:xfrm>
            <a:off x="422031" y="1828800"/>
            <a:ext cx="3938954" cy="1295400"/>
          </a:xfrm>
          <a:prstGeom prst="rect">
            <a:avLst/>
          </a:prstGeom>
          <a:solidFill>
            <a:schemeClr val="bg1"/>
          </a:solidFill>
          <a:ln w="9525">
            <a:solidFill>
              <a:schemeClr val="tx1"/>
            </a:solidFill>
            <a:miter lim="800000"/>
            <a:headEnd/>
            <a:tailEnd/>
          </a:ln>
          <a:effectLst/>
        </p:spPr>
        <p:txBody>
          <a:bodyPr wrap="none" anchor="ctr"/>
          <a:lstStyle/>
          <a:p>
            <a:endParaRPr lang="es-CO"/>
          </a:p>
        </p:txBody>
      </p:sp>
      <p:sp>
        <p:nvSpPr>
          <p:cNvPr id="123908" name="AutoShape 4"/>
          <p:cNvSpPr>
            <a:spLocks noChangeArrowheads="1"/>
          </p:cNvSpPr>
          <p:nvPr/>
        </p:nvSpPr>
        <p:spPr bwMode="auto">
          <a:xfrm>
            <a:off x="7033846" y="457200"/>
            <a:ext cx="1894743" cy="838200"/>
          </a:xfrm>
          <a:prstGeom prst="flowChartDocument">
            <a:avLst/>
          </a:prstGeom>
          <a:solidFill>
            <a:schemeClr val="bg1"/>
          </a:solidFill>
          <a:ln w="12700">
            <a:solidFill>
              <a:schemeClr val="tx2"/>
            </a:solidFill>
            <a:miter lim="800000"/>
            <a:headEnd/>
            <a:tailEnd/>
          </a:ln>
          <a:effectLst>
            <a:outerShdw dist="107763" dir="18900000" algn="ctr" rotWithShape="0">
              <a:schemeClr val="accent1"/>
            </a:outerShdw>
          </a:effectLst>
        </p:spPr>
        <p:txBody>
          <a:bodyPr lIns="57600" tIns="46038" rIns="57600" bIns="46038" anchor="ctr"/>
          <a:lstStyle/>
          <a:p>
            <a:pPr indent="-285750" algn="ctr"/>
            <a:r>
              <a:rPr lang="es-ES_tradnl" sz="1600" b="1">
                <a:latin typeface="Arial" charset="0"/>
              </a:rPr>
              <a:t>7. Realización del Producto</a:t>
            </a:r>
          </a:p>
        </p:txBody>
      </p:sp>
      <p:sp>
        <p:nvSpPr>
          <p:cNvPr id="123924" name="AutoShape 20"/>
          <p:cNvSpPr>
            <a:spLocks noChangeArrowheads="1"/>
          </p:cNvSpPr>
          <p:nvPr/>
        </p:nvSpPr>
        <p:spPr bwMode="auto">
          <a:xfrm>
            <a:off x="1195754" y="2743200"/>
            <a:ext cx="2250831" cy="1371600"/>
          </a:xfrm>
          <a:prstGeom prst="upArrowCallout">
            <a:avLst>
              <a:gd name="adj1" fmla="val 44444"/>
              <a:gd name="adj2" fmla="val 44444"/>
              <a:gd name="adj3" fmla="val 16667"/>
              <a:gd name="adj4" fmla="val 66667"/>
            </a:avLst>
          </a:prstGeom>
          <a:solidFill>
            <a:srgbClr val="009999"/>
          </a:solidFill>
          <a:ln w="9525">
            <a:solidFill>
              <a:schemeClr val="tx1"/>
            </a:solidFill>
            <a:miter lim="800000"/>
            <a:headEnd/>
            <a:tailEnd/>
          </a:ln>
          <a:effectLst/>
        </p:spPr>
        <p:txBody>
          <a:bodyPr wrap="none" anchor="ctr"/>
          <a:lstStyle/>
          <a:p>
            <a:pPr algn="ctr"/>
            <a:r>
              <a:rPr lang="es-ES_tradnl" sz="1800">
                <a:solidFill>
                  <a:schemeClr val="bg1"/>
                </a:solidFill>
                <a:latin typeface="Arial" charset="0"/>
              </a:rPr>
              <a:t>Procesos</a:t>
            </a:r>
          </a:p>
          <a:p>
            <a:pPr algn="ctr"/>
            <a:r>
              <a:rPr lang="es-ES_tradnl" sz="1800">
                <a:solidFill>
                  <a:schemeClr val="bg1"/>
                </a:solidFill>
                <a:latin typeface="Arial" charset="0"/>
              </a:rPr>
              <a:t>Consumibles</a:t>
            </a:r>
          </a:p>
          <a:p>
            <a:pPr algn="ctr"/>
            <a:r>
              <a:rPr lang="es-ES_tradnl" sz="1800">
                <a:solidFill>
                  <a:schemeClr val="bg1"/>
                </a:solidFill>
                <a:latin typeface="Arial" charset="0"/>
              </a:rPr>
              <a:t>Productos</a:t>
            </a:r>
          </a:p>
        </p:txBody>
      </p:sp>
      <p:sp>
        <p:nvSpPr>
          <p:cNvPr id="123925" name="AutoShape 21"/>
          <p:cNvSpPr>
            <a:spLocks noChangeArrowheads="1"/>
          </p:cNvSpPr>
          <p:nvPr/>
        </p:nvSpPr>
        <p:spPr bwMode="auto">
          <a:xfrm flipV="1">
            <a:off x="1195754" y="838200"/>
            <a:ext cx="2250831" cy="1371600"/>
          </a:xfrm>
          <a:prstGeom prst="upArrowCallout">
            <a:avLst>
              <a:gd name="adj1" fmla="val 44444"/>
              <a:gd name="adj2" fmla="val 44444"/>
              <a:gd name="adj3" fmla="val 16667"/>
              <a:gd name="adj4" fmla="val 66667"/>
            </a:avLst>
          </a:prstGeom>
          <a:solidFill>
            <a:srgbClr val="009999"/>
          </a:solidFill>
          <a:ln w="9525">
            <a:solidFill>
              <a:schemeClr val="tx1"/>
            </a:solidFill>
            <a:miter lim="800000"/>
            <a:headEnd/>
            <a:tailEnd/>
          </a:ln>
          <a:effectLst/>
        </p:spPr>
        <p:txBody>
          <a:bodyPr rot="10800000" wrap="none" anchor="ctr"/>
          <a:lstStyle/>
          <a:p>
            <a:pPr algn="ctr"/>
            <a:r>
              <a:rPr lang="es-ES_tradnl" sz="1800">
                <a:solidFill>
                  <a:schemeClr val="bg1"/>
                </a:solidFill>
                <a:latin typeface="Arial" charset="0"/>
              </a:rPr>
              <a:t>Materiales</a:t>
            </a:r>
          </a:p>
          <a:p>
            <a:pPr algn="ctr"/>
            <a:r>
              <a:rPr lang="es-ES_tradnl" sz="1800">
                <a:solidFill>
                  <a:schemeClr val="bg1"/>
                </a:solidFill>
                <a:latin typeface="Arial" charset="0"/>
              </a:rPr>
              <a:t>Equipos</a:t>
            </a:r>
          </a:p>
          <a:p>
            <a:pPr algn="ctr"/>
            <a:r>
              <a:rPr lang="es-ES_tradnl" sz="1800">
                <a:solidFill>
                  <a:schemeClr val="bg1"/>
                </a:solidFill>
                <a:latin typeface="Arial" charset="0"/>
              </a:rPr>
              <a:t>Servicios</a:t>
            </a:r>
          </a:p>
        </p:txBody>
      </p:sp>
      <p:sp>
        <p:nvSpPr>
          <p:cNvPr id="123943" name="Text Box 39" descr="Pergamino"/>
          <p:cNvSpPr txBox="1">
            <a:spLocks noChangeArrowheads="1"/>
          </p:cNvSpPr>
          <p:nvPr/>
        </p:nvSpPr>
        <p:spPr bwMode="auto">
          <a:xfrm>
            <a:off x="140677" y="4221088"/>
            <a:ext cx="4009292" cy="2305246"/>
          </a:xfrm>
          <a:prstGeom prst="rect">
            <a:avLst/>
          </a:prstGeom>
          <a:noFill/>
          <a:ln w="9525">
            <a:noFill/>
            <a:miter lim="800000"/>
            <a:headEnd/>
            <a:tailEnd/>
          </a:ln>
          <a:effectLst/>
        </p:spPr>
        <p:txBody>
          <a:bodyPr lIns="54000" rIns="54000">
            <a:spAutoFit/>
          </a:bodyPr>
          <a:lstStyle/>
          <a:p>
            <a:pPr marL="190500" indent="-190500">
              <a:lnSpc>
                <a:spcPct val="90000"/>
              </a:lnSpc>
              <a:spcBef>
                <a:spcPts val="500"/>
              </a:spcBef>
              <a:spcAft>
                <a:spcPts val="500"/>
              </a:spcAft>
              <a:buFont typeface="Wingdings" pitchFamily="2" charset="2"/>
              <a:buChar char=""/>
            </a:pPr>
            <a:r>
              <a:rPr lang="es-ES_tradnl" sz="2200" dirty="0">
                <a:latin typeface="Arial" charset="0"/>
              </a:rPr>
              <a:t>Registrar y comunicar al cliente los bienes de su propiedad</a:t>
            </a:r>
          </a:p>
          <a:p>
            <a:pPr marL="669925" lvl="1" indent="-288925">
              <a:lnSpc>
                <a:spcPct val="90000"/>
              </a:lnSpc>
              <a:spcBef>
                <a:spcPts val="500"/>
              </a:spcBef>
              <a:spcAft>
                <a:spcPts val="500"/>
              </a:spcAft>
              <a:buClr>
                <a:srgbClr val="FF3300"/>
              </a:buClr>
              <a:buFont typeface="Wingdings" pitchFamily="2" charset="2"/>
              <a:buChar char="ü"/>
            </a:pPr>
            <a:r>
              <a:rPr lang="es-ES_tradnl" sz="2200" dirty="0">
                <a:latin typeface="Arial" charset="0"/>
              </a:rPr>
              <a:t>perdido</a:t>
            </a:r>
          </a:p>
          <a:p>
            <a:pPr marL="669925" lvl="1" indent="-288925">
              <a:lnSpc>
                <a:spcPct val="90000"/>
              </a:lnSpc>
              <a:spcBef>
                <a:spcPts val="500"/>
              </a:spcBef>
              <a:spcAft>
                <a:spcPts val="500"/>
              </a:spcAft>
              <a:buClr>
                <a:srgbClr val="FF3300"/>
              </a:buClr>
              <a:buFont typeface="Wingdings" pitchFamily="2" charset="2"/>
              <a:buChar char="ü"/>
            </a:pPr>
            <a:r>
              <a:rPr lang="es-ES_tradnl" sz="2200" dirty="0">
                <a:latin typeface="Arial" charset="0"/>
              </a:rPr>
              <a:t>deteriorado</a:t>
            </a:r>
          </a:p>
          <a:p>
            <a:pPr marL="669925" lvl="1" indent="-288925">
              <a:lnSpc>
                <a:spcPct val="90000"/>
              </a:lnSpc>
              <a:spcBef>
                <a:spcPts val="500"/>
              </a:spcBef>
              <a:spcAft>
                <a:spcPts val="500"/>
              </a:spcAft>
              <a:buClr>
                <a:srgbClr val="FF3300"/>
              </a:buClr>
              <a:buFont typeface="Wingdings" pitchFamily="2" charset="2"/>
              <a:buChar char="ü"/>
            </a:pPr>
            <a:r>
              <a:rPr lang="es-ES_tradnl" sz="2200" dirty="0">
                <a:latin typeface="Arial" charset="0"/>
              </a:rPr>
              <a:t>inadecuado para su uso</a:t>
            </a:r>
          </a:p>
        </p:txBody>
      </p:sp>
      <p:sp>
        <p:nvSpPr>
          <p:cNvPr id="123944" name="Text Box 40"/>
          <p:cNvSpPr txBox="1">
            <a:spLocks noChangeArrowheads="1"/>
          </p:cNvSpPr>
          <p:nvPr/>
        </p:nvSpPr>
        <p:spPr bwMode="auto">
          <a:xfrm>
            <a:off x="2169646" y="159604"/>
            <a:ext cx="4634602" cy="677108"/>
          </a:xfrm>
          <a:prstGeom prst="rect">
            <a:avLst/>
          </a:prstGeom>
          <a:noFill/>
          <a:ln w="9525">
            <a:noFill/>
            <a:miter lim="800000"/>
            <a:headEnd/>
            <a:tailEnd/>
          </a:ln>
          <a:effectLst/>
        </p:spPr>
        <p:txBody>
          <a:bodyPr wrap="none">
            <a:spAutoFit/>
          </a:bodyPr>
          <a:lstStyle/>
          <a:p>
            <a:pPr algn="ctr"/>
            <a:r>
              <a:rPr lang="es-ES_tradnl" b="1" dirty="0">
                <a:latin typeface="Arial" charset="0"/>
              </a:rPr>
              <a:t>7.5 Producción y Prestación del Servicio</a:t>
            </a:r>
          </a:p>
          <a:p>
            <a:pPr algn="ctr"/>
            <a:r>
              <a:rPr lang="es-ES_tradnl" sz="2000" b="1" dirty="0">
                <a:latin typeface="Arial" charset="0"/>
              </a:rPr>
              <a:t>7.5.4. Propiedad del Cliente</a:t>
            </a:r>
            <a:endParaRPr lang="es-ES_tradnl" b="1" dirty="0">
              <a:latin typeface="Arial" charset="0"/>
            </a:endParaRPr>
          </a:p>
        </p:txBody>
      </p:sp>
      <p:sp>
        <p:nvSpPr>
          <p:cNvPr id="123945" name="AutoShape 41"/>
          <p:cNvSpPr>
            <a:spLocks noChangeArrowheads="1"/>
          </p:cNvSpPr>
          <p:nvPr/>
        </p:nvSpPr>
        <p:spPr bwMode="auto">
          <a:xfrm>
            <a:off x="4431323" y="914400"/>
            <a:ext cx="1899138" cy="838200"/>
          </a:xfrm>
          <a:prstGeom prst="wedgeRoundRectCallout">
            <a:avLst>
              <a:gd name="adj1" fmla="val -111343"/>
              <a:gd name="adj2" fmla="val 1894"/>
              <a:gd name="adj3" fmla="val 16667"/>
            </a:avLst>
          </a:prstGeom>
          <a:solidFill>
            <a:srgbClr val="FFFF99"/>
          </a:solidFill>
          <a:ln w="9525">
            <a:solidFill>
              <a:schemeClr val="tx1"/>
            </a:solidFill>
            <a:miter lim="800000"/>
            <a:headEnd/>
            <a:tailEnd/>
          </a:ln>
          <a:effectLst/>
        </p:spPr>
        <p:txBody>
          <a:bodyPr lIns="54000" rIns="54000" anchor="ctr"/>
          <a:lstStyle/>
          <a:p>
            <a:pPr algn="ctr"/>
            <a:r>
              <a:rPr lang="es-ES_tradnl">
                <a:latin typeface="Arial Narrow" pitchFamily="34" charset="0"/>
              </a:rPr>
              <a:t>Propiedad del cliente</a:t>
            </a:r>
          </a:p>
        </p:txBody>
      </p:sp>
      <p:sp>
        <p:nvSpPr>
          <p:cNvPr id="123946" name="AutoShape 42"/>
          <p:cNvSpPr>
            <a:spLocks noChangeArrowheads="1"/>
          </p:cNvSpPr>
          <p:nvPr/>
        </p:nvSpPr>
        <p:spPr bwMode="auto">
          <a:xfrm>
            <a:off x="4149969" y="2667000"/>
            <a:ext cx="1899138" cy="838200"/>
          </a:xfrm>
          <a:prstGeom prst="wedgeRoundRectCallout">
            <a:avLst>
              <a:gd name="adj1" fmla="val -98380"/>
              <a:gd name="adj2" fmla="val 56440"/>
              <a:gd name="adj3" fmla="val 16667"/>
            </a:avLst>
          </a:prstGeom>
          <a:solidFill>
            <a:srgbClr val="FFFF99"/>
          </a:solidFill>
          <a:ln w="9525">
            <a:solidFill>
              <a:schemeClr val="tx1"/>
            </a:solidFill>
            <a:miter lim="800000"/>
            <a:headEnd/>
            <a:tailEnd/>
          </a:ln>
          <a:effectLst/>
        </p:spPr>
        <p:txBody>
          <a:bodyPr lIns="54000" rIns="54000" anchor="ctr"/>
          <a:lstStyle/>
          <a:p>
            <a:pPr algn="ctr"/>
            <a:r>
              <a:rPr lang="es-ES_tradnl">
                <a:latin typeface="Arial Narrow" pitchFamily="34" charset="0"/>
              </a:rPr>
              <a:t>Propiedad del cliente</a:t>
            </a:r>
          </a:p>
        </p:txBody>
      </p:sp>
      <p:sp>
        <p:nvSpPr>
          <p:cNvPr id="123947" name="Text Box 43" descr="Pergamino"/>
          <p:cNvSpPr txBox="1">
            <a:spLocks noChangeArrowheads="1"/>
          </p:cNvSpPr>
          <p:nvPr/>
        </p:nvSpPr>
        <p:spPr bwMode="auto">
          <a:xfrm>
            <a:off x="6541477" y="1673226"/>
            <a:ext cx="2532185" cy="4346575"/>
          </a:xfrm>
          <a:prstGeom prst="rect">
            <a:avLst/>
          </a:prstGeom>
          <a:noFill/>
          <a:ln w="9525">
            <a:noFill/>
            <a:miter lim="800000"/>
            <a:headEnd/>
            <a:tailEnd/>
          </a:ln>
          <a:effectLst/>
        </p:spPr>
        <p:txBody>
          <a:bodyPr lIns="54000" rIns="54000">
            <a:spAutoFit/>
          </a:bodyPr>
          <a:lstStyle/>
          <a:p>
            <a:pPr marL="190500" indent="-190500">
              <a:lnSpc>
                <a:spcPct val="110000"/>
              </a:lnSpc>
              <a:spcBef>
                <a:spcPts val="500"/>
              </a:spcBef>
              <a:spcAft>
                <a:spcPts val="500"/>
              </a:spcAft>
              <a:buFont typeface="Wingdings" pitchFamily="2" charset="2"/>
              <a:buChar char=""/>
            </a:pPr>
            <a:r>
              <a:rPr lang="es-ES_tradnl" sz="2200" dirty="0">
                <a:latin typeface="Arial" charset="0"/>
              </a:rPr>
              <a:t>Cuidar los bienes propiedad del cliente cuando se encuentren bajo el control de la organización</a:t>
            </a:r>
          </a:p>
          <a:p>
            <a:pPr marL="669925" lvl="1" indent="-288925">
              <a:lnSpc>
                <a:spcPct val="110000"/>
              </a:lnSpc>
              <a:spcBef>
                <a:spcPts val="500"/>
              </a:spcBef>
              <a:spcAft>
                <a:spcPts val="500"/>
              </a:spcAft>
              <a:buClr>
                <a:srgbClr val="FF3300"/>
              </a:buClr>
              <a:buFont typeface="Wingdings" pitchFamily="2" charset="2"/>
              <a:buChar char="ü"/>
            </a:pPr>
            <a:r>
              <a:rPr lang="es-ES_tradnl" sz="2200" dirty="0">
                <a:latin typeface="Arial" charset="0"/>
              </a:rPr>
              <a:t>identificar</a:t>
            </a:r>
          </a:p>
          <a:p>
            <a:pPr marL="669925" lvl="1" indent="-288925">
              <a:lnSpc>
                <a:spcPct val="110000"/>
              </a:lnSpc>
              <a:spcBef>
                <a:spcPts val="500"/>
              </a:spcBef>
              <a:spcAft>
                <a:spcPts val="500"/>
              </a:spcAft>
              <a:buClr>
                <a:srgbClr val="FF3300"/>
              </a:buClr>
              <a:buFont typeface="Wingdings" pitchFamily="2" charset="2"/>
              <a:buChar char="ü"/>
            </a:pPr>
            <a:r>
              <a:rPr lang="es-ES_tradnl" sz="2200" dirty="0">
                <a:latin typeface="Arial" charset="0"/>
              </a:rPr>
              <a:t>verificar</a:t>
            </a:r>
          </a:p>
          <a:p>
            <a:pPr marL="669925" lvl="1" indent="-288925">
              <a:lnSpc>
                <a:spcPct val="110000"/>
              </a:lnSpc>
              <a:spcBef>
                <a:spcPts val="500"/>
              </a:spcBef>
              <a:spcAft>
                <a:spcPts val="500"/>
              </a:spcAft>
              <a:buClr>
                <a:srgbClr val="FF3300"/>
              </a:buClr>
              <a:buFont typeface="Wingdings" pitchFamily="2" charset="2"/>
              <a:buChar char="ü"/>
            </a:pPr>
            <a:r>
              <a:rPr lang="es-ES_tradnl" sz="2200" dirty="0">
                <a:latin typeface="Arial" charset="0"/>
              </a:rPr>
              <a:t>proteger</a:t>
            </a:r>
          </a:p>
          <a:p>
            <a:pPr marL="669925" lvl="1" indent="-288925">
              <a:lnSpc>
                <a:spcPct val="110000"/>
              </a:lnSpc>
              <a:spcBef>
                <a:spcPts val="500"/>
              </a:spcBef>
              <a:spcAft>
                <a:spcPts val="500"/>
              </a:spcAft>
              <a:buClr>
                <a:srgbClr val="FF3300"/>
              </a:buClr>
              <a:buFont typeface="Wingdings" pitchFamily="2" charset="2"/>
              <a:buChar char="ü"/>
            </a:pPr>
            <a:r>
              <a:rPr lang="es-ES_tradnl" sz="2200" dirty="0">
                <a:latin typeface="Arial" charset="0"/>
              </a:rPr>
              <a:t>salvaguardar</a:t>
            </a:r>
          </a:p>
        </p:txBody>
      </p:sp>
      <p:sp>
        <p:nvSpPr>
          <p:cNvPr id="123948" name="Text Box 44"/>
          <p:cNvSpPr txBox="1">
            <a:spLocks noChangeArrowheads="1"/>
          </p:cNvSpPr>
          <p:nvPr/>
        </p:nvSpPr>
        <p:spPr bwMode="auto">
          <a:xfrm>
            <a:off x="4079631" y="3810001"/>
            <a:ext cx="2672862" cy="22891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r>
              <a:rPr lang="es-ES_tradnl" sz="1800" b="1" dirty="0">
                <a:solidFill>
                  <a:schemeClr val="bg1"/>
                </a:solidFill>
                <a:latin typeface="Arial" charset="0"/>
              </a:rPr>
              <a:t>NOTA</a:t>
            </a:r>
            <a:r>
              <a:rPr lang="es-ES_tradnl" sz="1800" dirty="0">
                <a:solidFill>
                  <a:schemeClr val="bg1"/>
                </a:solidFill>
                <a:latin typeface="Arial" charset="0"/>
              </a:rPr>
              <a:t> - La propiedad del cliente puede incluir la propiedad intelectual, </a:t>
            </a:r>
            <a:r>
              <a:rPr lang="es-ES_tradnl" sz="1800" b="1" i="1" dirty="0">
                <a:solidFill>
                  <a:schemeClr val="bg1"/>
                </a:solidFill>
                <a:latin typeface="Arial" charset="0"/>
              </a:rPr>
              <a:t>incluyendo datos proporcionados por el cliente utilizados en el diseño, producción y/o </a:t>
            </a:r>
            <a:r>
              <a:rPr lang="es-ES_tradnl" sz="1800" b="1" i="1" dirty="0" smtClean="0">
                <a:solidFill>
                  <a:schemeClr val="bg1"/>
                </a:solidFill>
                <a:latin typeface="Arial" charset="0"/>
              </a:rPr>
              <a:t>inspección</a:t>
            </a:r>
            <a:endParaRPr lang="es-ES_tradnl" sz="1800" b="1" i="1" dirty="0">
              <a:solidFill>
                <a:schemeClr val="bg1"/>
              </a:solidFill>
              <a:latin typeface="Arial" charset="0"/>
            </a:endParaRPr>
          </a:p>
        </p:txBody>
      </p:sp>
      <p:sp>
        <p:nvSpPr>
          <p:cNvPr id="14" name="1 Marcador de pie de página"/>
          <p:cNvSpPr txBox="1">
            <a:spLocks/>
          </p:cNvSpPr>
          <p:nvPr/>
        </p:nvSpPr>
        <p:spPr>
          <a:xfrm>
            <a:off x="360000" y="6350023"/>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Control y Gestión de la Calidad - Ana Rosa Fajardo</a:t>
            </a:r>
            <a:endParaRPr lang="es-ES" dirty="0"/>
          </a:p>
        </p:txBody>
      </p:sp>
      <p:pic>
        <p:nvPicPr>
          <p:cNvPr id="15"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6093296"/>
            <a:ext cx="2627050" cy="619386"/>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AutoShape 4"/>
          <p:cNvSpPr>
            <a:spLocks noChangeArrowheads="1"/>
          </p:cNvSpPr>
          <p:nvPr/>
        </p:nvSpPr>
        <p:spPr bwMode="auto">
          <a:xfrm>
            <a:off x="7033846" y="533400"/>
            <a:ext cx="1894743" cy="838200"/>
          </a:xfrm>
          <a:prstGeom prst="flowChartDocument">
            <a:avLst/>
          </a:prstGeom>
          <a:solidFill>
            <a:schemeClr val="bg1"/>
          </a:solidFill>
          <a:ln w="12700">
            <a:solidFill>
              <a:schemeClr val="tx2"/>
            </a:solidFill>
            <a:miter lim="800000"/>
            <a:headEnd/>
            <a:tailEnd/>
          </a:ln>
          <a:effectLst>
            <a:outerShdw dist="107763" dir="18900000" algn="ctr" rotWithShape="0">
              <a:schemeClr val="accent1"/>
            </a:outerShdw>
          </a:effectLst>
        </p:spPr>
        <p:txBody>
          <a:bodyPr lIns="57600" tIns="46038" rIns="57600" bIns="46038" anchor="ctr"/>
          <a:lstStyle/>
          <a:p>
            <a:pPr indent="-285750" algn="ctr"/>
            <a:r>
              <a:rPr lang="es-ES_tradnl" sz="1600" b="1">
                <a:latin typeface="Arial" charset="0"/>
              </a:rPr>
              <a:t>7. Realización del Producto</a:t>
            </a:r>
          </a:p>
        </p:txBody>
      </p:sp>
      <p:sp>
        <p:nvSpPr>
          <p:cNvPr id="125990" name="Text Box 38" descr="Pergamino"/>
          <p:cNvSpPr txBox="1">
            <a:spLocks noChangeArrowheads="1"/>
          </p:cNvSpPr>
          <p:nvPr/>
        </p:nvSpPr>
        <p:spPr bwMode="auto">
          <a:xfrm>
            <a:off x="281354" y="1371600"/>
            <a:ext cx="8370277" cy="4811574"/>
          </a:xfrm>
          <a:prstGeom prst="rect">
            <a:avLst/>
          </a:prstGeom>
          <a:noFill/>
          <a:ln>
            <a:noFill/>
          </a:ln>
          <a:effectLst/>
          <a:extLst>
            <a:ext uri="{909E8E84-426E-40dd-AFC4-6F175D3DCCD1}">
              <a14:hiddenFill xmlns="" xmlns:a14="http://schemas.microsoft.com/office/drawing/2010/main">
                <a:blipFill dpi="0" rotWithShape="0">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54000" rIns="54000">
            <a:spAutoFit/>
          </a:bodyPr>
          <a:lstStyle>
            <a:lvl1pPr marL="190500" indent="-190500">
              <a:defRPr sz="2400">
                <a:solidFill>
                  <a:schemeClr val="tx1"/>
                </a:solidFill>
                <a:latin typeface="Times New Roman" pitchFamily="18" charset="0"/>
              </a:defRPr>
            </a:lvl1pPr>
            <a:lvl2pPr marL="669925" indent="-288925">
              <a:defRPr sz="2400">
                <a:solidFill>
                  <a:schemeClr val="tx1"/>
                </a:solidFill>
                <a:latin typeface="Times New Roman" pitchFamily="18" charset="0"/>
              </a:defRPr>
            </a:lvl2pPr>
            <a:lvl3pPr marL="104775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ts val="500"/>
              </a:spcBef>
              <a:spcAft>
                <a:spcPts val="500"/>
              </a:spcAft>
              <a:buFont typeface="Wingdings" pitchFamily="2" charset="2"/>
              <a:buChar char=""/>
            </a:pPr>
            <a:r>
              <a:rPr lang="es-ES_tradnl" dirty="0">
                <a:latin typeface="Arial" charset="0"/>
              </a:rPr>
              <a:t>Preservar la conformidad del producto y sus partes constitutivas</a:t>
            </a:r>
          </a:p>
          <a:p>
            <a:pPr lvl="1">
              <a:spcBef>
                <a:spcPts val="500"/>
              </a:spcBef>
              <a:spcAft>
                <a:spcPts val="500"/>
              </a:spcAft>
              <a:buClr>
                <a:srgbClr val="FF3300"/>
              </a:buClr>
              <a:buFont typeface="Wingdings" pitchFamily="2" charset="2"/>
              <a:buChar char="ü"/>
            </a:pPr>
            <a:r>
              <a:rPr lang="es-ES_tradnl" dirty="0">
                <a:latin typeface="Arial" charset="0"/>
              </a:rPr>
              <a:t>durante el proceso interno</a:t>
            </a:r>
          </a:p>
          <a:p>
            <a:pPr lvl="1">
              <a:spcBef>
                <a:spcPts val="500"/>
              </a:spcBef>
              <a:spcAft>
                <a:spcPts val="500"/>
              </a:spcAft>
              <a:buClr>
                <a:srgbClr val="FF3300"/>
              </a:buClr>
              <a:buFont typeface="Wingdings" pitchFamily="2" charset="2"/>
              <a:buChar char="ü"/>
            </a:pPr>
            <a:r>
              <a:rPr lang="es-ES_tradnl" dirty="0">
                <a:latin typeface="Arial" charset="0"/>
              </a:rPr>
              <a:t>durante la entrega</a:t>
            </a:r>
          </a:p>
          <a:p>
            <a:pPr>
              <a:spcBef>
                <a:spcPts val="500"/>
              </a:spcBef>
              <a:spcAft>
                <a:spcPts val="500"/>
              </a:spcAft>
              <a:buFont typeface="Wingdings" pitchFamily="2" charset="2"/>
              <a:buChar char=""/>
            </a:pPr>
            <a:r>
              <a:rPr lang="es-ES_tradnl" dirty="0">
                <a:latin typeface="Arial" charset="0"/>
              </a:rPr>
              <a:t>la preservación incluirá</a:t>
            </a:r>
          </a:p>
          <a:p>
            <a:pPr lvl="1">
              <a:spcBef>
                <a:spcPts val="500"/>
              </a:spcBef>
              <a:spcAft>
                <a:spcPts val="500"/>
              </a:spcAft>
              <a:buClr>
                <a:srgbClr val="FF3300"/>
              </a:buClr>
              <a:buFont typeface="Wingdings" pitchFamily="2" charset="2"/>
              <a:buChar char="ü"/>
            </a:pPr>
            <a:r>
              <a:rPr lang="es-ES_tradnl" dirty="0">
                <a:latin typeface="Arial" charset="0"/>
              </a:rPr>
              <a:t>identificación</a:t>
            </a:r>
          </a:p>
          <a:p>
            <a:pPr lvl="1">
              <a:spcBef>
                <a:spcPts val="500"/>
              </a:spcBef>
              <a:spcAft>
                <a:spcPts val="500"/>
              </a:spcAft>
              <a:buClr>
                <a:srgbClr val="FF3300"/>
              </a:buClr>
              <a:buFont typeface="Wingdings" pitchFamily="2" charset="2"/>
              <a:buChar char="ü"/>
            </a:pPr>
            <a:r>
              <a:rPr lang="es-ES_tradnl" dirty="0">
                <a:latin typeface="Arial" charset="0"/>
              </a:rPr>
              <a:t>manipulación</a:t>
            </a:r>
          </a:p>
          <a:p>
            <a:pPr lvl="1">
              <a:spcBef>
                <a:spcPts val="500"/>
              </a:spcBef>
              <a:spcAft>
                <a:spcPts val="500"/>
              </a:spcAft>
              <a:buClr>
                <a:srgbClr val="FF3300"/>
              </a:buClr>
              <a:buFont typeface="Wingdings" pitchFamily="2" charset="2"/>
              <a:buChar char="ü"/>
            </a:pPr>
            <a:r>
              <a:rPr lang="es-ES_tradnl" dirty="0">
                <a:latin typeface="Arial" charset="0"/>
              </a:rPr>
              <a:t>embalaje</a:t>
            </a:r>
          </a:p>
          <a:p>
            <a:pPr lvl="1">
              <a:spcBef>
                <a:spcPts val="500"/>
              </a:spcBef>
              <a:spcAft>
                <a:spcPts val="500"/>
              </a:spcAft>
              <a:buClr>
                <a:srgbClr val="FF3300"/>
              </a:buClr>
              <a:buFont typeface="Wingdings" pitchFamily="2" charset="2"/>
              <a:buChar char="ü"/>
            </a:pPr>
            <a:r>
              <a:rPr lang="es-ES_tradnl" dirty="0">
                <a:latin typeface="Arial" charset="0"/>
              </a:rPr>
              <a:t>almacenamiento</a:t>
            </a:r>
          </a:p>
          <a:p>
            <a:pPr lvl="1">
              <a:spcBef>
                <a:spcPts val="500"/>
              </a:spcBef>
              <a:spcAft>
                <a:spcPts val="500"/>
              </a:spcAft>
              <a:buClr>
                <a:srgbClr val="FF3300"/>
              </a:buClr>
              <a:buFont typeface="Wingdings" pitchFamily="2" charset="2"/>
              <a:buChar char="ü"/>
            </a:pPr>
            <a:r>
              <a:rPr lang="es-ES_tradnl" dirty="0">
                <a:latin typeface="Arial" charset="0"/>
              </a:rPr>
              <a:t>protección</a:t>
            </a:r>
          </a:p>
        </p:txBody>
      </p:sp>
      <p:sp>
        <p:nvSpPr>
          <p:cNvPr id="125992" name="Text Box 40"/>
          <p:cNvSpPr txBox="1">
            <a:spLocks noChangeArrowheads="1"/>
          </p:cNvSpPr>
          <p:nvPr/>
        </p:nvSpPr>
        <p:spPr bwMode="auto">
          <a:xfrm>
            <a:off x="2267744" y="159604"/>
            <a:ext cx="4634602" cy="6771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accent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b="1" dirty="0">
                <a:latin typeface="Arial" charset="0"/>
              </a:rPr>
              <a:t>7.5 Producción y Prestación del Servicio</a:t>
            </a:r>
          </a:p>
          <a:p>
            <a:pPr algn="ctr"/>
            <a:r>
              <a:rPr lang="es-ES_tradnl" sz="2000" b="1" dirty="0">
                <a:latin typeface="Arial" charset="0"/>
              </a:rPr>
              <a:t>7.5.5. Preservación del Producto</a:t>
            </a:r>
            <a:endParaRPr lang="es-ES_tradnl" b="1" dirty="0">
              <a:latin typeface="Arial" charset="0"/>
            </a:endParaRPr>
          </a:p>
        </p:txBody>
      </p:sp>
      <p:sp>
        <p:nvSpPr>
          <p:cNvPr id="125993" name="AutoShape 41"/>
          <p:cNvSpPr>
            <a:spLocks noChangeArrowheads="1"/>
          </p:cNvSpPr>
          <p:nvPr/>
        </p:nvSpPr>
        <p:spPr bwMode="auto">
          <a:xfrm>
            <a:off x="3405554" y="4648200"/>
            <a:ext cx="5275385" cy="685800"/>
          </a:xfrm>
          <a:prstGeom prst="rightArrow">
            <a:avLst>
              <a:gd name="adj1" fmla="val 41204"/>
              <a:gd name="adj2" fmla="val 117014"/>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25994" name="Rectangle 42"/>
          <p:cNvSpPr>
            <a:spLocks noChangeArrowheads="1"/>
          </p:cNvSpPr>
          <p:nvPr/>
        </p:nvSpPr>
        <p:spPr bwMode="auto">
          <a:xfrm>
            <a:off x="3757246" y="4343400"/>
            <a:ext cx="3938954" cy="129540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25999" name="Line 47"/>
          <p:cNvSpPr>
            <a:spLocks noChangeShapeType="1"/>
          </p:cNvSpPr>
          <p:nvPr/>
        </p:nvSpPr>
        <p:spPr bwMode="auto">
          <a:xfrm>
            <a:off x="3968261" y="5029200"/>
            <a:ext cx="3305908" cy="0"/>
          </a:xfrm>
          <a:prstGeom prst="line">
            <a:avLst/>
          </a:prstGeom>
          <a:noFill/>
          <a:ln w="9525">
            <a:solidFill>
              <a:schemeClr val="tx1"/>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26000" name="Rectangle 48"/>
          <p:cNvSpPr>
            <a:spLocks noChangeArrowheads="1"/>
          </p:cNvSpPr>
          <p:nvPr/>
        </p:nvSpPr>
        <p:spPr bwMode="auto">
          <a:xfrm>
            <a:off x="6430108" y="4876800"/>
            <a:ext cx="562708" cy="304800"/>
          </a:xfrm>
          <a:prstGeom prst="rect">
            <a:avLst/>
          </a:prstGeom>
          <a:solidFill>
            <a:srgbClr val="99FF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26003" name="Text Box 51"/>
          <p:cNvSpPr txBox="1">
            <a:spLocks noChangeArrowheads="1"/>
          </p:cNvSpPr>
          <p:nvPr/>
        </p:nvSpPr>
        <p:spPr bwMode="auto">
          <a:xfrm>
            <a:off x="4004929" y="3563724"/>
            <a:ext cx="1071127"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s-ES_tradnl" dirty="0">
                <a:latin typeface="Arial Narrow" pitchFamily="34" charset="0"/>
              </a:rPr>
              <a:t>procesado</a:t>
            </a:r>
          </a:p>
        </p:txBody>
      </p:sp>
      <p:sp>
        <p:nvSpPr>
          <p:cNvPr id="126004" name="Line 52"/>
          <p:cNvSpPr>
            <a:spLocks noChangeShapeType="1"/>
          </p:cNvSpPr>
          <p:nvPr/>
        </p:nvSpPr>
        <p:spPr bwMode="auto">
          <a:xfrm flipH="1">
            <a:off x="7836877" y="3962400"/>
            <a:ext cx="144340" cy="838200"/>
          </a:xfrm>
          <a:prstGeom prst="line">
            <a:avLst/>
          </a:prstGeom>
          <a:noFill/>
          <a:ln w="9525">
            <a:solidFill>
              <a:schemeClr val="tx1"/>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26005" name="Line 53"/>
          <p:cNvSpPr>
            <a:spLocks noChangeShapeType="1"/>
          </p:cNvSpPr>
          <p:nvPr/>
        </p:nvSpPr>
        <p:spPr bwMode="auto">
          <a:xfrm>
            <a:off x="4671646" y="3933056"/>
            <a:ext cx="1025769" cy="943744"/>
          </a:xfrm>
          <a:prstGeom prst="line">
            <a:avLst/>
          </a:prstGeom>
          <a:noFill/>
          <a:ln w="9525">
            <a:solidFill>
              <a:schemeClr val="tx1"/>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26006" name="Text Box 54"/>
          <p:cNvSpPr txBox="1">
            <a:spLocks noChangeArrowheads="1"/>
          </p:cNvSpPr>
          <p:nvPr/>
        </p:nvSpPr>
        <p:spPr bwMode="auto">
          <a:xfrm>
            <a:off x="7566680" y="3527612"/>
            <a:ext cx="829073"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s-ES_tradnl" dirty="0">
                <a:latin typeface="Arial Narrow" pitchFamily="34" charset="0"/>
              </a:rPr>
              <a:t>entrega</a:t>
            </a:r>
          </a:p>
        </p:txBody>
      </p:sp>
      <p:sp>
        <p:nvSpPr>
          <p:cNvPr id="125996" name="Rectangle 44"/>
          <p:cNvSpPr>
            <a:spLocks noChangeArrowheads="1"/>
          </p:cNvSpPr>
          <p:nvPr/>
        </p:nvSpPr>
        <p:spPr bwMode="auto">
          <a:xfrm>
            <a:off x="4108938" y="4876800"/>
            <a:ext cx="562708" cy="304800"/>
          </a:xfrm>
          <a:prstGeom prst="rect">
            <a:avLst/>
          </a:prstGeom>
          <a:solidFill>
            <a:srgbClr val="99FF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25997" name="Rectangle 45"/>
          <p:cNvSpPr>
            <a:spLocks noChangeArrowheads="1"/>
          </p:cNvSpPr>
          <p:nvPr/>
        </p:nvSpPr>
        <p:spPr bwMode="auto">
          <a:xfrm>
            <a:off x="4882661" y="4876800"/>
            <a:ext cx="562708" cy="304800"/>
          </a:xfrm>
          <a:prstGeom prst="rect">
            <a:avLst/>
          </a:prstGeom>
          <a:solidFill>
            <a:srgbClr val="99FF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25998" name="Rectangle 46"/>
          <p:cNvSpPr>
            <a:spLocks noChangeArrowheads="1"/>
          </p:cNvSpPr>
          <p:nvPr/>
        </p:nvSpPr>
        <p:spPr bwMode="auto">
          <a:xfrm>
            <a:off x="5656384" y="4876800"/>
            <a:ext cx="562708" cy="304800"/>
          </a:xfrm>
          <a:prstGeom prst="rect">
            <a:avLst/>
          </a:prstGeom>
          <a:solidFill>
            <a:srgbClr val="99FFCC"/>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 name="1 Marcador de pie de página"/>
          <p:cNvSpPr txBox="1">
            <a:spLocks/>
          </p:cNvSpPr>
          <p:nvPr/>
        </p:nvSpPr>
        <p:spPr>
          <a:xfrm>
            <a:off x="360000" y="6350023"/>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Control y Gestión de la Calidad - Ana Rosa Fajardo</a:t>
            </a:r>
            <a:endParaRPr lang="es-ES" dirty="0"/>
          </a:p>
        </p:txBody>
      </p:sp>
      <p:pic>
        <p:nvPicPr>
          <p:cNvPr id="18" name="6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200" y="6093296"/>
            <a:ext cx="2627050" cy="619386"/>
          </a:xfrm>
          <a:prstGeom prst="rect">
            <a:avLst/>
          </a:prstGeom>
        </p:spPr>
      </p:pic>
    </p:spTree>
    <p:extLst>
      <p:ext uri="{BB962C8B-B14F-4D97-AF65-F5344CB8AC3E}">
        <p14:creationId xmlns:p14="http://schemas.microsoft.com/office/powerpoint/2010/main" val="22520101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AutoShape 2"/>
          <p:cNvSpPr>
            <a:spLocks noChangeArrowheads="1"/>
          </p:cNvSpPr>
          <p:nvPr/>
        </p:nvSpPr>
        <p:spPr bwMode="auto">
          <a:xfrm>
            <a:off x="7033846" y="533400"/>
            <a:ext cx="1894743" cy="838200"/>
          </a:xfrm>
          <a:prstGeom prst="flowChartDocument">
            <a:avLst/>
          </a:prstGeom>
          <a:solidFill>
            <a:schemeClr val="bg1"/>
          </a:solidFill>
          <a:ln w="12700">
            <a:solidFill>
              <a:schemeClr val="tx2"/>
            </a:solidFill>
            <a:miter lim="800000"/>
            <a:headEnd/>
            <a:tailEnd/>
          </a:ln>
          <a:effectLst>
            <a:outerShdw dist="107763" dir="18900000" algn="ctr" rotWithShape="0">
              <a:schemeClr val="accent1"/>
            </a:outerShdw>
          </a:effectLst>
        </p:spPr>
        <p:txBody>
          <a:bodyPr lIns="57600" tIns="46038" rIns="57600" bIns="46038" anchor="ctr"/>
          <a:lstStyle/>
          <a:p>
            <a:pPr indent="-285750" algn="ctr"/>
            <a:r>
              <a:rPr lang="es-ES_tradnl" sz="1600" b="1">
                <a:latin typeface="Arial" charset="0"/>
              </a:rPr>
              <a:t>7. Realización del Producto</a:t>
            </a:r>
          </a:p>
        </p:txBody>
      </p:sp>
      <p:sp>
        <p:nvSpPr>
          <p:cNvPr id="193539" name="Text Box 3" descr="Pergamino"/>
          <p:cNvSpPr txBox="1">
            <a:spLocks noChangeArrowheads="1"/>
          </p:cNvSpPr>
          <p:nvPr/>
        </p:nvSpPr>
        <p:spPr bwMode="auto">
          <a:xfrm>
            <a:off x="306919" y="1988840"/>
            <a:ext cx="8651631" cy="4154984"/>
          </a:xfrm>
          <a:prstGeom prst="rect">
            <a:avLst/>
          </a:prstGeom>
          <a:ln/>
        </p:spPr>
        <p:style>
          <a:lnRef idx="0">
            <a:schemeClr val="accent2"/>
          </a:lnRef>
          <a:fillRef idx="3">
            <a:schemeClr val="accent2"/>
          </a:fillRef>
          <a:effectRef idx="3">
            <a:schemeClr val="accent2"/>
          </a:effectRef>
          <a:fontRef idx="minor">
            <a:schemeClr val="lt1"/>
          </a:fontRef>
        </p:style>
        <p:txBody>
          <a:bodyPr lIns="54000" rIns="54000">
            <a:spAutoFit/>
          </a:bodyPr>
          <a:lstStyle>
            <a:lvl1pPr marL="190500" indent="-190500">
              <a:defRPr sz="2400">
                <a:solidFill>
                  <a:schemeClr val="tx1"/>
                </a:solidFill>
                <a:latin typeface="Times New Roman" pitchFamily="18" charset="0"/>
              </a:defRPr>
            </a:lvl1pPr>
            <a:lvl2pPr marL="669925" indent="-288925">
              <a:defRPr sz="2400">
                <a:solidFill>
                  <a:schemeClr val="tx1"/>
                </a:solidFill>
                <a:latin typeface="Times New Roman" pitchFamily="18" charset="0"/>
              </a:defRPr>
            </a:lvl2pPr>
            <a:lvl3pPr marL="104775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342900" indent="-342900">
              <a:lnSpc>
                <a:spcPct val="120000"/>
              </a:lnSpc>
              <a:buFont typeface="Wingdings" pitchFamily="2" charset="2"/>
              <a:buChar char="ü"/>
            </a:pPr>
            <a:r>
              <a:rPr lang="es-ES_tradnl" sz="2000" i="1" dirty="0">
                <a:solidFill>
                  <a:schemeClr val="bg1"/>
                </a:solidFill>
                <a:latin typeface="+mn-lt"/>
              </a:rPr>
              <a:t>La preservación </a:t>
            </a:r>
            <a:r>
              <a:rPr lang="es-ES_tradnl" sz="2000" i="1" dirty="0" smtClean="0">
                <a:solidFill>
                  <a:schemeClr val="bg1"/>
                </a:solidFill>
                <a:latin typeface="+mn-lt"/>
              </a:rPr>
              <a:t>puede incluir previsiones para:</a:t>
            </a:r>
          </a:p>
          <a:p>
            <a:pPr marL="822325" lvl="1" indent="-342900">
              <a:lnSpc>
                <a:spcPct val="120000"/>
              </a:lnSpc>
              <a:buFont typeface="Wingdings" pitchFamily="2" charset="2"/>
              <a:buChar char="ü"/>
            </a:pPr>
            <a:r>
              <a:rPr lang="es-ES_tradnl" sz="2000" i="1" dirty="0">
                <a:solidFill>
                  <a:schemeClr val="bg1"/>
                </a:solidFill>
                <a:latin typeface="+mn-lt"/>
              </a:rPr>
              <a:t>L</a:t>
            </a:r>
            <a:r>
              <a:rPr lang="es-ES_tradnl" sz="2000" i="1" dirty="0" smtClean="0">
                <a:solidFill>
                  <a:schemeClr val="bg1"/>
                </a:solidFill>
                <a:latin typeface="+mn-lt"/>
              </a:rPr>
              <a:t>impieza</a:t>
            </a:r>
            <a:r>
              <a:rPr lang="es-ES_tradnl" sz="2000" i="1" dirty="0">
                <a:solidFill>
                  <a:schemeClr val="bg1"/>
                </a:solidFill>
                <a:latin typeface="+mn-lt"/>
              </a:rPr>
              <a:t>;</a:t>
            </a:r>
          </a:p>
          <a:p>
            <a:pPr marL="723900" lvl="1" indent="-342900">
              <a:lnSpc>
                <a:spcPct val="120000"/>
              </a:lnSpc>
              <a:buFont typeface="Wingdings" pitchFamily="2" charset="2"/>
              <a:buChar char="ü"/>
            </a:pPr>
            <a:r>
              <a:rPr lang="es-ES_tradnl" sz="2000" i="1" dirty="0">
                <a:solidFill>
                  <a:schemeClr val="bg1"/>
                </a:solidFill>
                <a:latin typeface="+mn-lt"/>
              </a:rPr>
              <a:t>prevención, detección y eliminación de objetos extraños</a:t>
            </a:r>
          </a:p>
          <a:p>
            <a:pPr marL="723900" lvl="1" indent="-342900">
              <a:lnSpc>
                <a:spcPct val="120000"/>
              </a:lnSpc>
              <a:buFont typeface="Wingdings" pitchFamily="2" charset="2"/>
              <a:buChar char="ü"/>
            </a:pPr>
            <a:r>
              <a:rPr lang="es-ES_tradnl" sz="2000" i="1" dirty="0">
                <a:solidFill>
                  <a:schemeClr val="bg1"/>
                </a:solidFill>
                <a:latin typeface="+mn-lt"/>
              </a:rPr>
              <a:t>manipulación especial para los productos sensibles</a:t>
            </a:r>
          </a:p>
          <a:p>
            <a:pPr marL="723900" lvl="1" indent="-342900">
              <a:lnSpc>
                <a:spcPct val="120000"/>
              </a:lnSpc>
              <a:buFont typeface="Wingdings" pitchFamily="2" charset="2"/>
              <a:buChar char="ü"/>
            </a:pPr>
            <a:r>
              <a:rPr lang="es-ES_tradnl" sz="2000" i="1" dirty="0">
                <a:solidFill>
                  <a:schemeClr val="bg1"/>
                </a:solidFill>
                <a:latin typeface="+mn-lt"/>
              </a:rPr>
              <a:t>marcado/etiquetado, incluidas las advertencias de seguridad;</a:t>
            </a:r>
          </a:p>
          <a:p>
            <a:pPr marL="723900" lvl="1" indent="-342900">
              <a:lnSpc>
                <a:spcPct val="120000"/>
              </a:lnSpc>
              <a:buFont typeface="Wingdings" pitchFamily="2" charset="2"/>
              <a:buChar char="ü"/>
            </a:pPr>
            <a:r>
              <a:rPr lang="es-ES_tradnl" sz="2000" i="1" dirty="0">
                <a:solidFill>
                  <a:schemeClr val="bg1"/>
                </a:solidFill>
                <a:latin typeface="+mn-lt"/>
              </a:rPr>
              <a:t>control de vida en estantería y rotación del stock;</a:t>
            </a:r>
          </a:p>
          <a:p>
            <a:pPr marL="723900" lvl="1" indent="-342900">
              <a:lnSpc>
                <a:spcPct val="120000"/>
              </a:lnSpc>
              <a:buFont typeface="Wingdings" pitchFamily="2" charset="2"/>
              <a:buChar char="ü"/>
            </a:pPr>
            <a:r>
              <a:rPr lang="es-ES_tradnl" sz="2000" i="1" dirty="0">
                <a:solidFill>
                  <a:schemeClr val="bg1"/>
                </a:solidFill>
                <a:latin typeface="+mn-lt"/>
              </a:rPr>
              <a:t>manipulación especial de materiales peligrosos;</a:t>
            </a:r>
          </a:p>
          <a:p>
            <a:pPr marL="0" indent="0">
              <a:lnSpc>
                <a:spcPct val="120000"/>
              </a:lnSpc>
            </a:pPr>
            <a:r>
              <a:rPr lang="es-ES_tradnl" sz="2000" i="1" dirty="0">
                <a:solidFill>
                  <a:schemeClr val="bg1"/>
                </a:solidFill>
                <a:latin typeface="+mn-lt"/>
              </a:rPr>
              <a:t>La organización </a:t>
            </a:r>
            <a:r>
              <a:rPr lang="es-ES_tradnl" sz="2000" i="1" dirty="0" smtClean="0">
                <a:solidFill>
                  <a:schemeClr val="bg1"/>
                </a:solidFill>
                <a:latin typeface="+mn-lt"/>
              </a:rPr>
              <a:t> o el </a:t>
            </a:r>
            <a:r>
              <a:rPr lang="es-ES_tradnl" sz="2000" i="1" dirty="0" err="1" smtClean="0">
                <a:solidFill>
                  <a:schemeClr val="bg1"/>
                </a:solidFill>
                <a:latin typeface="+mn-lt"/>
              </a:rPr>
              <a:t>lider</a:t>
            </a:r>
            <a:r>
              <a:rPr lang="es-ES_tradnl" sz="2000" i="1" dirty="0" smtClean="0">
                <a:solidFill>
                  <a:schemeClr val="bg1"/>
                </a:solidFill>
                <a:latin typeface="+mn-lt"/>
              </a:rPr>
              <a:t> del proyecto debe asegurarse de </a:t>
            </a:r>
            <a:r>
              <a:rPr lang="es-ES_tradnl" sz="2000" i="1" dirty="0">
                <a:solidFill>
                  <a:schemeClr val="bg1"/>
                </a:solidFill>
                <a:latin typeface="+mn-lt"/>
              </a:rPr>
              <a:t>que los documentos requeridos por el contrato/pedido que deban acompañar al producto estén presentes en el momento de la entrega y se encuentren protegidos contra pérdida o deterioro. </a:t>
            </a:r>
          </a:p>
        </p:txBody>
      </p:sp>
      <p:sp>
        <p:nvSpPr>
          <p:cNvPr id="193540" name="Text Box 4"/>
          <p:cNvSpPr txBox="1">
            <a:spLocks noChangeArrowheads="1"/>
          </p:cNvSpPr>
          <p:nvPr/>
        </p:nvSpPr>
        <p:spPr bwMode="auto">
          <a:xfrm>
            <a:off x="1980111" y="591652"/>
            <a:ext cx="5040161" cy="6771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accent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b="1" dirty="0">
                <a:latin typeface="Arial" charset="0"/>
              </a:rPr>
              <a:t>7.5 Producción y Prestación del Servicio</a:t>
            </a:r>
          </a:p>
          <a:p>
            <a:pPr algn="ctr"/>
            <a:r>
              <a:rPr lang="es-ES_tradnl" sz="2000" b="1" dirty="0">
                <a:latin typeface="Arial" charset="0"/>
              </a:rPr>
              <a:t>7.5.5. Preservación del Producto (Cont.)</a:t>
            </a:r>
            <a:endParaRPr lang="es-ES_tradnl" b="1" dirty="0">
              <a:latin typeface="Arial" charset="0"/>
            </a:endParaRPr>
          </a:p>
        </p:txBody>
      </p:sp>
      <p:sp>
        <p:nvSpPr>
          <p:cNvPr id="6" name="1 Marcador de pie de página"/>
          <p:cNvSpPr txBox="1">
            <a:spLocks/>
          </p:cNvSpPr>
          <p:nvPr/>
        </p:nvSpPr>
        <p:spPr>
          <a:xfrm>
            <a:off x="360000" y="6350023"/>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Control y Gestión de la Calidad - Ana Rosa Fajardo</a:t>
            </a:r>
            <a:endParaRPr lang="es-ES" dirty="0"/>
          </a:p>
        </p:txBody>
      </p:sp>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6093296"/>
            <a:ext cx="2627050" cy="619386"/>
          </a:xfrm>
          <a:prstGeom prst="rect">
            <a:avLst/>
          </a:prstGeom>
        </p:spPr>
      </p:pic>
    </p:spTree>
    <p:extLst>
      <p:ext uri="{BB962C8B-B14F-4D97-AF65-F5344CB8AC3E}">
        <p14:creationId xmlns:p14="http://schemas.microsoft.com/office/powerpoint/2010/main" val="10994151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620688"/>
            <a:ext cx="2273968" cy="1820986"/>
          </a:xfrm>
          <a:prstGeom prst="rect">
            <a:avLst/>
          </a:prstGeom>
        </p:spPr>
      </p:pic>
      <p:sp>
        <p:nvSpPr>
          <p:cNvPr id="128002" name="AutoShape 2"/>
          <p:cNvSpPr>
            <a:spLocks noChangeArrowheads="1"/>
          </p:cNvSpPr>
          <p:nvPr/>
        </p:nvSpPr>
        <p:spPr bwMode="auto">
          <a:xfrm>
            <a:off x="7033846" y="646584"/>
            <a:ext cx="1894743" cy="838200"/>
          </a:xfrm>
          <a:prstGeom prst="flowChartDocument">
            <a:avLst/>
          </a:prstGeom>
          <a:solidFill>
            <a:schemeClr val="bg1"/>
          </a:solidFill>
          <a:ln w="12700">
            <a:solidFill>
              <a:schemeClr val="tx2"/>
            </a:solidFill>
            <a:miter lim="800000"/>
            <a:headEnd/>
            <a:tailEnd/>
          </a:ln>
          <a:effectLst>
            <a:outerShdw dist="107763" dir="18900000" algn="ctr" rotWithShape="0">
              <a:schemeClr val="accent1"/>
            </a:outerShdw>
          </a:effectLst>
        </p:spPr>
        <p:txBody>
          <a:bodyPr lIns="57600" tIns="46038" rIns="57600" bIns="46038" anchor="ctr"/>
          <a:lstStyle/>
          <a:p>
            <a:pPr indent="-285750" algn="ctr"/>
            <a:r>
              <a:rPr lang="es-ES_tradnl" sz="1600" b="1">
                <a:latin typeface="Arial" charset="0"/>
              </a:rPr>
              <a:t>7. Realización del Producto</a:t>
            </a:r>
          </a:p>
        </p:txBody>
      </p:sp>
      <p:sp>
        <p:nvSpPr>
          <p:cNvPr id="128003" name="Text Box 3" descr="Pergamino"/>
          <p:cNvSpPr txBox="1">
            <a:spLocks noChangeArrowheads="1"/>
          </p:cNvSpPr>
          <p:nvPr/>
        </p:nvSpPr>
        <p:spPr bwMode="auto">
          <a:xfrm>
            <a:off x="467544" y="2309971"/>
            <a:ext cx="8103531" cy="830997"/>
          </a:xfrm>
          <a:prstGeom prst="rect">
            <a:avLst/>
          </a:prstGeom>
          <a:noFill/>
          <a:ln>
            <a:noFill/>
          </a:ln>
          <a:effectLst/>
          <a:extLst>
            <a:ext uri="{909E8E84-426E-40dd-AFC4-6F175D3DCCD1}">
              <a14:hiddenFill xmlns="" xmlns:a14="http://schemas.microsoft.com/office/drawing/2010/main">
                <a:blipFill dpi="0" rotWithShape="0">
                  <a:blip r:embed="rId4"/>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54000" rIns="54000">
            <a:spAutoFit/>
          </a:bodyPr>
          <a:lstStyle>
            <a:lvl1pPr marL="190500" indent="-190500">
              <a:defRPr sz="2400">
                <a:solidFill>
                  <a:schemeClr val="tx1"/>
                </a:solidFill>
                <a:latin typeface="Times New Roman" pitchFamily="18" charset="0"/>
              </a:defRPr>
            </a:lvl1pPr>
            <a:lvl2pPr marL="669925" indent="-288925">
              <a:defRPr sz="2400">
                <a:solidFill>
                  <a:schemeClr val="tx1"/>
                </a:solidFill>
                <a:latin typeface="Times New Roman" pitchFamily="18" charset="0"/>
              </a:defRPr>
            </a:lvl2pPr>
            <a:lvl3pPr marL="104775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buFont typeface="Wingdings" pitchFamily="2" charset="2"/>
              <a:buChar char=""/>
            </a:pPr>
            <a:r>
              <a:rPr lang="es-ES_tradnl" dirty="0">
                <a:latin typeface="Arial Narrow" pitchFamily="34" charset="0"/>
              </a:rPr>
              <a:t>Determinar las medidas y los equipos de medición que deban ser utilizados para determinar la conformidad del producto</a:t>
            </a:r>
            <a:r>
              <a:rPr lang="es-ES_tradnl" dirty="0" smtClean="0">
                <a:latin typeface="Arial Narrow" pitchFamily="34" charset="0"/>
              </a:rPr>
              <a:t>.</a:t>
            </a:r>
            <a:endParaRPr lang="es-ES_tradnl" dirty="0">
              <a:latin typeface="Arial Narrow" pitchFamily="34" charset="0"/>
            </a:endParaRPr>
          </a:p>
        </p:txBody>
      </p:sp>
      <p:sp>
        <p:nvSpPr>
          <p:cNvPr id="128004" name="Text Box 4"/>
          <p:cNvSpPr txBox="1">
            <a:spLocks noChangeArrowheads="1"/>
          </p:cNvSpPr>
          <p:nvPr/>
        </p:nvSpPr>
        <p:spPr bwMode="auto">
          <a:xfrm>
            <a:off x="1475656" y="251356"/>
            <a:ext cx="6199133"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accent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b="1" dirty="0">
                <a:latin typeface="Arial" charset="0"/>
              </a:rPr>
              <a:t>7.6 Control de Dispositivos de Seguimiento y Medición</a:t>
            </a:r>
          </a:p>
        </p:txBody>
      </p:sp>
      <p:sp>
        <p:nvSpPr>
          <p:cNvPr id="128017" name="Text Box 17" descr="Pergamino"/>
          <p:cNvSpPr txBox="1">
            <a:spLocks noChangeArrowheads="1"/>
          </p:cNvSpPr>
          <p:nvPr/>
        </p:nvSpPr>
        <p:spPr bwMode="auto">
          <a:xfrm>
            <a:off x="281808" y="3702511"/>
            <a:ext cx="8647235" cy="2246769"/>
          </a:xfrm>
          <a:prstGeom prst="rect">
            <a:avLst/>
          </a:prstGeom>
          <a:ln/>
        </p:spPr>
        <p:style>
          <a:lnRef idx="0">
            <a:schemeClr val="accent2"/>
          </a:lnRef>
          <a:fillRef idx="3">
            <a:schemeClr val="accent2"/>
          </a:fillRef>
          <a:effectRef idx="3">
            <a:schemeClr val="accent2"/>
          </a:effectRef>
          <a:fontRef idx="minor">
            <a:schemeClr val="lt1"/>
          </a:fontRef>
        </p:style>
        <p:txBody>
          <a:bodyPr wrap="square" lIns="54000" rIns="54000">
            <a:spAutoFit/>
          </a:bodyPr>
          <a:lstStyle>
            <a:lvl1pPr marL="190500" indent="-190500">
              <a:defRPr sz="2400">
                <a:solidFill>
                  <a:schemeClr val="tx1"/>
                </a:solidFill>
                <a:latin typeface="Times New Roman" pitchFamily="18" charset="0"/>
              </a:defRPr>
            </a:lvl1pPr>
            <a:lvl2pPr marL="669925" indent="-288925">
              <a:defRPr sz="2400">
                <a:solidFill>
                  <a:schemeClr val="tx1"/>
                </a:solidFill>
                <a:latin typeface="Times New Roman" pitchFamily="18" charset="0"/>
              </a:defRPr>
            </a:lvl2pPr>
            <a:lvl3pPr marL="104775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buFont typeface="Wingdings" pitchFamily="2" charset="2"/>
              <a:buChar char=""/>
            </a:pPr>
            <a:r>
              <a:rPr lang="es-ES_tradnl" sz="2000" dirty="0" smtClean="0">
                <a:solidFill>
                  <a:schemeClr val="bg1"/>
                </a:solidFill>
                <a:latin typeface="+mn-lt"/>
              </a:rPr>
              <a:t>Es aconsejable definir un proceso </a:t>
            </a:r>
            <a:r>
              <a:rPr lang="es-ES_tradnl" sz="2000" dirty="0">
                <a:solidFill>
                  <a:schemeClr val="bg1"/>
                </a:solidFill>
                <a:latin typeface="+mn-lt"/>
              </a:rPr>
              <a:t>de calibración </a:t>
            </a:r>
            <a:r>
              <a:rPr lang="es-ES_tradnl" sz="2000" dirty="0" smtClean="0">
                <a:solidFill>
                  <a:schemeClr val="bg1"/>
                </a:solidFill>
                <a:latin typeface="+mn-lt"/>
              </a:rPr>
              <a:t>que tenga en cuenta detalles </a:t>
            </a:r>
            <a:r>
              <a:rPr lang="es-ES_tradnl" sz="2000" dirty="0">
                <a:solidFill>
                  <a:schemeClr val="bg1"/>
                </a:solidFill>
                <a:latin typeface="+mn-lt"/>
              </a:rPr>
              <a:t>del tipo de equipo, </a:t>
            </a:r>
            <a:r>
              <a:rPr lang="es-ES_tradnl" sz="2000" dirty="0" smtClean="0">
                <a:solidFill>
                  <a:schemeClr val="bg1"/>
                </a:solidFill>
                <a:latin typeface="+mn-lt"/>
              </a:rPr>
              <a:t>identificación, </a:t>
            </a:r>
            <a:r>
              <a:rPr lang="es-ES_tradnl" sz="2000" dirty="0">
                <a:solidFill>
                  <a:schemeClr val="bg1"/>
                </a:solidFill>
                <a:latin typeface="+mn-lt"/>
              </a:rPr>
              <a:t>situación, frecuencia con la que se realizan las </a:t>
            </a:r>
            <a:r>
              <a:rPr lang="es-ES_tradnl" sz="2000" dirty="0" smtClean="0">
                <a:solidFill>
                  <a:schemeClr val="bg1"/>
                </a:solidFill>
                <a:latin typeface="+mn-lt"/>
              </a:rPr>
              <a:t>comprobaciones</a:t>
            </a:r>
            <a:r>
              <a:rPr lang="es-ES_tradnl" sz="2000" dirty="0">
                <a:solidFill>
                  <a:schemeClr val="bg1"/>
                </a:solidFill>
                <a:latin typeface="+mn-lt"/>
              </a:rPr>
              <a:t>.</a:t>
            </a:r>
            <a:endParaRPr lang="es-ES_tradnl" sz="2000" dirty="0" smtClean="0">
              <a:solidFill>
                <a:schemeClr val="bg1"/>
              </a:solidFill>
              <a:latin typeface="+mn-lt"/>
            </a:endParaRPr>
          </a:p>
          <a:p>
            <a:pPr marL="342900" indent="-342900">
              <a:buFont typeface="Wingdings" pitchFamily="2" charset="2"/>
              <a:buChar char="ü"/>
            </a:pPr>
            <a:r>
              <a:rPr lang="es-ES_tradnl" sz="2000" dirty="0" smtClean="0">
                <a:solidFill>
                  <a:schemeClr val="bg1"/>
                </a:solidFill>
                <a:latin typeface="+mn-lt"/>
              </a:rPr>
              <a:t>Los </a:t>
            </a:r>
            <a:r>
              <a:rPr lang="es-ES_tradnl" sz="2000" dirty="0">
                <a:solidFill>
                  <a:schemeClr val="bg1"/>
                </a:solidFill>
                <a:latin typeface="+mn-lt"/>
              </a:rPr>
              <a:t>dispositivos de supervisión y medición, </a:t>
            </a:r>
            <a:r>
              <a:rPr lang="es-ES_tradnl" sz="2000" dirty="0" smtClean="0">
                <a:solidFill>
                  <a:schemeClr val="bg1"/>
                </a:solidFill>
                <a:latin typeface="+mn-lt"/>
              </a:rPr>
              <a:t>pueden incluir entre otros: 	</a:t>
            </a:r>
          </a:p>
          <a:p>
            <a:pPr lvl="1">
              <a:buClr>
                <a:srgbClr val="FF3300"/>
              </a:buClr>
              <a:buFont typeface="Wingdings" pitchFamily="2" charset="2"/>
              <a:buChar char="ü"/>
            </a:pPr>
            <a:r>
              <a:rPr lang="es-ES_tradnl" sz="2000" dirty="0" smtClean="0">
                <a:solidFill>
                  <a:schemeClr val="bg1"/>
                </a:solidFill>
                <a:latin typeface="+mn-lt"/>
              </a:rPr>
              <a:t>Hardware y software </a:t>
            </a:r>
            <a:r>
              <a:rPr lang="es-ES_tradnl" sz="2000" dirty="0">
                <a:solidFill>
                  <a:schemeClr val="bg1"/>
                </a:solidFill>
                <a:latin typeface="+mn-lt"/>
              </a:rPr>
              <a:t>de prueba</a:t>
            </a:r>
          </a:p>
          <a:p>
            <a:pPr lvl="1">
              <a:buClr>
                <a:srgbClr val="FF3300"/>
              </a:buClr>
              <a:buFont typeface="Wingdings" pitchFamily="2" charset="2"/>
              <a:buChar char="ü"/>
            </a:pPr>
            <a:r>
              <a:rPr lang="es-ES_tradnl" sz="2000" dirty="0" smtClean="0">
                <a:solidFill>
                  <a:schemeClr val="bg1"/>
                </a:solidFill>
                <a:latin typeface="+mn-lt"/>
              </a:rPr>
              <a:t>Plotters, equipos </a:t>
            </a:r>
            <a:r>
              <a:rPr lang="es-ES_tradnl" sz="2000" dirty="0">
                <a:solidFill>
                  <a:schemeClr val="bg1"/>
                </a:solidFill>
                <a:latin typeface="+mn-lt"/>
              </a:rPr>
              <a:t>de propiedad personal y suministrados por el cliente,  utilizados para aportar evidencia de la conformidad del producto</a:t>
            </a:r>
          </a:p>
        </p:txBody>
      </p:sp>
      <p:sp>
        <p:nvSpPr>
          <p:cNvPr id="7" name="1 Marcador de pie de página"/>
          <p:cNvSpPr txBox="1">
            <a:spLocks/>
          </p:cNvSpPr>
          <p:nvPr/>
        </p:nvSpPr>
        <p:spPr>
          <a:xfrm>
            <a:off x="360000" y="6350023"/>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Control y Gestión de la Calidad - Ana Rosa Fajardo</a:t>
            </a:r>
            <a:endParaRPr lang="es-ES" dirty="0"/>
          </a:p>
        </p:txBody>
      </p:sp>
      <p:pic>
        <p:nvPicPr>
          <p:cNvPr id="8" name="6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2200" y="6093296"/>
            <a:ext cx="2627050" cy="619386"/>
          </a:xfrm>
          <a:prstGeom prst="rect">
            <a:avLst/>
          </a:prstGeom>
        </p:spPr>
      </p:pic>
    </p:spTree>
    <p:extLst>
      <p:ext uri="{BB962C8B-B14F-4D97-AF65-F5344CB8AC3E}">
        <p14:creationId xmlns:p14="http://schemas.microsoft.com/office/powerpoint/2010/main" val="1518719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ipse 6"/>
          <p:cNvSpPr/>
          <p:nvPr/>
        </p:nvSpPr>
        <p:spPr>
          <a:xfrm>
            <a:off x="827584" y="1417638"/>
            <a:ext cx="7632848" cy="4938712"/>
          </a:xfrm>
          <a:prstGeom prst="ellipse">
            <a:avLst/>
          </a:prstGeom>
          <a:solidFill>
            <a:schemeClr val="accent2">
              <a:lumMod val="20000"/>
              <a:lumOff val="80000"/>
            </a:schemeClr>
          </a:solidFill>
          <a:ln>
            <a:solidFill>
              <a:srgbClr val="C00000">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Título 1"/>
          <p:cNvSpPr>
            <a:spLocks noGrp="1"/>
          </p:cNvSpPr>
          <p:nvPr>
            <p:ph type="title"/>
          </p:nvPr>
        </p:nvSpPr>
        <p:spPr>
          <a:xfrm>
            <a:off x="457200" y="274638"/>
            <a:ext cx="8229600" cy="634082"/>
          </a:xfrm>
        </p:spPr>
        <p:txBody>
          <a:bodyPr>
            <a:noAutofit/>
          </a:bodyPr>
          <a:lstStyle/>
          <a:p>
            <a:pPr algn="l"/>
            <a:r>
              <a:rPr lang="es-CO" sz="3600" dirty="0" smtClean="0"/>
              <a:t>Estructura de la Norma  (2)</a:t>
            </a:r>
            <a:endParaRPr lang="es-CO" sz="3600" dirty="0"/>
          </a:p>
        </p:txBody>
      </p:sp>
      <p:graphicFrame>
        <p:nvGraphicFramePr>
          <p:cNvPr id="6" name="Marcador de contenido 5"/>
          <p:cNvGraphicFramePr>
            <a:graphicFrameLocks noGrp="1"/>
          </p:cNvGraphicFramePr>
          <p:nvPr>
            <p:ph idx="1"/>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pie de página 3"/>
          <p:cNvSpPr>
            <a:spLocks noGrp="1"/>
          </p:cNvSpPr>
          <p:nvPr>
            <p:ph type="ftr" sz="quarter" idx="11"/>
          </p:nvPr>
        </p:nvSpPr>
        <p:spPr/>
        <p:txBody>
          <a:bodyPr/>
          <a:lstStyle/>
          <a:p>
            <a:r>
              <a:rPr lang="es-ES" smtClean="0"/>
              <a:t>Control y Gestión de la Calidad - Ana Rosa Fajardo</a:t>
            </a:r>
            <a:endParaRPr lang="es-ES"/>
          </a:p>
        </p:txBody>
      </p:sp>
      <p:sp>
        <p:nvSpPr>
          <p:cNvPr id="8" name="CuadroTexto 7"/>
          <p:cNvSpPr txBox="1"/>
          <p:nvPr/>
        </p:nvSpPr>
        <p:spPr>
          <a:xfrm>
            <a:off x="1187624" y="3573016"/>
            <a:ext cx="1440160" cy="923330"/>
          </a:xfrm>
          <a:prstGeom prst="rect">
            <a:avLst/>
          </a:prstGeom>
          <a:noFill/>
        </p:spPr>
        <p:txBody>
          <a:bodyPr wrap="square" rtlCol="0">
            <a:spAutoFit/>
          </a:bodyPr>
          <a:lstStyle/>
          <a:p>
            <a:r>
              <a:rPr lang="es-CO" dirty="0" smtClean="0">
                <a:solidFill>
                  <a:srgbClr val="C00000"/>
                </a:solidFill>
              </a:rPr>
              <a:t>4. Contexto de la organización</a:t>
            </a:r>
            <a:endParaRPr lang="es-CO" dirty="0">
              <a:solidFill>
                <a:srgbClr val="C00000"/>
              </a:solidFill>
            </a:endParaRPr>
          </a:p>
        </p:txBody>
      </p:sp>
    </p:spTree>
    <p:extLst>
      <p:ext uri="{BB962C8B-B14F-4D97-AF65-F5344CB8AC3E}">
        <p14:creationId xmlns:p14="http://schemas.microsoft.com/office/powerpoint/2010/main" val="35786121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60648"/>
            <a:ext cx="2965385" cy="1841660"/>
          </a:xfrm>
          <a:prstGeom prst="rect">
            <a:avLst/>
          </a:prstGeom>
        </p:spPr>
      </p:pic>
      <p:sp>
        <p:nvSpPr>
          <p:cNvPr id="197634" name="AutoShape 2"/>
          <p:cNvSpPr>
            <a:spLocks noChangeArrowheads="1"/>
          </p:cNvSpPr>
          <p:nvPr/>
        </p:nvSpPr>
        <p:spPr bwMode="auto">
          <a:xfrm>
            <a:off x="7033846" y="574576"/>
            <a:ext cx="1894743" cy="838200"/>
          </a:xfrm>
          <a:prstGeom prst="flowChartDocument">
            <a:avLst/>
          </a:prstGeom>
          <a:solidFill>
            <a:schemeClr val="bg1"/>
          </a:solidFill>
          <a:ln w="12700">
            <a:solidFill>
              <a:schemeClr val="tx2"/>
            </a:solidFill>
            <a:miter lim="800000"/>
            <a:headEnd/>
            <a:tailEnd/>
          </a:ln>
          <a:effectLst>
            <a:outerShdw dist="107763" dir="18900000" algn="ctr" rotWithShape="0">
              <a:schemeClr val="accent1"/>
            </a:outerShdw>
          </a:effectLst>
        </p:spPr>
        <p:txBody>
          <a:bodyPr lIns="57600" tIns="46038" rIns="57600" bIns="46038" anchor="ctr"/>
          <a:lstStyle/>
          <a:p>
            <a:pPr indent="-285750" algn="ctr"/>
            <a:r>
              <a:rPr lang="es-ES_tradnl" sz="1600" b="1">
                <a:latin typeface="Arial" charset="0"/>
              </a:rPr>
              <a:t>7. Realización del Producto</a:t>
            </a:r>
          </a:p>
        </p:txBody>
      </p:sp>
      <p:sp>
        <p:nvSpPr>
          <p:cNvPr id="197635" name="Text Box 3" descr="Pergamino"/>
          <p:cNvSpPr txBox="1">
            <a:spLocks noChangeArrowheads="1"/>
          </p:cNvSpPr>
          <p:nvPr/>
        </p:nvSpPr>
        <p:spPr bwMode="auto">
          <a:xfrm>
            <a:off x="2089280" y="1340768"/>
            <a:ext cx="6822831" cy="757130"/>
          </a:xfrm>
          <a:prstGeom prst="rect">
            <a:avLst/>
          </a:prstGeom>
          <a:noFill/>
          <a:ln>
            <a:noFill/>
          </a:ln>
          <a:effectLst/>
          <a:extLst>
            <a:ext uri="{909E8E84-426E-40dd-AFC4-6F175D3DCCD1}">
              <a14:hiddenFill xmlns="" xmlns:a14="http://schemas.microsoft.com/office/drawing/2010/main">
                <a:blipFill dpi="0" rotWithShape="0">
                  <a:blip r:embed="rId4"/>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54000" rIns="54000">
            <a:spAutoFit/>
          </a:bodyPr>
          <a:lstStyle>
            <a:lvl1pPr marL="190500" indent="-190500">
              <a:defRPr sz="2400">
                <a:solidFill>
                  <a:schemeClr val="tx1"/>
                </a:solidFill>
                <a:latin typeface="Times New Roman" pitchFamily="18" charset="0"/>
              </a:defRPr>
            </a:lvl1pPr>
            <a:lvl2pPr marL="669925" indent="-288925">
              <a:defRPr sz="2400">
                <a:solidFill>
                  <a:schemeClr val="tx1"/>
                </a:solidFill>
                <a:latin typeface="Times New Roman" pitchFamily="18" charset="0"/>
              </a:defRPr>
            </a:lvl2pPr>
            <a:lvl3pPr marL="104775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90000"/>
              </a:lnSpc>
              <a:buFont typeface="Wingdings" pitchFamily="2" charset="2"/>
              <a:buChar char=""/>
            </a:pPr>
            <a:r>
              <a:rPr lang="es-ES_tradnl" dirty="0">
                <a:latin typeface="Arial Narrow" pitchFamily="34" charset="0"/>
              </a:rPr>
              <a:t>Establecer procesos para asegurar que el seguimiento y medición se realiza según planificado</a:t>
            </a:r>
            <a:r>
              <a:rPr lang="es-ES_tradnl" dirty="0" smtClean="0">
                <a:latin typeface="Arial Narrow" pitchFamily="34" charset="0"/>
              </a:rPr>
              <a:t>.</a:t>
            </a:r>
            <a:endParaRPr lang="es-ES_tradnl" dirty="0">
              <a:latin typeface="Arial Narrow" pitchFamily="34" charset="0"/>
            </a:endParaRPr>
          </a:p>
        </p:txBody>
      </p:sp>
      <p:sp>
        <p:nvSpPr>
          <p:cNvPr id="197636" name="Text Box 4"/>
          <p:cNvSpPr txBox="1">
            <a:spLocks noChangeArrowheads="1"/>
          </p:cNvSpPr>
          <p:nvPr/>
        </p:nvSpPr>
        <p:spPr bwMode="auto">
          <a:xfrm>
            <a:off x="1331640" y="188640"/>
            <a:ext cx="6199133"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accent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b="1" dirty="0">
                <a:latin typeface="Arial" charset="0"/>
              </a:rPr>
              <a:t>7.6 Control de Dispositivos de Seguimiento y Medición</a:t>
            </a:r>
          </a:p>
        </p:txBody>
      </p:sp>
      <p:sp>
        <p:nvSpPr>
          <p:cNvPr id="197638" name="Text Box 6" descr="Pergamino"/>
          <p:cNvSpPr txBox="1">
            <a:spLocks noChangeArrowheads="1"/>
          </p:cNvSpPr>
          <p:nvPr/>
        </p:nvSpPr>
        <p:spPr bwMode="auto">
          <a:xfrm>
            <a:off x="179512" y="2132856"/>
            <a:ext cx="8862646" cy="3637919"/>
          </a:xfrm>
          <a:prstGeom prst="rect">
            <a:avLst/>
          </a:prstGeom>
          <a:noFill/>
          <a:ln>
            <a:noFill/>
          </a:ln>
          <a:effectLst/>
          <a:extLst>
            <a:ext uri="{909E8E84-426E-40dd-AFC4-6F175D3DCCD1}">
              <a14:hiddenFill xmlns="" xmlns:a14="http://schemas.microsoft.com/office/drawing/2010/main">
                <a:blipFill dpi="0" rotWithShape="0">
                  <a:blip r:embed="rId4"/>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54000" rIns="54000">
            <a:spAutoFit/>
          </a:bodyPr>
          <a:lstStyle>
            <a:lvl1pPr marL="190500" indent="-190500">
              <a:defRPr sz="2400">
                <a:solidFill>
                  <a:schemeClr val="tx1"/>
                </a:solidFill>
                <a:latin typeface="Times New Roman" pitchFamily="18" charset="0"/>
              </a:defRPr>
            </a:lvl1pPr>
            <a:lvl2pPr marL="669925" indent="-288925">
              <a:defRPr sz="2400">
                <a:solidFill>
                  <a:schemeClr val="tx1"/>
                </a:solidFill>
                <a:latin typeface="Times New Roman" pitchFamily="18" charset="0"/>
              </a:defRPr>
            </a:lvl2pPr>
            <a:lvl3pPr marL="104775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80000"/>
              </a:lnSpc>
              <a:buFont typeface="Wingdings" pitchFamily="2" charset="2"/>
              <a:buChar char=""/>
            </a:pPr>
            <a:r>
              <a:rPr lang="es-ES_tradnl" dirty="0">
                <a:latin typeface="Arial Narrow" pitchFamily="34" charset="0"/>
              </a:rPr>
              <a:t>Cuando sea necesario asegurarse de la validez de los resultados, el equipo de medición debe:</a:t>
            </a:r>
          </a:p>
          <a:p>
            <a:pPr lvl="1">
              <a:lnSpc>
                <a:spcPct val="80000"/>
              </a:lnSpc>
              <a:buClr>
                <a:srgbClr val="FF3300"/>
              </a:buClr>
              <a:buFont typeface="Wingdings" pitchFamily="2" charset="2"/>
              <a:buChar char="ü"/>
            </a:pPr>
            <a:r>
              <a:rPr lang="es-ES_tradnl" sz="2300" dirty="0">
                <a:latin typeface="Arial Narrow" pitchFamily="34" charset="0"/>
              </a:rPr>
              <a:t>calibrarse/verificarse a intervalos especificados o antes de su utilización, comparado con patrones de medición trazables a patrones de medición nacionales o internacionales; cuando no existan tales patrones debe registrarse la base utilizada para la calibración o la verificación;</a:t>
            </a:r>
          </a:p>
          <a:p>
            <a:pPr lvl="1">
              <a:lnSpc>
                <a:spcPct val="80000"/>
              </a:lnSpc>
              <a:buClr>
                <a:srgbClr val="FF3300"/>
              </a:buClr>
              <a:buFont typeface="Wingdings" pitchFamily="2" charset="2"/>
              <a:buChar char="ü"/>
            </a:pPr>
            <a:r>
              <a:rPr lang="es-ES_tradnl" sz="2300" dirty="0">
                <a:latin typeface="Arial Narrow" pitchFamily="34" charset="0"/>
              </a:rPr>
              <a:t>ajustarse o reajustarse según sea necesario;</a:t>
            </a:r>
          </a:p>
          <a:p>
            <a:pPr lvl="1">
              <a:lnSpc>
                <a:spcPct val="80000"/>
              </a:lnSpc>
              <a:buClr>
                <a:srgbClr val="FF3300"/>
              </a:buClr>
              <a:buFont typeface="Wingdings" pitchFamily="2" charset="2"/>
              <a:buChar char="ü"/>
            </a:pPr>
            <a:r>
              <a:rPr lang="es-ES_tradnl" sz="2300" dirty="0">
                <a:latin typeface="Arial Narrow" pitchFamily="34" charset="0"/>
              </a:rPr>
              <a:t>identificarse para poder determinar el estado de calibración;</a:t>
            </a:r>
          </a:p>
          <a:p>
            <a:pPr lvl="1">
              <a:lnSpc>
                <a:spcPct val="80000"/>
              </a:lnSpc>
              <a:buClr>
                <a:srgbClr val="FF3300"/>
              </a:buClr>
              <a:buFont typeface="Wingdings" pitchFamily="2" charset="2"/>
              <a:buChar char="ü"/>
            </a:pPr>
            <a:r>
              <a:rPr lang="es-ES_tradnl" sz="2300" dirty="0">
                <a:latin typeface="Arial Narrow" pitchFamily="34" charset="0"/>
              </a:rPr>
              <a:t>protegerse contra ajustes que pudieran invalidar el resultado de la medición;</a:t>
            </a:r>
          </a:p>
          <a:p>
            <a:pPr lvl="1">
              <a:lnSpc>
                <a:spcPct val="80000"/>
              </a:lnSpc>
              <a:buClr>
                <a:srgbClr val="FF3300"/>
              </a:buClr>
              <a:buFont typeface="Wingdings" pitchFamily="2" charset="2"/>
              <a:buChar char="ü"/>
            </a:pPr>
            <a:r>
              <a:rPr lang="es-ES_tradnl" sz="2300" dirty="0">
                <a:latin typeface="Arial Narrow" pitchFamily="34" charset="0"/>
              </a:rPr>
              <a:t>protegerse contra los daños y el deterioro durante la manipulación, el mantenimiento y el almacenamiento</a:t>
            </a:r>
            <a:r>
              <a:rPr lang="es-ES_tradnl" dirty="0" smtClean="0">
                <a:latin typeface="Arial Narrow" pitchFamily="34" charset="0"/>
              </a:rPr>
              <a:t>.</a:t>
            </a:r>
            <a:endParaRPr lang="es-ES_tradnl" dirty="0">
              <a:latin typeface="Arial Narrow" pitchFamily="34" charset="0"/>
            </a:endParaRPr>
          </a:p>
        </p:txBody>
      </p:sp>
      <p:sp>
        <p:nvSpPr>
          <p:cNvPr id="3" name="2 CuadroTexto"/>
          <p:cNvSpPr txBox="1"/>
          <p:nvPr/>
        </p:nvSpPr>
        <p:spPr>
          <a:xfrm>
            <a:off x="323528" y="5589240"/>
            <a:ext cx="8588583"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0" lvl="1" algn="ctr"/>
            <a:r>
              <a:rPr lang="es-ES_tradnl" dirty="0">
                <a:solidFill>
                  <a:schemeClr val="bg1"/>
                </a:solidFill>
                <a:latin typeface="Arial Narrow" pitchFamily="34" charset="0"/>
              </a:rPr>
              <a:t>Las condiciones ambientales </a:t>
            </a:r>
            <a:r>
              <a:rPr lang="es-ES_tradnl" dirty="0" smtClean="0">
                <a:solidFill>
                  <a:schemeClr val="bg1"/>
                </a:solidFill>
                <a:latin typeface="Arial Narrow" pitchFamily="34" charset="0"/>
              </a:rPr>
              <a:t>también deben tenerse en cuenta y ser </a:t>
            </a:r>
            <a:r>
              <a:rPr lang="es-ES_tradnl" dirty="0">
                <a:solidFill>
                  <a:schemeClr val="bg1"/>
                </a:solidFill>
                <a:latin typeface="Arial Narrow" pitchFamily="34" charset="0"/>
              </a:rPr>
              <a:t>adecuadas para realizar las calibraciones, inspecciones, </a:t>
            </a:r>
            <a:r>
              <a:rPr lang="es-ES_tradnl" dirty="0" smtClean="0">
                <a:solidFill>
                  <a:schemeClr val="bg1"/>
                </a:solidFill>
                <a:latin typeface="Arial Narrow" pitchFamily="34" charset="0"/>
              </a:rPr>
              <a:t>mediciones</a:t>
            </a:r>
            <a:endParaRPr lang="es-ES" dirty="0">
              <a:solidFill>
                <a:schemeClr val="bg1"/>
              </a:solidFill>
            </a:endParaRPr>
          </a:p>
        </p:txBody>
      </p:sp>
      <p:sp>
        <p:nvSpPr>
          <p:cNvPr id="9" name="1 Marcador de pie de página"/>
          <p:cNvSpPr txBox="1">
            <a:spLocks/>
          </p:cNvSpPr>
          <p:nvPr/>
        </p:nvSpPr>
        <p:spPr>
          <a:xfrm>
            <a:off x="360000" y="6350023"/>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Control y Gestión de la Calidad - Ana Rosa Fajardo</a:t>
            </a:r>
            <a:endParaRPr lang="es-ES" dirty="0"/>
          </a:p>
        </p:txBody>
      </p:sp>
      <p:pic>
        <p:nvPicPr>
          <p:cNvPr id="10" name="6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2200" y="6093296"/>
            <a:ext cx="2627050" cy="619386"/>
          </a:xfrm>
          <a:prstGeom prst="rect">
            <a:avLst/>
          </a:prstGeom>
        </p:spPr>
      </p:pic>
    </p:spTree>
    <p:extLst>
      <p:ext uri="{BB962C8B-B14F-4D97-AF65-F5344CB8AC3E}">
        <p14:creationId xmlns:p14="http://schemas.microsoft.com/office/powerpoint/2010/main" val="12153766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AutoShape 2"/>
          <p:cNvSpPr>
            <a:spLocks noChangeArrowheads="1"/>
          </p:cNvSpPr>
          <p:nvPr/>
        </p:nvSpPr>
        <p:spPr bwMode="auto">
          <a:xfrm>
            <a:off x="7033846" y="646584"/>
            <a:ext cx="1894743" cy="838200"/>
          </a:xfrm>
          <a:prstGeom prst="flowChartDocument">
            <a:avLst/>
          </a:prstGeom>
          <a:solidFill>
            <a:schemeClr val="bg1"/>
          </a:solidFill>
          <a:ln w="12700">
            <a:solidFill>
              <a:schemeClr val="tx2"/>
            </a:solidFill>
            <a:miter lim="800000"/>
            <a:headEnd/>
            <a:tailEnd/>
          </a:ln>
          <a:effectLst>
            <a:outerShdw dist="107763" dir="18900000" algn="ctr" rotWithShape="0">
              <a:schemeClr val="accent1"/>
            </a:outerShdw>
          </a:effectLst>
        </p:spPr>
        <p:txBody>
          <a:bodyPr lIns="57600" tIns="46038" rIns="57600" bIns="46038" anchor="ctr"/>
          <a:lstStyle/>
          <a:p>
            <a:pPr indent="-285750" algn="ctr"/>
            <a:r>
              <a:rPr lang="es-ES_tradnl" sz="1600" b="1">
                <a:latin typeface="Arial" charset="0"/>
              </a:rPr>
              <a:t>7. Realización del Producto</a:t>
            </a:r>
          </a:p>
        </p:txBody>
      </p:sp>
      <p:sp>
        <p:nvSpPr>
          <p:cNvPr id="199683" name="Text Box 3" descr="Pergamino"/>
          <p:cNvSpPr txBox="1">
            <a:spLocks noChangeArrowheads="1"/>
          </p:cNvSpPr>
          <p:nvPr/>
        </p:nvSpPr>
        <p:spPr bwMode="auto">
          <a:xfrm>
            <a:off x="319949" y="1340768"/>
            <a:ext cx="8581292" cy="3081337"/>
          </a:xfrm>
          <a:prstGeom prst="rect">
            <a:avLst/>
          </a:prstGeom>
          <a:noFill/>
          <a:ln>
            <a:noFill/>
          </a:ln>
          <a:effectLst/>
          <a:extLst>
            <a:ext uri="{909E8E84-426E-40dd-AFC4-6F175D3DCCD1}">
              <a14:hiddenFill xmlns="" xmlns:a14="http://schemas.microsoft.com/office/drawing/2010/main">
                <a:blipFill dpi="0" rotWithShape="0">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54000" rIns="54000">
            <a:spAutoFit/>
          </a:bodyPr>
          <a:lstStyle>
            <a:lvl1pPr marL="190500" indent="-190500">
              <a:defRPr sz="2400">
                <a:solidFill>
                  <a:schemeClr val="tx1"/>
                </a:solidFill>
                <a:latin typeface="Times New Roman" pitchFamily="18" charset="0"/>
              </a:defRPr>
            </a:lvl1pPr>
            <a:lvl2pPr marL="669925" indent="-288925">
              <a:defRPr sz="2400">
                <a:solidFill>
                  <a:schemeClr val="tx1"/>
                </a:solidFill>
                <a:latin typeface="Times New Roman" pitchFamily="18" charset="0"/>
              </a:defRPr>
            </a:lvl2pPr>
            <a:lvl3pPr marL="104775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buFont typeface="Wingdings" pitchFamily="2" charset="2"/>
              <a:buChar char=""/>
            </a:pPr>
            <a:r>
              <a:rPr lang="es-ES_tradnl" sz="2700" dirty="0">
                <a:latin typeface="Arial Narrow" pitchFamily="34" charset="0"/>
              </a:rPr>
              <a:t>Además, se debe evaluar y registrar la validez de los resultados de las mediciones anteriores cuando se detecte que el equipo no está conforme con los requisitos. </a:t>
            </a:r>
          </a:p>
          <a:p>
            <a:pPr>
              <a:buFont typeface="Wingdings" pitchFamily="2" charset="2"/>
              <a:buChar char=""/>
            </a:pPr>
            <a:r>
              <a:rPr lang="es-ES_tradnl" sz="2700" dirty="0">
                <a:latin typeface="Arial Narrow" pitchFamily="34" charset="0"/>
              </a:rPr>
              <a:t>En el caso anterior, se debe tomar las acciones apropiadas sobre el equipo y sobre cualquier producto afectado. Deben mantenerse registros de los resultados de la calibración y la verificación (véase 4.2.4).</a:t>
            </a:r>
          </a:p>
        </p:txBody>
      </p:sp>
      <p:sp>
        <p:nvSpPr>
          <p:cNvPr id="199684" name="Text Box 4"/>
          <p:cNvSpPr txBox="1">
            <a:spLocks noChangeArrowheads="1"/>
          </p:cNvSpPr>
          <p:nvPr/>
        </p:nvSpPr>
        <p:spPr bwMode="auto">
          <a:xfrm>
            <a:off x="1403648" y="251356"/>
            <a:ext cx="6199133"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accent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b="1" dirty="0">
                <a:latin typeface="Arial" charset="0"/>
              </a:rPr>
              <a:t>7.6 Control de Dispositivos de Seguimiento y Medición</a:t>
            </a:r>
          </a:p>
        </p:txBody>
      </p:sp>
      <p:pic>
        <p:nvPicPr>
          <p:cNvPr id="2" name="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7959" y="3903816"/>
            <a:ext cx="3268417" cy="2117472"/>
          </a:xfrm>
          <a:prstGeom prst="rect">
            <a:avLst/>
          </a:prstGeom>
        </p:spPr>
      </p:pic>
      <p:sp>
        <p:nvSpPr>
          <p:cNvPr id="6" name="1 Marcador de pie de página"/>
          <p:cNvSpPr txBox="1">
            <a:spLocks/>
          </p:cNvSpPr>
          <p:nvPr/>
        </p:nvSpPr>
        <p:spPr>
          <a:xfrm>
            <a:off x="360000" y="6350023"/>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Control y Gestión de la Calidad - Ana Rosa Fajardo</a:t>
            </a:r>
            <a:endParaRPr lang="es-ES" dirty="0"/>
          </a:p>
        </p:txBody>
      </p:sp>
      <p:pic>
        <p:nvPicPr>
          <p:cNvPr id="7" name="6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2200" y="6093296"/>
            <a:ext cx="2627050" cy="619386"/>
          </a:xfrm>
          <a:prstGeom prst="rect">
            <a:avLst/>
          </a:prstGeom>
        </p:spPr>
      </p:pic>
    </p:spTree>
    <p:extLst>
      <p:ext uri="{BB962C8B-B14F-4D97-AF65-F5344CB8AC3E}">
        <p14:creationId xmlns:p14="http://schemas.microsoft.com/office/powerpoint/2010/main" val="41209146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AutoShape 2"/>
          <p:cNvSpPr>
            <a:spLocks noChangeArrowheads="1"/>
          </p:cNvSpPr>
          <p:nvPr/>
        </p:nvSpPr>
        <p:spPr bwMode="auto">
          <a:xfrm>
            <a:off x="7164288" y="228600"/>
            <a:ext cx="1768697" cy="896144"/>
          </a:xfrm>
          <a:prstGeom prst="flowChartDocument">
            <a:avLst/>
          </a:prstGeom>
          <a:solidFill>
            <a:schemeClr val="bg1"/>
          </a:solidFill>
          <a:ln w="12700">
            <a:solidFill>
              <a:schemeClr val="tx2"/>
            </a:solidFill>
            <a:miter lim="800000"/>
            <a:headEnd/>
            <a:tailEnd/>
          </a:ln>
          <a:effectLst>
            <a:outerShdw dist="107763" dir="18900000" algn="ctr" rotWithShape="0">
              <a:schemeClr val="accent1"/>
            </a:outerShdw>
          </a:effectLst>
        </p:spPr>
        <p:txBody>
          <a:bodyPr lIns="57600" tIns="46038" rIns="57600" bIns="46038" anchor="ctr"/>
          <a:lstStyle/>
          <a:p>
            <a:pPr indent="-285750" algn="ctr"/>
            <a:r>
              <a:rPr lang="es-ES_tradnl" sz="1600" b="1" dirty="0">
                <a:latin typeface="Arial" charset="0"/>
              </a:rPr>
              <a:t>8. Medición, Análisis y Mejora</a:t>
            </a:r>
          </a:p>
        </p:txBody>
      </p:sp>
      <p:sp>
        <p:nvSpPr>
          <p:cNvPr id="130052" name="Text Box 4"/>
          <p:cNvSpPr txBox="1">
            <a:spLocks noChangeArrowheads="1"/>
          </p:cNvSpPr>
          <p:nvPr/>
        </p:nvSpPr>
        <p:spPr bwMode="auto">
          <a:xfrm>
            <a:off x="3210425" y="395372"/>
            <a:ext cx="28184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accent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sz="2400" b="1">
                <a:latin typeface="Arial" charset="0"/>
              </a:rPr>
              <a:t>8.1 Generalidades</a:t>
            </a:r>
          </a:p>
        </p:txBody>
      </p:sp>
      <p:sp>
        <p:nvSpPr>
          <p:cNvPr id="130055" name="Text Box 7" descr="Pergamino"/>
          <p:cNvSpPr txBox="1">
            <a:spLocks noChangeArrowheads="1"/>
          </p:cNvSpPr>
          <p:nvPr/>
        </p:nvSpPr>
        <p:spPr bwMode="auto">
          <a:xfrm>
            <a:off x="492369" y="1371600"/>
            <a:ext cx="8159262" cy="2870200"/>
          </a:xfrm>
          <a:prstGeom prst="rect">
            <a:avLst/>
          </a:prstGeom>
          <a:noFill/>
          <a:ln>
            <a:noFill/>
          </a:ln>
          <a:effectLst/>
          <a:extLst>
            <a:ext uri="{909E8E84-426E-40dd-AFC4-6F175D3DCCD1}">
              <a14:hiddenFill xmlns="" xmlns:a14="http://schemas.microsoft.com/office/drawing/2010/main">
                <a:blipFill dpi="0" rotWithShape="0">
                  <a:blip r:embed="rId3"/>
                  <a:srcRect/>
                  <a:tile tx="0" ty="0" sx="100000" sy="100000" flip="none" algn="tl"/>
                </a:blip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54000" rIns="54000">
            <a:spAutoFit/>
          </a:bodyPr>
          <a:lstStyle>
            <a:lvl1pPr marL="285750" indent="-285750">
              <a:defRPr sz="2400">
                <a:solidFill>
                  <a:schemeClr val="tx1"/>
                </a:solidFill>
                <a:latin typeface="Times New Roman" pitchFamily="18" charset="0"/>
              </a:defRPr>
            </a:lvl1pPr>
            <a:lvl2pPr marL="762000" indent="-285750">
              <a:defRPr sz="2400">
                <a:solidFill>
                  <a:schemeClr val="tx1"/>
                </a:solidFill>
                <a:latin typeface="Times New Roman" pitchFamily="18" charset="0"/>
              </a:defRPr>
            </a:lvl2pPr>
            <a:lvl3pPr marL="104775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30000"/>
              </a:lnSpc>
              <a:buFont typeface="Wingdings" pitchFamily="2" charset="2"/>
              <a:buChar char=""/>
            </a:pPr>
            <a:r>
              <a:rPr lang="es-ES_tradnl" sz="2800" dirty="0">
                <a:latin typeface="Arial Narrow" pitchFamily="34" charset="0"/>
              </a:rPr>
              <a:t>Planificar e implementar los procesos de seguimiento, medición, análisis y mejora necesarios para:</a:t>
            </a:r>
          </a:p>
          <a:p>
            <a:pPr lvl="1">
              <a:lnSpc>
                <a:spcPct val="130000"/>
              </a:lnSpc>
              <a:buClr>
                <a:srgbClr val="FF3300"/>
              </a:buClr>
              <a:buFont typeface="Wingdings" pitchFamily="2" charset="2"/>
              <a:buChar char="ü"/>
            </a:pPr>
            <a:r>
              <a:rPr lang="es-ES_tradnl" sz="2800" dirty="0">
                <a:latin typeface="Arial Narrow" pitchFamily="34" charset="0"/>
              </a:rPr>
              <a:t>demostrar la conformidad del producto</a:t>
            </a:r>
          </a:p>
          <a:p>
            <a:pPr lvl="1">
              <a:lnSpc>
                <a:spcPct val="130000"/>
              </a:lnSpc>
              <a:buClr>
                <a:srgbClr val="FF3300"/>
              </a:buClr>
              <a:buFont typeface="Wingdings" pitchFamily="2" charset="2"/>
              <a:buChar char="ü"/>
            </a:pPr>
            <a:r>
              <a:rPr lang="es-ES_tradnl" sz="2800" dirty="0">
                <a:latin typeface="Arial Narrow" pitchFamily="34" charset="0"/>
              </a:rPr>
              <a:t>asegurarse de la conformidad del SGC</a:t>
            </a:r>
          </a:p>
          <a:p>
            <a:pPr lvl="1">
              <a:lnSpc>
                <a:spcPct val="130000"/>
              </a:lnSpc>
              <a:buClr>
                <a:srgbClr val="FF3300"/>
              </a:buClr>
              <a:buFont typeface="Wingdings" pitchFamily="2" charset="2"/>
              <a:buChar char="ü"/>
            </a:pPr>
            <a:r>
              <a:rPr lang="es-ES_tradnl" sz="2800" dirty="0">
                <a:latin typeface="Arial Narrow" pitchFamily="34" charset="0"/>
              </a:rPr>
              <a:t>mejorar continuamente la eficacia del SGC</a:t>
            </a:r>
          </a:p>
        </p:txBody>
      </p:sp>
      <p:sp>
        <p:nvSpPr>
          <p:cNvPr id="130056" name="Text Box 8"/>
          <p:cNvSpPr txBox="1">
            <a:spLocks noChangeArrowheads="1"/>
          </p:cNvSpPr>
          <p:nvPr/>
        </p:nvSpPr>
        <p:spPr bwMode="auto">
          <a:xfrm>
            <a:off x="844062" y="4419601"/>
            <a:ext cx="7470531" cy="86793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lnSpc>
                <a:spcPct val="140000"/>
              </a:lnSpc>
            </a:pPr>
            <a:r>
              <a:rPr lang="es-ES_tradnl" b="1">
                <a:solidFill>
                  <a:schemeClr val="bg1"/>
                </a:solidFill>
                <a:latin typeface="Arial" charset="0"/>
              </a:rPr>
              <a:t>Determinación de los métodos aplicables incluyendo técnicas estadísticas y el alcance de su utilización</a:t>
            </a:r>
          </a:p>
        </p:txBody>
      </p:sp>
      <p:sp>
        <p:nvSpPr>
          <p:cNvPr id="7" name="1 Marcador de pie de página"/>
          <p:cNvSpPr txBox="1">
            <a:spLocks/>
          </p:cNvSpPr>
          <p:nvPr/>
        </p:nvSpPr>
        <p:spPr>
          <a:xfrm>
            <a:off x="360000" y="6350023"/>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Control y Gestión de la Calidad - Ana Rosa Fajardo</a:t>
            </a:r>
            <a:endParaRPr lang="es-ES" dirty="0"/>
          </a:p>
        </p:txBody>
      </p:sp>
      <p:pic>
        <p:nvPicPr>
          <p:cNvPr id="8" name="6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200" y="6093296"/>
            <a:ext cx="2627050" cy="619386"/>
          </a:xfrm>
          <a:prstGeom prst="rect">
            <a:avLst/>
          </a:prstGeom>
        </p:spPr>
      </p:pic>
    </p:spTree>
    <p:extLst>
      <p:ext uri="{BB962C8B-B14F-4D97-AF65-F5344CB8AC3E}">
        <p14:creationId xmlns:p14="http://schemas.microsoft.com/office/powerpoint/2010/main" val="4072760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Text Box 3"/>
          <p:cNvSpPr txBox="1">
            <a:spLocks noChangeArrowheads="1"/>
          </p:cNvSpPr>
          <p:nvPr/>
        </p:nvSpPr>
        <p:spPr bwMode="auto">
          <a:xfrm>
            <a:off x="2795636" y="76200"/>
            <a:ext cx="3656770" cy="6771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accent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b="1" dirty="0">
                <a:latin typeface="Arial" charset="0"/>
              </a:rPr>
              <a:t>8.2 Seguimiento y Medición</a:t>
            </a:r>
          </a:p>
          <a:p>
            <a:pPr algn="ctr"/>
            <a:r>
              <a:rPr lang="es-ES_tradnl" sz="2000" b="1" dirty="0">
                <a:latin typeface="Arial" charset="0"/>
              </a:rPr>
              <a:t>8.2.1 Satisfacción del cliente</a:t>
            </a:r>
            <a:endParaRPr lang="es-ES_tradnl" b="1" dirty="0">
              <a:latin typeface="Arial" charset="0"/>
            </a:endParaRPr>
          </a:p>
        </p:txBody>
      </p:sp>
      <p:sp>
        <p:nvSpPr>
          <p:cNvPr id="132100" name="AutoShape 4"/>
          <p:cNvSpPr>
            <a:spLocks noChangeArrowheads="1"/>
          </p:cNvSpPr>
          <p:nvPr/>
        </p:nvSpPr>
        <p:spPr bwMode="auto">
          <a:xfrm>
            <a:off x="7596554" y="228600"/>
            <a:ext cx="1336431" cy="990600"/>
          </a:xfrm>
          <a:prstGeom prst="flowChartDocument">
            <a:avLst/>
          </a:prstGeom>
          <a:solidFill>
            <a:schemeClr val="bg1"/>
          </a:solidFill>
          <a:ln w="12700">
            <a:solidFill>
              <a:schemeClr val="tx2"/>
            </a:solidFill>
            <a:miter lim="800000"/>
            <a:headEnd/>
            <a:tailEnd/>
          </a:ln>
          <a:effectLst>
            <a:outerShdw dist="107763" dir="18900000" algn="ctr" rotWithShape="0">
              <a:schemeClr val="accent1"/>
            </a:outerShdw>
          </a:effectLst>
        </p:spPr>
        <p:txBody>
          <a:bodyPr lIns="57600" tIns="46038" rIns="57600" bIns="46038" anchor="ctr"/>
          <a:lstStyle/>
          <a:p>
            <a:pPr indent="-285750" algn="ctr"/>
            <a:r>
              <a:rPr lang="es-ES_tradnl" sz="1600" b="1">
                <a:latin typeface="Arial" charset="0"/>
              </a:rPr>
              <a:t>8. Medición, Análisis y Mejora</a:t>
            </a:r>
          </a:p>
        </p:txBody>
      </p:sp>
      <p:pic>
        <p:nvPicPr>
          <p:cNvPr id="132101" name="Picture 5" descr="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999" r="3200"/>
          <a:stretch>
            <a:fillRect/>
          </a:stretch>
        </p:blipFill>
        <p:spPr bwMode="auto">
          <a:xfrm>
            <a:off x="211015" y="2133600"/>
            <a:ext cx="7033846" cy="3905250"/>
          </a:xfrm>
          <a:prstGeom prst="rect">
            <a:avLst/>
          </a:prstGeom>
          <a:noFill/>
          <a:extLst>
            <a:ext uri="{909E8E84-426E-40dd-AFC4-6F175D3DCCD1}">
              <a14:hiddenFill xmlns="" xmlns:a14="http://schemas.microsoft.com/office/drawing/2010/main">
                <a:solidFill>
                  <a:srgbClr val="FFFFFF"/>
                </a:solidFill>
              </a14:hiddenFill>
            </a:ext>
          </a:extLst>
        </p:spPr>
      </p:pic>
      <p:sp>
        <p:nvSpPr>
          <p:cNvPr id="132102" name="AutoShape 6"/>
          <p:cNvSpPr>
            <a:spLocks noChangeArrowheads="1"/>
          </p:cNvSpPr>
          <p:nvPr/>
        </p:nvSpPr>
        <p:spPr bwMode="auto">
          <a:xfrm>
            <a:off x="5940152" y="1447800"/>
            <a:ext cx="2992833" cy="2917304"/>
          </a:xfrm>
          <a:prstGeom prst="wedgeRoundRectCallout">
            <a:avLst>
              <a:gd name="adj1" fmla="val -78072"/>
              <a:gd name="adj2" fmla="val 34661"/>
              <a:gd name="adj3" fmla="val 16667"/>
            </a:avLst>
          </a:prstGeom>
          <a:noFill/>
          <a:ln w="9525">
            <a:solidFill>
              <a:schemeClr val="tx1"/>
            </a:solidFill>
            <a:miter lim="800000"/>
            <a:headEnd/>
            <a:tailEnd/>
          </a:ln>
          <a:effectLst/>
        </p:spPr>
        <p:txBody>
          <a:bodyPr lIns="54000" rIns="54000" anchor="ctr"/>
          <a:lstStyle/>
          <a:p>
            <a:r>
              <a:rPr lang="es-ES_tradnl" sz="2000" dirty="0">
                <a:latin typeface="Arial Narrow" pitchFamily="34" charset="0"/>
              </a:rPr>
              <a:t>La información obtenida del cliente debe ser considerada para medir el funcionamiento del SGC</a:t>
            </a:r>
          </a:p>
          <a:p>
            <a:pPr marL="476250" lvl="1" indent="-285750">
              <a:buClr>
                <a:srgbClr val="FF3300"/>
              </a:buClr>
              <a:buFont typeface="Wingdings" pitchFamily="2" charset="2"/>
              <a:buChar char="ü"/>
            </a:pPr>
            <a:r>
              <a:rPr lang="es-ES_tradnl" sz="2000" dirty="0">
                <a:latin typeface="Arial Narrow" pitchFamily="34" charset="0"/>
              </a:rPr>
              <a:t>realizar seguimiento</a:t>
            </a:r>
          </a:p>
          <a:p>
            <a:pPr marL="476250" lvl="1" indent="-285750">
              <a:buClr>
                <a:srgbClr val="FF3300"/>
              </a:buClr>
              <a:buFont typeface="Wingdings" pitchFamily="2" charset="2"/>
              <a:buChar char="ü"/>
            </a:pPr>
            <a:r>
              <a:rPr lang="es-ES_tradnl" sz="2000" dirty="0">
                <a:latin typeface="Arial Narrow" pitchFamily="34" charset="0"/>
              </a:rPr>
              <a:t>métodos de obtener información</a:t>
            </a:r>
          </a:p>
          <a:p>
            <a:pPr marL="476250" lvl="1" indent="-285750">
              <a:buClr>
                <a:srgbClr val="FF3300"/>
              </a:buClr>
              <a:buFont typeface="Wingdings" pitchFamily="2" charset="2"/>
              <a:buChar char="ü"/>
            </a:pPr>
            <a:r>
              <a:rPr lang="es-ES_tradnl" sz="2000" dirty="0">
                <a:latin typeface="Arial Narrow" pitchFamily="34" charset="0"/>
              </a:rPr>
              <a:t>métodos de utilizar esta información</a:t>
            </a:r>
          </a:p>
        </p:txBody>
      </p:sp>
      <p:sp>
        <p:nvSpPr>
          <p:cNvPr id="132104" name="Text Box 8"/>
          <p:cNvSpPr txBox="1">
            <a:spLocks noChangeArrowheads="1"/>
          </p:cNvSpPr>
          <p:nvPr/>
        </p:nvSpPr>
        <p:spPr bwMode="auto">
          <a:xfrm>
            <a:off x="351692" y="914400"/>
            <a:ext cx="5134708" cy="119538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lnSpc>
                <a:spcPct val="90000"/>
              </a:lnSpc>
            </a:pPr>
            <a:r>
              <a:rPr lang="es-ES_tradnl" sz="1600" b="1">
                <a:solidFill>
                  <a:schemeClr val="bg1"/>
                </a:solidFill>
                <a:latin typeface="Arial" charset="0"/>
              </a:rPr>
              <a:t>SATISFACCIÓN DEL CLIENTE</a:t>
            </a:r>
          </a:p>
          <a:p>
            <a:pPr algn="ctr">
              <a:lnSpc>
                <a:spcPct val="90000"/>
              </a:lnSpc>
            </a:pPr>
            <a:r>
              <a:rPr lang="es-ES_tradnl" sz="1600">
                <a:solidFill>
                  <a:schemeClr val="bg1"/>
                </a:solidFill>
                <a:latin typeface="Arial" charset="0"/>
              </a:rPr>
              <a:t>Grado de coincidencia entre lo que el cliente espera del producto y lo que percibe durante su utilización. Cuando lo esperado coincide con lo percibido se alcanza la máxima satisfacción del cliente</a:t>
            </a:r>
          </a:p>
        </p:txBody>
      </p:sp>
      <p:sp>
        <p:nvSpPr>
          <p:cNvPr id="8" name="1 Marcador de pie de página"/>
          <p:cNvSpPr txBox="1">
            <a:spLocks/>
          </p:cNvSpPr>
          <p:nvPr/>
        </p:nvSpPr>
        <p:spPr>
          <a:xfrm>
            <a:off x="360000" y="6350023"/>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Control y Gestión de la Calidad - Ana Rosa Fajardo</a:t>
            </a:r>
            <a:endParaRPr lang="es-ES" dirty="0"/>
          </a:p>
        </p:txBody>
      </p:sp>
      <p:pic>
        <p:nvPicPr>
          <p:cNvPr id="9" name="6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200" y="6093296"/>
            <a:ext cx="2627050" cy="619386"/>
          </a:xfrm>
          <a:prstGeom prst="rect">
            <a:avLst/>
          </a:prstGeom>
        </p:spPr>
      </p:pic>
    </p:spTree>
    <p:extLst>
      <p:ext uri="{BB962C8B-B14F-4D97-AF65-F5344CB8AC3E}">
        <p14:creationId xmlns:p14="http://schemas.microsoft.com/office/powerpoint/2010/main" val="25760863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025" y="570166"/>
            <a:ext cx="3003991" cy="2009943"/>
          </a:xfrm>
          <a:prstGeom prst="rect">
            <a:avLst/>
          </a:prstGeom>
        </p:spPr>
      </p:pic>
      <p:sp>
        <p:nvSpPr>
          <p:cNvPr id="134148" name="Text Box 4"/>
          <p:cNvSpPr txBox="1">
            <a:spLocks noChangeArrowheads="1"/>
          </p:cNvSpPr>
          <p:nvPr/>
        </p:nvSpPr>
        <p:spPr bwMode="auto">
          <a:xfrm>
            <a:off x="2915816" y="231612"/>
            <a:ext cx="3211135" cy="6771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accent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b="1">
                <a:latin typeface="Arial" charset="0"/>
              </a:rPr>
              <a:t>8.2 Seguimiento y Medición</a:t>
            </a:r>
          </a:p>
          <a:p>
            <a:pPr algn="ctr"/>
            <a:r>
              <a:rPr lang="es-ES_tradnl" sz="2000" b="1">
                <a:latin typeface="Arial" charset="0"/>
              </a:rPr>
              <a:t>8.2.2 Auditoría Interna</a:t>
            </a:r>
            <a:endParaRPr lang="es-ES_tradnl" b="1">
              <a:latin typeface="Arial" charset="0"/>
            </a:endParaRPr>
          </a:p>
        </p:txBody>
      </p:sp>
      <p:sp>
        <p:nvSpPr>
          <p:cNvPr id="134149" name="AutoShape 5"/>
          <p:cNvSpPr>
            <a:spLocks noChangeArrowheads="1"/>
          </p:cNvSpPr>
          <p:nvPr/>
        </p:nvSpPr>
        <p:spPr bwMode="auto">
          <a:xfrm>
            <a:off x="7596554" y="228600"/>
            <a:ext cx="1336431" cy="990600"/>
          </a:xfrm>
          <a:prstGeom prst="flowChartDocument">
            <a:avLst/>
          </a:prstGeom>
          <a:solidFill>
            <a:schemeClr val="bg1"/>
          </a:solidFill>
          <a:ln w="12700">
            <a:solidFill>
              <a:schemeClr val="tx2"/>
            </a:solidFill>
            <a:miter lim="800000"/>
            <a:headEnd/>
            <a:tailEnd/>
          </a:ln>
          <a:effectLst>
            <a:outerShdw dist="107763" dir="18900000" algn="ctr" rotWithShape="0">
              <a:schemeClr val="accent1"/>
            </a:outerShdw>
          </a:effectLst>
        </p:spPr>
        <p:txBody>
          <a:bodyPr lIns="57600" tIns="46038" rIns="57600" bIns="46038" anchor="ctr"/>
          <a:lstStyle/>
          <a:p>
            <a:pPr indent="-285750" algn="ctr"/>
            <a:r>
              <a:rPr lang="es-ES_tradnl" sz="1600" b="1">
                <a:latin typeface="Arial" charset="0"/>
              </a:rPr>
              <a:t>8. Medición, Análisis y Mejora</a:t>
            </a:r>
          </a:p>
        </p:txBody>
      </p:sp>
      <p:sp>
        <p:nvSpPr>
          <p:cNvPr id="134240" name="Rectangle 96"/>
          <p:cNvSpPr>
            <a:spLocks noChangeArrowheads="1"/>
          </p:cNvSpPr>
          <p:nvPr/>
        </p:nvSpPr>
        <p:spPr bwMode="auto">
          <a:xfrm>
            <a:off x="5107043" y="1052736"/>
            <a:ext cx="2039815" cy="11430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lIns="54000" rIns="54000" anchor="ctr"/>
          <a:lstStyle/>
          <a:p>
            <a:pPr algn="ctr"/>
            <a:r>
              <a:rPr lang="es-ES_tradnl" b="1" dirty="0" smtClean="0">
                <a:solidFill>
                  <a:schemeClr val="bg1"/>
                </a:solidFill>
                <a:latin typeface="Arial Narrow" pitchFamily="34" charset="0"/>
              </a:rPr>
              <a:t>El objetivo es descubrir las </a:t>
            </a:r>
            <a:r>
              <a:rPr lang="es-ES_tradnl" b="1" dirty="0">
                <a:solidFill>
                  <a:schemeClr val="bg1"/>
                </a:solidFill>
                <a:latin typeface="Arial Narrow" pitchFamily="34" charset="0"/>
              </a:rPr>
              <a:t>oportunidades de Mejora</a:t>
            </a:r>
          </a:p>
        </p:txBody>
      </p:sp>
      <p:sp>
        <p:nvSpPr>
          <p:cNvPr id="134241" name="Text Box 97"/>
          <p:cNvSpPr txBox="1">
            <a:spLocks noChangeArrowheads="1"/>
          </p:cNvSpPr>
          <p:nvPr/>
        </p:nvSpPr>
        <p:spPr bwMode="auto">
          <a:xfrm>
            <a:off x="211016" y="2780928"/>
            <a:ext cx="8721969" cy="34163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190500" indent="-190500">
              <a:defRPr sz="2400">
                <a:solidFill>
                  <a:schemeClr val="tx1"/>
                </a:solidFill>
                <a:latin typeface="Times New Roman" pitchFamily="18" charset="0"/>
              </a:defRPr>
            </a:lvl1pPr>
            <a:lvl2pPr marL="762000" indent="-304800">
              <a:defRPr sz="2400">
                <a:solidFill>
                  <a:schemeClr val="tx1"/>
                </a:solidFill>
                <a:latin typeface="Times New Roman" pitchFamily="18" charset="0"/>
              </a:defRPr>
            </a:lvl2pPr>
            <a:lvl3pPr marL="9525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buFont typeface="Wingdings" pitchFamily="2" charset="2"/>
              <a:buChar char=""/>
            </a:pPr>
            <a:r>
              <a:rPr lang="es-ES" dirty="0">
                <a:latin typeface="Arial Narrow" pitchFamily="34" charset="0"/>
              </a:rPr>
              <a:t>Realizar a intervalos planificados auditorías internas para determinar si el sistema de gestión de la calidad:</a:t>
            </a:r>
          </a:p>
          <a:p>
            <a:pPr lvl="1">
              <a:buClr>
                <a:srgbClr val="FF3300"/>
              </a:buClr>
              <a:buFont typeface="Wingdings" pitchFamily="2" charset="2"/>
              <a:buChar char="ü"/>
            </a:pPr>
            <a:r>
              <a:rPr lang="es-ES" dirty="0">
                <a:latin typeface="Arial Narrow" pitchFamily="34" charset="0"/>
              </a:rPr>
              <a:t>es conforme con las disposiciones planificadas (véase 7.1)</a:t>
            </a:r>
          </a:p>
          <a:p>
            <a:pPr lvl="1">
              <a:buClr>
                <a:srgbClr val="FF3300"/>
              </a:buClr>
              <a:buFont typeface="Wingdings" pitchFamily="2" charset="2"/>
              <a:buChar char="ü"/>
            </a:pPr>
            <a:r>
              <a:rPr lang="es-ES" dirty="0">
                <a:latin typeface="Arial Narrow" pitchFamily="34" charset="0"/>
              </a:rPr>
              <a:t>con los requisitos de esta norma internacional</a:t>
            </a:r>
          </a:p>
          <a:p>
            <a:pPr lvl="1">
              <a:buClr>
                <a:srgbClr val="FF3300"/>
              </a:buClr>
              <a:buFont typeface="Wingdings" pitchFamily="2" charset="2"/>
              <a:buChar char="ü"/>
            </a:pPr>
            <a:r>
              <a:rPr lang="es-ES" dirty="0">
                <a:latin typeface="Arial Narrow" pitchFamily="34" charset="0"/>
              </a:rPr>
              <a:t>con los requisitos del SGC</a:t>
            </a:r>
          </a:p>
          <a:p>
            <a:pPr lvl="1">
              <a:buClr>
                <a:srgbClr val="FF3300"/>
              </a:buClr>
              <a:buFont typeface="Wingdings" pitchFamily="2" charset="2"/>
              <a:buChar char="ü"/>
            </a:pPr>
            <a:r>
              <a:rPr lang="es-ES" dirty="0">
                <a:latin typeface="Arial Narrow" pitchFamily="34" charset="0"/>
              </a:rPr>
              <a:t>se ha implementado y se mantiene de manera eficaz.</a:t>
            </a:r>
          </a:p>
          <a:p>
            <a:pPr>
              <a:buFont typeface="Wingdings" pitchFamily="2" charset="2"/>
              <a:buChar char=""/>
            </a:pPr>
            <a:r>
              <a:rPr lang="es-ES" dirty="0">
                <a:latin typeface="Arial Narrow" pitchFamily="34" charset="0"/>
              </a:rPr>
              <a:t>Plan de auditorías en función de</a:t>
            </a:r>
          </a:p>
          <a:p>
            <a:pPr lvl="1">
              <a:buClr>
                <a:srgbClr val="FF3300"/>
              </a:buClr>
              <a:buFont typeface="Wingdings" pitchFamily="2" charset="2"/>
              <a:buChar char="ü"/>
            </a:pPr>
            <a:r>
              <a:rPr lang="es-ES" dirty="0">
                <a:latin typeface="Arial Narrow" pitchFamily="34" charset="0"/>
              </a:rPr>
              <a:t>el estado y la importancia de los procesos y las áreas a auditar</a:t>
            </a:r>
          </a:p>
          <a:p>
            <a:pPr lvl="1">
              <a:buClr>
                <a:srgbClr val="FF3300"/>
              </a:buClr>
              <a:buFont typeface="Wingdings" pitchFamily="2" charset="2"/>
              <a:buChar char="ü"/>
            </a:pPr>
            <a:r>
              <a:rPr lang="es-ES" dirty="0">
                <a:latin typeface="Arial Narrow" pitchFamily="34" charset="0"/>
              </a:rPr>
              <a:t>los resultados de auditorias previas. </a:t>
            </a:r>
            <a:endParaRPr lang="es-ES_tradnl" dirty="0">
              <a:latin typeface="Arial Narrow" pitchFamily="34" charset="0"/>
            </a:endParaRPr>
          </a:p>
        </p:txBody>
      </p:sp>
      <p:sp>
        <p:nvSpPr>
          <p:cNvPr id="7" name="1 Marcador de pie de página"/>
          <p:cNvSpPr txBox="1">
            <a:spLocks/>
          </p:cNvSpPr>
          <p:nvPr/>
        </p:nvSpPr>
        <p:spPr>
          <a:xfrm>
            <a:off x="360000" y="6350023"/>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Control y Gestión de la Calidad - Ana Rosa Fajardo</a:t>
            </a:r>
            <a:endParaRPr lang="es-ES" dirty="0"/>
          </a:p>
        </p:txBody>
      </p:sp>
      <p:pic>
        <p:nvPicPr>
          <p:cNvPr id="8" name="6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200" y="6093296"/>
            <a:ext cx="2627050" cy="619386"/>
          </a:xfrm>
          <a:prstGeom prst="rect">
            <a:avLst/>
          </a:prstGeom>
        </p:spPr>
      </p:pic>
    </p:spTree>
    <p:extLst>
      <p:ext uri="{BB962C8B-B14F-4D97-AF65-F5344CB8AC3E}">
        <p14:creationId xmlns:p14="http://schemas.microsoft.com/office/powerpoint/2010/main" val="7216149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6" name="Text Box 4"/>
          <p:cNvSpPr txBox="1">
            <a:spLocks noChangeArrowheads="1"/>
          </p:cNvSpPr>
          <p:nvPr/>
        </p:nvSpPr>
        <p:spPr bwMode="auto">
          <a:xfrm>
            <a:off x="1731562" y="76200"/>
            <a:ext cx="5795177" cy="6771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accent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b="1" dirty="0">
                <a:latin typeface="Arial" charset="0"/>
              </a:rPr>
              <a:t>8.2 Seguimiento y Medición</a:t>
            </a:r>
          </a:p>
          <a:p>
            <a:pPr algn="ctr"/>
            <a:r>
              <a:rPr lang="es-ES_tradnl" sz="2000" b="1" dirty="0">
                <a:latin typeface="Arial" charset="0"/>
              </a:rPr>
              <a:t>8.2.3 Seguimiento y Medición de los Procesos</a:t>
            </a:r>
            <a:endParaRPr lang="es-ES_tradnl" b="1" dirty="0">
              <a:latin typeface="Arial" charset="0"/>
            </a:endParaRPr>
          </a:p>
        </p:txBody>
      </p:sp>
      <p:sp>
        <p:nvSpPr>
          <p:cNvPr id="136197" name="AutoShape 5"/>
          <p:cNvSpPr>
            <a:spLocks noChangeArrowheads="1"/>
          </p:cNvSpPr>
          <p:nvPr/>
        </p:nvSpPr>
        <p:spPr bwMode="auto">
          <a:xfrm>
            <a:off x="7596554" y="228600"/>
            <a:ext cx="1336431" cy="990600"/>
          </a:xfrm>
          <a:prstGeom prst="flowChartDocument">
            <a:avLst/>
          </a:prstGeom>
          <a:solidFill>
            <a:schemeClr val="bg1"/>
          </a:solidFill>
          <a:ln w="12700">
            <a:solidFill>
              <a:schemeClr val="tx2"/>
            </a:solidFill>
            <a:miter lim="800000"/>
            <a:headEnd/>
            <a:tailEnd/>
          </a:ln>
          <a:effectLst>
            <a:outerShdw dist="107763" dir="18900000" algn="ctr" rotWithShape="0">
              <a:schemeClr val="accent1"/>
            </a:outerShdw>
          </a:effectLst>
        </p:spPr>
        <p:txBody>
          <a:bodyPr lIns="57600" tIns="46038" rIns="57600" bIns="46038" anchor="ctr"/>
          <a:lstStyle/>
          <a:p>
            <a:pPr indent="-285750" algn="ctr"/>
            <a:r>
              <a:rPr lang="es-ES_tradnl" sz="1600" b="1">
                <a:latin typeface="Arial" charset="0"/>
              </a:rPr>
              <a:t>8. Medición, Análisis y Mejora</a:t>
            </a:r>
          </a:p>
        </p:txBody>
      </p:sp>
      <p:sp>
        <p:nvSpPr>
          <p:cNvPr id="136199" name="Text Box 7"/>
          <p:cNvSpPr txBox="1">
            <a:spLocks noChangeArrowheads="1"/>
          </p:cNvSpPr>
          <p:nvPr/>
        </p:nvSpPr>
        <p:spPr bwMode="auto">
          <a:xfrm>
            <a:off x="467599" y="1412776"/>
            <a:ext cx="7678506" cy="26930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marL="190500" indent="-190500">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ts val="500"/>
              </a:spcBef>
              <a:spcAft>
                <a:spcPts val="500"/>
              </a:spcAft>
              <a:buFont typeface="Wingdings" pitchFamily="2" charset="2"/>
              <a:buChar char=""/>
            </a:pPr>
            <a:r>
              <a:rPr lang="es-ES_tradnl" sz="2000" dirty="0">
                <a:latin typeface="Arial" charset="0"/>
              </a:rPr>
              <a:t>Aplicar métodos apropiados para: </a:t>
            </a:r>
          </a:p>
          <a:p>
            <a:pPr lvl="1">
              <a:lnSpc>
                <a:spcPct val="90000"/>
              </a:lnSpc>
              <a:spcBef>
                <a:spcPts val="500"/>
              </a:spcBef>
              <a:spcAft>
                <a:spcPts val="500"/>
              </a:spcAft>
              <a:buClr>
                <a:srgbClr val="FF3300"/>
              </a:buClr>
              <a:buFont typeface="Wingdings" pitchFamily="2" charset="2"/>
              <a:buChar char="ü"/>
            </a:pPr>
            <a:r>
              <a:rPr lang="es-ES_tradnl" sz="2000" dirty="0">
                <a:latin typeface="Arial" charset="0"/>
              </a:rPr>
              <a:t>Medir y hacer el seguimiento de los procesos del sistema de la calidad. </a:t>
            </a:r>
          </a:p>
          <a:p>
            <a:pPr lvl="1">
              <a:lnSpc>
                <a:spcPct val="90000"/>
              </a:lnSpc>
              <a:spcBef>
                <a:spcPts val="500"/>
              </a:spcBef>
              <a:spcAft>
                <a:spcPts val="500"/>
              </a:spcAft>
              <a:buClr>
                <a:srgbClr val="FF3300"/>
              </a:buClr>
              <a:buFont typeface="Wingdings" pitchFamily="2" charset="2"/>
              <a:buChar char="ü"/>
            </a:pPr>
            <a:r>
              <a:rPr lang="es-ES_tradnl" sz="2000" dirty="0">
                <a:latin typeface="Arial" charset="0"/>
              </a:rPr>
              <a:t>Demostrar que los procesos son capaces de satisfacer los objetivos previstos. </a:t>
            </a:r>
            <a:endParaRPr lang="es-ES_tradnl" sz="2000" dirty="0" smtClean="0">
              <a:latin typeface="Arial" charset="0"/>
            </a:endParaRPr>
          </a:p>
          <a:p>
            <a:pPr lvl="1">
              <a:lnSpc>
                <a:spcPct val="90000"/>
              </a:lnSpc>
              <a:spcBef>
                <a:spcPts val="500"/>
              </a:spcBef>
              <a:spcAft>
                <a:spcPts val="500"/>
              </a:spcAft>
              <a:buClr>
                <a:srgbClr val="FF3300"/>
              </a:buClr>
              <a:buFont typeface="Wingdings" pitchFamily="2" charset="2"/>
              <a:buChar char="ü"/>
            </a:pPr>
            <a:r>
              <a:rPr lang="es-ES_tradnl" sz="2000" dirty="0">
                <a:latin typeface="Arial" charset="0"/>
              </a:rPr>
              <a:t>Efectuar correcciones y emprender acciones correctivas, cuando los resultados no satisfactorios, afecten a la conformidad del producto</a:t>
            </a:r>
          </a:p>
        </p:txBody>
      </p:sp>
      <p:sp>
        <p:nvSpPr>
          <p:cNvPr id="2" name="1 CuadroTexto"/>
          <p:cNvSpPr txBox="1"/>
          <p:nvPr/>
        </p:nvSpPr>
        <p:spPr>
          <a:xfrm>
            <a:off x="683568" y="4626286"/>
            <a:ext cx="7992888" cy="110697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285750" indent="-285750">
              <a:lnSpc>
                <a:spcPct val="90000"/>
              </a:lnSpc>
              <a:spcBef>
                <a:spcPts val="500"/>
              </a:spcBef>
              <a:spcAft>
                <a:spcPts val="500"/>
              </a:spcAft>
              <a:buFont typeface="Wingdings" pitchFamily="2" charset="2"/>
              <a:buChar char="ü"/>
            </a:pPr>
            <a:r>
              <a:rPr lang="es-ES_tradnl" sz="1600" dirty="0" smtClean="0">
                <a:solidFill>
                  <a:schemeClr val="bg1"/>
                </a:solidFill>
                <a:latin typeface="Arial" charset="0"/>
              </a:rPr>
              <a:t>Ojo! en </a:t>
            </a:r>
            <a:r>
              <a:rPr lang="es-ES_tradnl" sz="1600" dirty="0">
                <a:solidFill>
                  <a:schemeClr val="bg1"/>
                </a:solidFill>
                <a:latin typeface="Arial" charset="0"/>
              </a:rPr>
              <a:t>caso de no-conformidad del proceso, la organización </a:t>
            </a:r>
            <a:r>
              <a:rPr lang="es-ES_tradnl" sz="1600" dirty="0" smtClean="0">
                <a:solidFill>
                  <a:schemeClr val="bg1"/>
                </a:solidFill>
                <a:latin typeface="Arial" charset="0"/>
              </a:rPr>
              <a:t>además de llevar a </a:t>
            </a:r>
            <a:r>
              <a:rPr lang="es-ES_tradnl" sz="1600" dirty="0">
                <a:solidFill>
                  <a:schemeClr val="bg1"/>
                </a:solidFill>
                <a:latin typeface="Arial" charset="0"/>
              </a:rPr>
              <a:t>cabo la acción </a:t>
            </a:r>
            <a:r>
              <a:rPr lang="es-ES_tradnl" sz="1600" dirty="0" smtClean="0">
                <a:solidFill>
                  <a:schemeClr val="bg1"/>
                </a:solidFill>
                <a:latin typeface="Arial" charset="0"/>
              </a:rPr>
              <a:t>adecuada debe </a:t>
            </a:r>
            <a:endParaRPr lang="es-ES_tradnl" sz="1600" dirty="0">
              <a:solidFill>
                <a:schemeClr val="bg1"/>
              </a:solidFill>
              <a:latin typeface="Arial" charset="0"/>
            </a:endParaRPr>
          </a:p>
          <a:p>
            <a:pPr lvl="1">
              <a:lnSpc>
                <a:spcPct val="90000"/>
              </a:lnSpc>
              <a:spcBef>
                <a:spcPts val="500"/>
              </a:spcBef>
              <a:spcAft>
                <a:spcPts val="500"/>
              </a:spcAft>
            </a:pPr>
            <a:r>
              <a:rPr lang="es-ES_tradnl" sz="1600" dirty="0" smtClean="0">
                <a:solidFill>
                  <a:schemeClr val="bg1"/>
                </a:solidFill>
                <a:latin typeface="Arial" charset="0"/>
              </a:rPr>
              <a:t>Evaluar </a:t>
            </a:r>
            <a:r>
              <a:rPr lang="es-ES_tradnl" sz="1600" dirty="0">
                <a:solidFill>
                  <a:schemeClr val="bg1"/>
                </a:solidFill>
                <a:latin typeface="Arial" charset="0"/>
              </a:rPr>
              <a:t>si la no-conformidad del proceso dio como resultado no-conformidad del </a:t>
            </a:r>
            <a:r>
              <a:rPr lang="es-ES_tradnl" sz="1600" dirty="0" smtClean="0">
                <a:solidFill>
                  <a:schemeClr val="bg1"/>
                </a:solidFill>
                <a:latin typeface="Arial" charset="0"/>
              </a:rPr>
              <a:t>producto.</a:t>
            </a:r>
            <a:endParaRPr lang="es-ES" dirty="0">
              <a:solidFill>
                <a:schemeClr val="bg1"/>
              </a:solidFill>
            </a:endParaRPr>
          </a:p>
        </p:txBody>
      </p:sp>
      <p:sp>
        <p:nvSpPr>
          <p:cNvPr id="7" name="1 Marcador de pie de página"/>
          <p:cNvSpPr txBox="1">
            <a:spLocks/>
          </p:cNvSpPr>
          <p:nvPr/>
        </p:nvSpPr>
        <p:spPr>
          <a:xfrm>
            <a:off x="360000" y="6350023"/>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Control y Gestión de la Calidad - Ana Rosa Fajardo</a:t>
            </a:r>
            <a:endParaRPr lang="es-ES" dirty="0"/>
          </a:p>
        </p:txBody>
      </p:sp>
      <p:pic>
        <p:nvPicPr>
          <p:cNvPr id="9"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6093296"/>
            <a:ext cx="2627050" cy="619386"/>
          </a:xfrm>
          <a:prstGeom prst="rect">
            <a:avLst/>
          </a:prstGeom>
        </p:spPr>
      </p:pic>
    </p:spTree>
    <p:extLst>
      <p:ext uri="{BB962C8B-B14F-4D97-AF65-F5344CB8AC3E}">
        <p14:creationId xmlns:p14="http://schemas.microsoft.com/office/powerpoint/2010/main" val="39630334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Text Box 4"/>
          <p:cNvSpPr txBox="1">
            <a:spLocks noChangeArrowheads="1"/>
          </p:cNvSpPr>
          <p:nvPr/>
        </p:nvSpPr>
        <p:spPr bwMode="auto">
          <a:xfrm>
            <a:off x="1928939" y="76200"/>
            <a:ext cx="5396029" cy="6771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accent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b="1" dirty="0">
                <a:latin typeface="Arial" charset="0"/>
              </a:rPr>
              <a:t>8.2 Seguimiento y Medición</a:t>
            </a:r>
          </a:p>
          <a:p>
            <a:pPr algn="ctr"/>
            <a:r>
              <a:rPr lang="es-ES_tradnl" sz="2000" b="1" dirty="0">
                <a:latin typeface="Arial" charset="0"/>
              </a:rPr>
              <a:t>8.2.4 Seguimiento y Medición del Producto</a:t>
            </a:r>
            <a:endParaRPr lang="es-ES_tradnl" b="1" dirty="0">
              <a:latin typeface="Arial" charset="0"/>
            </a:endParaRPr>
          </a:p>
        </p:txBody>
      </p:sp>
      <p:sp>
        <p:nvSpPr>
          <p:cNvPr id="138245" name="AutoShape 5"/>
          <p:cNvSpPr>
            <a:spLocks noChangeArrowheads="1"/>
          </p:cNvSpPr>
          <p:nvPr/>
        </p:nvSpPr>
        <p:spPr bwMode="auto">
          <a:xfrm>
            <a:off x="7596554" y="228600"/>
            <a:ext cx="1336431" cy="990600"/>
          </a:xfrm>
          <a:prstGeom prst="flowChartDocument">
            <a:avLst/>
          </a:prstGeom>
          <a:solidFill>
            <a:schemeClr val="bg1"/>
          </a:solidFill>
          <a:ln w="12700">
            <a:solidFill>
              <a:schemeClr val="tx2"/>
            </a:solidFill>
            <a:miter lim="800000"/>
            <a:headEnd/>
            <a:tailEnd/>
          </a:ln>
          <a:effectLst>
            <a:outerShdw dist="107763" dir="18900000" algn="ctr" rotWithShape="0">
              <a:schemeClr val="accent1"/>
            </a:outerShdw>
          </a:effectLst>
        </p:spPr>
        <p:txBody>
          <a:bodyPr lIns="57600" tIns="46038" rIns="57600" bIns="46038" anchor="ctr"/>
          <a:lstStyle/>
          <a:p>
            <a:pPr indent="-285750" algn="ctr"/>
            <a:r>
              <a:rPr lang="es-ES_tradnl" sz="1600" b="1" dirty="0">
                <a:latin typeface="Arial" charset="0"/>
              </a:rPr>
              <a:t>8. Medición, Análisis y Mejora</a:t>
            </a:r>
          </a:p>
        </p:txBody>
      </p:sp>
      <p:sp>
        <p:nvSpPr>
          <p:cNvPr id="138246" name="Text Box 6"/>
          <p:cNvSpPr txBox="1">
            <a:spLocks noChangeArrowheads="1"/>
          </p:cNvSpPr>
          <p:nvPr/>
        </p:nvSpPr>
        <p:spPr bwMode="auto">
          <a:xfrm>
            <a:off x="351693" y="2049540"/>
            <a:ext cx="8440615" cy="26756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190500" indent="-190500">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ts val="500"/>
              </a:spcBef>
              <a:spcAft>
                <a:spcPts val="500"/>
              </a:spcAft>
              <a:buFont typeface="Wingdings" pitchFamily="2" charset="2"/>
              <a:buChar char=""/>
            </a:pPr>
            <a:r>
              <a:rPr lang="es-ES_tradnl" sz="2100" dirty="0">
                <a:latin typeface="Arial" charset="0"/>
              </a:rPr>
              <a:t>Aplicar las medidas planificadas en las etapas apropiadas (7.1) para verificar que las características del producto cumplen los requisitos.</a:t>
            </a:r>
          </a:p>
          <a:p>
            <a:pPr>
              <a:lnSpc>
                <a:spcPct val="90000"/>
              </a:lnSpc>
              <a:spcBef>
                <a:spcPts val="500"/>
              </a:spcBef>
              <a:spcAft>
                <a:spcPts val="500"/>
              </a:spcAft>
              <a:buFont typeface="Wingdings" pitchFamily="2" charset="2"/>
              <a:buChar char=""/>
            </a:pPr>
            <a:r>
              <a:rPr lang="es-ES_tradnl" sz="2100" dirty="0" smtClean="0">
                <a:latin typeface="Arial" charset="0"/>
              </a:rPr>
              <a:t>Registrar </a:t>
            </a:r>
            <a:r>
              <a:rPr lang="es-ES_tradnl" sz="2100" dirty="0">
                <a:latin typeface="Arial" charset="0"/>
              </a:rPr>
              <a:t>los datos que permitan establecer que el producto cumple con los criterios de aceptación y dejar constancia del responsable que otorga esta conformidad (4.2.4). </a:t>
            </a:r>
          </a:p>
          <a:p>
            <a:pPr>
              <a:lnSpc>
                <a:spcPct val="90000"/>
              </a:lnSpc>
              <a:spcBef>
                <a:spcPts val="500"/>
              </a:spcBef>
              <a:spcAft>
                <a:spcPts val="500"/>
              </a:spcAft>
              <a:buFont typeface="Wingdings" pitchFamily="2" charset="2"/>
              <a:buChar char=""/>
            </a:pPr>
            <a:r>
              <a:rPr lang="es-ES_tradnl" sz="2100" dirty="0">
                <a:latin typeface="Arial" charset="0"/>
              </a:rPr>
              <a:t>El producto no debe ser liberado hasta que se hayan realizado todas las verificaciones y éstas resulten satisfactorias, salvo que exista la dispensa del cliente o de la autoridad competente. </a:t>
            </a:r>
          </a:p>
        </p:txBody>
      </p:sp>
      <p:sp>
        <p:nvSpPr>
          <p:cNvPr id="7" name="1 Marcador de pie de página"/>
          <p:cNvSpPr txBox="1">
            <a:spLocks/>
          </p:cNvSpPr>
          <p:nvPr/>
        </p:nvSpPr>
        <p:spPr>
          <a:xfrm>
            <a:off x="360000" y="6350023"/>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Control y Gestión de la Calidad - Ana Rosa Fajardo</a:t>
            </a:r>
            <a:endParaRPr lang="es-ES" dirty="0"/>
          </a:p>
        </p:txBody>
      </p:sp>
      <p:pic>
        <p:nvPicPr>
          <p:cNvPr id="8"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6093296"/>
            <a:ext cx="2627050" cy="619386"/>
          </a:xfrm>
          <a:prstGeom prst="rect">
            <a:avLst/>
          </a:prstGeom>
        </p:spPr>
      </p:pic>
    </p:spTree>
    <p:extLst>
      <p:ext uri="{BB962C8B-B14F-4D97-AF65-F5344CB8AC3E}">
        <p14:creationId xmlns:p14="http://schemas.microsoft.com/office/powerpoint/2010/main" val="291674710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ext Box 2"/>
          <p:cNvSpPr txBox="1">
            <a:spLocks noChangeArrowheads="1"/>
          </p:cNvSpPr>
          <p:nvPr/>
        </p:nvSpPr>
        <p:spPr bwMode="auto">
          <a:xfrm>
            <a:off x="1928939" y="76200"/>
            <a:ext cx="5396029" cy="9848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accent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b="1" dirty="0">
                <a:latin typeface="Arial" charset="0"/>
              </a:rPr>
              <a:t>8.2 Seguimiento y Medición</a:t>
            </a:r>
          </a:p>
          <a:p>
            <a:pPr algn="ctr"/>
            <a:r>
              <a:rPr lang="es-ES_tradnl" sz="2000" b="1" dirty="0">
                <a:latin typeface="Arial" charset="0"/>
              </a:rPr>
              <a:t>8.2.4 Seguimiento y Medición del Producto</a:t>
            </a:r>
          </a:p>
          <a:p>
            <a:pPr algn="ctr"/>
            <a:r>
              <a:rPr lang="es-ES_tradnl" sz="2000" b="1" dirty="0" smtClean="0">
                <a:solidFill>
                  <a:srgbClr val="C00000"/>
                </a:solidFill>
                <a:latin typeface="Arial" charset="0"/>
              </a:rPr>
              <a:t>Inspección </a:t>
            </a:r>
            <a:r>
              <a:rPr lang="es-ES_tradnl" sz="2000" b="1" dirty="0">
                <a:solidFill>
                  <a:srgbClr val="C00000"/>
                </a:solidFill>
                <a:latin typeface="Arial" charset="0"/>
              </a:rPr>
              <a:t>de Primer </a:t>
            </a:r>
            <a:r>
              <a:rPr lang="es-ES_tradnl" sz="2000" b="1" dirty="0" smtClean="0">
                <a:solidFill>
                  <a:srgbClr val="C00000"/>
                </a:solidFill>
                <a:latin typeface="Arial" charset="0"/>
              </a:rPr>
              <a:t>Artículo</a:t>
            </a:r>
            <a:endParaRPr lang="es-ES_tradnl" b="1" dirty="0">
              <a:solidFill>
                <a:srgbClr val="C00000"/>
              </a:solidFill>
              <a:latin typeface="Arial" charset="0"/>
            </a:endParaRPr>
          </a:p>
        </p:txBody>
      </p:sp>
      <p:sp>
        <p:nvSpPr>
          <p:cNvPr id="207875" name="AutoShape 3"/>
          <p:cNvSpPr>
            <a:spLocks noChangeArrowheads="1"/>
          </p:cNvSpPr>
          <p:nvPr/>
        </p:nvSpPr>
        <p:spPr bwMode="auto">
          <a:xfrm>
            <a:off x="7596554" y="228600"/>
            <a:ext cx="1336431" cy="990600"/>
          </a:xfrm>
          <a:prstGeom prst="flowChartDocument">
            <a:avLst/>
          </a:prstGeom>
          <a:solidFill>
            <a:schemeClr val="bg1"/>
          </a:solidFill>
          <a:ln w="12700">
            <a:solidFill>
              <a:schemeClr val="tx2"/>
            </a:solidFill>
            <a:miter lim="800000"/>
            <a:headEnd/>
            <a:tailEnd/>
          </a:ln>
          <a:effectLst>
            <a:outerShdw dist="107763" dir="18900000" algn="ctr" rotWithShape="0">
              <a:schemeClr val="accent1"/>
            </a:outerShdw>
          </a:effectLst>
        </p:spPr>
        <p:txBody>
          <a:bodyPr lIns="57600" tIns="46038" rIns="57600" bIns="46038" anchor="ctr"/>
          <a:lstStyle/>
          <a:p>
            <a:pPr indent="-285750" algn="ctr"/>
            <a:r>
              <a:rPr lang="es-ES_tradnl" sz="1600" b="1">
                <a:latin typeface="Arial" charset="0"/>
              </a:rPr>
              <a:t>8. Medición, Análisis y Mejora</a:t>
            </a:r>
          </a:p>
        </p:txBody>
      </p:sp>
      <p:sp>
        <p:nvSpPr>
          <p:cNvPr id="207876" name="Text Box 4"/>
          <p:cNvSpPr txBox="1">
            <a:spLocks noChangeArrowheads="1"/>
          </p:cNvSpPr>
          <p:nvPr/>
        </p:nvSpPr>
        <p:spPr bwMode="auto">
          <a:xfrm>
            <a:off x="351693" y="1676400"/>
            <a:ext cx="8440615" cy="3883371"/>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lvl1pPr marL="285750" indent="-285750">
              <a:defRPr sz="2400">
                <a:solidFill>
                  <a:schemeClr val="tx1"/>
                </a:solidFill>
                <a:latin typeface="Times New Roman" pitchFamily="18" charset="0"/>
              </a:defRPr>
            </a:lvl1pPr>
            <a:lvl2pPr marL="876300" indent="-400050">
              <a:defRPr sz="2400">
                <a:solidFill>
                  <a:schemeClr val="tx1"/>
                </a:solidFill>
                <a:latin typeface="Times New Roman" pitchFamily="18" charset="0"/>
              </a:defRPr>
            </a:lvl2pPr>
            <a:lvl3pPr marL="10668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30000"/>
              </a:lnSpc>
              <a:buFont typeface="Wingdings" pitchFamily="2" charset="2"/>
              <a:buChar char=""/>
            </a:pPr>
            <a:r>
              <a:rPr lang="es-ES_tradnl" dirty="0" smtClean="0">
                <a:solidFill>
                  <a:schemeClr val="bg1"/>
                </a:solidFill>
                <a:latin typeface="Arial" charset="0"/>
              </a:rPr>
              <a:t>Para proyectos que tienen como resultado la implementación de producción en serie, es importante y deseable que la </a:t>
            </a:r>
            <a:r>
              <a:rPr lang="es-ES_tradnl" dirty="0">
                <a:solidFill>
                  <a:schemeClr val="bg1"/>
                </a:solidFill>
                <a:latin typeface="Arial" charset="0"/>
              </a:rPr>
              <a:t>organización </a:t>
            </a:r>
            <a:r>
              <a:rPr lang="es-ES_tradnl" dirty="0" smtClean="0">
                <a:solidFill>
                  <a:schemeClr val="bg1"/>
                </a:solidFill>
                <a:latin typeface="Arial" charset="0"/>
              </a:rPr>
              <a:t>proporcione </a:t>
            </a:r>
            <a:r>
              <a:rPr lang="es-ES_tradnl" dirty="0">
                <a:solidFill>
                  <a:schemeClr val="bg1"/>
                </a:solidFill>
                <a:latin typeface="Arial" charset="0"/>
              </a:rPr>
              <a:t>un proceso para la inspección, verificación y documentación de un elemento representativo de la primera producción de:</a:t>
            </a:r>
          </a:p>
          <a:p>
            <a:pPr lvl="1">
              <a:lnSpc>
                <a:spcPct val="130000"/>
              </a:lnSpc>
              <a:buFont typeface="Wingdings" pitchFamily="2" charset="2"/>
              <a:buChar char="ü"/>
            </a:pPr>
            <a:r>
              <a:rPr lang="es-ES_tradnl" dirty="0" smtClean="0">
                <a:solidFill>
                  <a:schemeClr val="bg1"/>
                </a:solidFill>
                <a:latin typeface="Arial" charset="0"/>
              </a:rPr>
              <a:t>Una </a:t>
            </a:r>
            <a:r>
              <a:rPr lang="es-ES_tradnl" dirty="0">
                <a:solidFill>
                  <a:schemeClr val="bg1"/>
                </a:solidFill>
                <a:latin typeface="Arial" charset="0"/>
              </a:rPr>
              <a:t>pieza nueva</a:t>
            </a:r>
          </a:p>
          <a:p>
            <a:pPr lvl="1">
              <a:lnSpc>
                <a:spcPct val="130000"/>
              </a:lnSpc>
              <a:buFont typeface="Wingdings" pitchFamily="2" charset="2"/>
              <a:buChar char="ü"/>
            </a:pPr>
            <a:r>
              <a:rPr lang="es-ES_tradnl" dirty="0" smtClean="0">
                <a:solidFill>
                  <a:schemeClr val="bg1"/>
                </a:solidFill>
                <a:latin typeface="Arial" charset="0"/>
              </a:rPr>
              <a:t>Después </a:t>
            </a:r>
            <a:r>
              <a:rPr lang="es-ES_tradnl" dirty="0">
                <a:solidFill>
                  <a:schemeClr val="bg1"/>
                </a:solidFill>
                <a:latin typeface="Arial" charset="0"/>
              </a:rPr>
              <a:t>de cualquier cambio posterior que invalide el resultado anterior de la inspección de primer artículo.</a:t>
            </a:r>
          </a:p>
        </p:txBody>
      </p:sp>
    </p:spTree>
    <p:extLst>
      <p:ext uri="{BB962C8B-B14F-4D97-AF65-F5344CB8AC3E}">
        <p14:creationId xmlns:p14="http://schemas.microsoft.com/office/powerpoint/2010/main" val="9616943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2" name="Text Box 4"/>
          <p:cNvSpPr txBox="1">
            <a:spLocks noChangeArrowheads="1"/>
          </p:cNvSpPr>
          <p:nvPr/>
        </p:nvSpPr>
        <p:spPr bwMode="auto">
          <a:xfrm>
            <a:off x="2421954" y="179348"/>
            <a:ext cx="4390946"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accent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b="1">
                <a:latin typeface="Arial" charset="0"/>
              </a:rPr>
              <a:t>8.3 Control del Producto No Conforme</a:t>
            </a:r>
          </a:p>
        </p:txBody>
      </p:sp>
      <p:sp>
        <p:nvSpPr>
          <p:cNvPr id="140293" name="AutoShape 5"/>
          <p:cNvSpPr>
            <a:spLocks noChangeArrowheads="1"/>
          </p:cNvSpPr>
          <p:nvPr/>
        </p:nvSpPr>
        <p:spPr bwMode="auto">
          <a:xfrm>
            <a:off x="7596554" y="228600"/>
            <a:ext cx="1336431" cy="990600"/>
          </a:xfrm>
          <a:prstGeom prst="flowChartDocument">
            <a:avLst/>
          </a:prstGeom>
          <a:solidFill>
            <a:schemeClr val="bg1"/>
          </a:solidFill>
          <a:ln w="12700">
            <a:solidFill>
              <a:schemeClr val="tx2"/>
            </a:solidFill>
            <a:miter lim="800000"/>
            <a:headEnd/>
            <a:tailEnd/>
          </a:ln>
          <a:effectLst>
            <a:outerShdw dist="107763" dir="18900000" algn="ctr" rotWithShape="0">
              <a:schemeClr val="accent1"/>
            </a:outerShdw>
          </a:effectLst>
        </p:spPr>
        <p:txBody>
          <a:bodyPr lIns="57600" tIns="46038" rIns="57600" bIns="46038" anchor="ctr"/>
          <a:lstStyle/>
          <a:p>
            <a:pPr indent="-285750" algn="ctr"/>
            <a:r>
              <a:rPr lang="es-ES_tradnl" sz="1600" b="1" dirty="0">
                <a:latin typeface="Arial" charset="0"/>
              </a:rPr>
              <a:t>8. Medición, Análisis y Mejora</a:t>
            </a:r>
          </a:p>
        </p:txBody>
      </p:sp>
      <p:sp>
        <p:nvSpPr>
          <p:cNvPr id="140294" name="Rectangle 6"/>
          <p:cNvSpPr>
            <a:spLocks noChangeArrowheads="1"/>
          </p:cNvSpPr>
          <p:nvPr/>
        </p:nvSpPr>
        <p:spPr bwMode="auto">
          <a:xfrm>
            <a:off x="351693" y="914400"/>
            <a:ext cx="2813538" cy="83820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54000" rIns="54000" anchor="ctr"/>
          <a:lstStyle/>
          <a:p>
            <a:pPr algn="ctr"/>
            <a:r>
              <a:rPr lang="es-ES_tradnl" sz="2000" b="1">
                <a:latin typeface="Arial Narrow" pitchFamily="34" charset="0"/>
              </a:rPr>
              <a:t>¿Hacemos las cosas bien y a la primera?</a:t>
            </a:r>
          </a:p>
        </p:txBody>
      </p:sp>
      <p:sp>
        <p:nvSpPr>
          <p:cNvPr id="140295" name="Rectangle 7"/>
          <p:cNvSpPr>
            <a:spLocks noChangeArrowheads="1"/>
          </p:cNvSpPr>
          <p:nvPr/>
        </p:nvSpPr>
        <p:spPr bwMode="auto">
          <a:xfrm>
            <a:off x="3868616" y="914400"/>
            <a:ext cx="3727938" cy="83820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54000" rIns="54000" anchor="ctr"/>
          <a:lstStyle/>
          <a:p>
            <a:pPr algn="ctr"/>
            <a:r>
              <a:rPr lang="es-ES_tradnl" sz="2000" b="1" dirty="0">
                <a:latin typeface="Arial Narrow" pitchFamily="34" charset="0"/>
              </a:rPr>
              <a:t>Evitar utilizar /entregar producto no conforme de forma no intencionada</a:t>
            </a:r>
          </a:p>
        </p:txBody>
      </p:sp>
      <p:sp>
        <p:nvSpPr>
          <p:cNvPr id="140296" name="AutoShape 8"/>
          <p:cNvSpPr>
            <a:spLocks noChangeArrowheads="1"/>
          </p:cNvSpPr>
          <p:nvPr/>
        </p:nvSpPr>
        <p:spPr bwMode="auto">
          <a:xfrm>
            <a:off x="3165231" y="1066800"/>
            <a:ext cx="773723" cy="457200"/>
          </a:xfrm>
          <a:prstGeom prst="rightArrow">
            <a:avLst>
              <a:gd name="adj1" fmla="val 50000"/>
              <a:gd name="adj2" fmla="val 45833"/>
            </a:avLst>
          </a:prstGeom>
          <a:solidFill>
            <a:srgbClr val="FFCC66"/>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aphicFrame>
        <p:nvGraphicFramePr>
          <p:cNvPr id="140297" name="Object 9"/>
          <p:cNvGraphicFramePr>
            <a:graphicFrameLocks noChangeAspect="1"/>
          </p:cNvGraphicFramePr>
          <p:nvPr/>
        </p:nvGraphicFramePr>
        <p:xfrm>
          <a:off x="211016" y="3886200"/>
          <a:ext cx="924658" cy="1004888"/>
        </p:xfrm>
        <a:graphic>
          <a:graphicData uri="http://schemas.openxmlformats.org/presentationml/2006/ole">
            <mc:AlternateContent xmlns:mc="http://schemas.openxmlformats.org/markup-compatibility/2006">
              <mc:Choice xmlns:v="urn:schemas-microsoft-com:vml" Requires="v">
                <p:oleObj spid="_x0000_s50504" name="Imagen" r:id="rId4" imgW="639000" imgH="640440" progId="MS_ClipArt_Gallery.2">
                  <p:embed/>
                </p:oleObj>
              </mc:Choice>
              <mc:Fallback>
                <p:oleObj name="Imagen" r:id="rId4" imgW="639000" imgH="6404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016" y="3886200"/>
                        <a:ext cx="924658" cy="10048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0298" name="Object 10"/>
          <p:cNvGraphicFramePr>
            <a:graphicFrameLocks noChangeAspect="1"/>
          </p:cNvGraphicFramePr>
          <p:nvPr/>
        </p:nvGraphicFramePr>
        <p:xfrm>
          <a:off x="211015" y="2459039"/>
          <a:ext cx="633046" cy="1004887"/>
        </p:xfrm>
        <a:graphic>
          <a:graphicData uri="http://schemas.openxmlformats.org/presentationml/2006/ole">
            <mc:AlternateContent xmlns:mc="http://schemas.openxmlformats.org/markup-compatibility/2006">
              <mc:Choice xmlns:v="urn:schemas-microsoft-com:vml" Requires="v">
                <p:oleObj spid="_x0000_s50505" name="Imagen" r:id="rId6" imgW="639000" imgH="640440" progId="MS_ClipArt_Gallery.2">
                  <p:embed/>
                </p:oleObj>
              </mc:Choice>
              <mc:Fallback>
                <p:oleObj name="Imagen" r:id="rId6" imgW="639000" imgH="6404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015" y="2459039"/>
                        <a:ext cx="633046" cy="10048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40303" name="Group 15"/>
          <p:cNvGrpSpPr>
            <a:grpSpLocks/>
          </p:cNvGrpSpPr>
          <p:nvPr/>
        </p:nvGrpSpPr>
        <p:grpSpPr bwMode="auto">
          <a:xfrm>
            <a:off x="767862" y="2133601"/>
            <a:ext cx="1141535" cy="614363"/>
            <a:chOff x="860" y="1475"/>
            <a:chExt cx="779" cy="387"/>
          </a:xfrm>
        </p:grpSpPr>
        <p:grpSp>
          <p:nvGrpSpPr>
            <p:cNvPr id="140301" name="Group 13"/>
            <p:cNvGrpSpPr>
              <a:grpSpLocks/>
            </p:cNvGrpSpPr>
            <p:nvPr/>
          </p:nvGrpSpPr>
          <p:grpSpPr bwMode="auto">
            <a:xfrm rot="-1393528">
              <a:off x="893" y="1475"/>
              <a:ext cx="746" cy="290"/>
              <a:chOff x="2064" y="1680"/>
              <a:chExt cx="864" cy="336"/>
            </a:xfrm>
          </p:grpSpPr>
          <p:sp>
            <p:nvSpPr>
              <p:cNvPr id="140299" name="AutoShape 11"/>
              <p:cNvSpPr>
                <a:spLocks noChangeArrowheads="1"/>
              </p:cNvSpPr>
              <p:nvPr/>
            </p:nvSpPr>
            <p:spPr bwMode="auto">
              <a:xfrm>
                <a:off x="2064" y="1680"/>
                <a:ext cx="864" cy="336"/>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18000" rIns="18000" anchor="ctr"/>
              <a:lstStyle/>
              <a:p>
                <a:pPr algn="r"/>
                <a:r>
                  <a:rPr lang="es-ES_tradnl" sz="1000" dirty="0">
                    <a:latin typeface="Arial Narrow" pitchFamily="34" charset="0"/>
                  </a:rPr>
                  <a:t>NO</a:t>
                </a:r>
                <a:r>
                  <a:rPr lang="es-ES_tradnl" sz="1000" dirty="0">
                    <a:solidFill>
                      <a:srgbClr val="000099"/>
                    </a:solidFill>
                    <a:latin typeface="Arial Narrow" pitchFamily="34" charset="0"/>
                  </a:rPr>
                  <a:t> </a:t>
                </a:r>
                <a:r>
                  <a:rPr lang="es-ES_tradnl" sz="1000" dirty="0">
                    <a:latin typeface="Arial Narrow" pitchFamily="34" charset="0"/>
                  </a:rPr>
                  <a:t>CONFORME</a:t>
                </a:r>
              </a:p>
            </p:txBody>
          </p:sp>
          <p:sp>
            <p:nvSpPr>
              <p:cNvPr id="140300" name="Oval 12" descr="Pergamino"/>
              <p:cNvSpPr>
                <a:spLocks noChangeArrowheads="1"/>
              </p:cNvSpPr>
              <p:nvPr/>
            </p:nvSpPr>
            <p:spPr bwMode="auto">
              <a:xfrm>
                <a:off x="2082" y="1800"/>
                <a:ext cx="96" cy="96"/>
              </a:xfrm>
              <a:prstGeom prst="ellipse">
                <a:avLst/>
              </a:prstGeom>
              <a:blipFill dpi="0" rotWithShape="0">
                <a:blip r:embed="rId7"/>
                <a:srcRect/>
                <a:tile tx="0" ty="0" sx="100000" sy="100000" flip="none" algn="tl"/>
              </a:blip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
          <p:nvSpPr>
            <p:cNvPr id="140302" name="Freeform 14"/>
            <p:cNvSpPr>
              <a:spLocks/>
            </p:cNvSpPr>
            <p:nvPr/>
          </p:nvSpPr>
          <p:spPr bwMode="auto">
            <a:xfrm>
              <a:off x="860" y="1722"/>
              <a:ext cx="136" cy="140"/>
            </a:xfrm>
            <a:custGeom>
              <a:avLst/>
              <a:gdLst>
                <a:gd name="T0" fmla="*/ 16 w 136"/>
                <a:gd name="T1" fmla="*/ 90 h 140"/>
                <a:gd name="T2" fmla="*/ 22 w 136"/>
                <a:gd name="T3" fmla="*/ 30 h 140"/>
                <a:gd name="T4" fmla="*/ 28 w 136"/>
                <a:gd name="T5" fmla="*/ 12 h 140"/>
                <a:gd name="T6" fmla="*/ 64 w 136"/>
                <a:gd name="T7" fmla="*/ 0 h 140"/>
                <a:gd name="T8" fmla="*/ 112 w 136"/>
                <a:gd name="T9" fmla="*/ 12 h 140"/>
                <a:gd name="T10" fmla="*/ 136 w 136"/>
                <a:gd name="T11" fmla="*/ 66 h 140"/>
                <a:gd name="T12" fmla="*/ 124 w 136"/>
                <a:gd name="T13" fmla="*/ 108 h 140"/>
                <a:gd name="T14" fmla="*/ 88 w 136"/>
                <a:gd name="T15" fmla="*/ 120 h 140"/>
                <a:gd name="T16" fmla="*/ 70 w 136"/>
                <a:gd name="T17" fmla="*/ 126 h 140"/>
                <a:gd name="T18" fmla="*/ 16 w 136"/>
                <a:gd name="T19" fmla="*/ 9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40">
                  <a:moveTo>
                    <a:pt x="16" y="90"/>
                  </a:moveTo>
                  <a:cubicBezTo>
                    <a:pt x="18" y="70"/>
                    <a:pt x="19" y="50"/>
                    <a:pt x="22" y="30"/>
                  </a:cubicBezTo>
                  <a:cubicBezTo>
                    <a:pt x="23" y="24"/>
                    <a:pt x="23" y="16"/>
                    <a:pt x="28" y="12"/>
                  </a:cubicBezTo>
                  <a:cubicBezTo>
                    <a:pt x="38" y="5"/>
                    <a:pt x="64" y="0"/>
                    <a:pt x="64" y="0"/>
                  </a:cubicBezTo>
                  <a:cubicBezTo>
                    <a:pt x="65" y="0"/>
                    <a:pt x="106" y="7"/>
                    <a:pt x="112" y="12"/>
                  </a:cubicBezTo>
                  <a:cubicBezTo>
                    <a:pt x="127" y="24"/>
                    <a:pt x="136" y="66"/>
                    <a:pt x="136" y="66"/>
                  </a:cubicBezTo>
                  <a:cubicBezTo>
                    <a:pt x="132" y="80"/>
                    <a:pt x="136" y="100"/>
                    <a:pt x="124" y="108"/>
                  </a:cubicBezTo>
                  <a:cubicBezTo>
                    <a:pt x="114" y="115"/>
                    <a:pt x="100" y="116"/>
                    <a:pt x="88" y="120"/>
                  </a:cubicBezTo>
                  <a:cubicBezTo>
                    <a:pt x="82" y="122"/>
                    <a:pt x="70" y="126"/>
                    <a:pt x="70" y="126"/>
                  </a:cubicBezTo>
                  <a:cubicBezTo>
                    <a:pt x="0" y="119"/>
                    <a:pt x="6" y="140"/>
                    <a:pt x="16" y="90"/>
                  </a:cubicBezTo>
                  <a:close/>
                </a:path>
              </a:pathLst>
            </a:cu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
        <p:nvSpPr>
          <p:cNvPr id="140304" name="Rectangle 16"/>
          <p:cNvSpPr>
            <a:spLocks noChangeArrowheads="1"/>
          </p:cNvSpPr>
          <p:nvPr/>
        </p:nvSpPr>
        <p:spPr bwMode="auto">
          <a:xfrm>
            <a:off x="1011116" y="2820989"/>
            <a:ext cx="817685" cy="619125"/>
          </a:xfrm>
          <a:prstGeom prst="rect">
            <a:avLst/>
          </a:prstGeom>
          <a:solidFill>
            <a:schemeClr val="bg1"/>
          </a:solidFill>
          <a:ln w="9525">
            <a:solidFill>
              <a:srgbClr val="000099"/>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nSpc>
                <a:spcPct val="70000"/>
              </a:lnSpc>
            </a:pPr>
            <a:r>
              <a:rPr lang="es-ES_tradnl" sz="1600">
                <a:latin typeface="Arial Narrow" pitchFamily="34" charset="0"/>
              </a:rPr>
              <a:t>Identificar</a:t>
            </a:r>
          </a:p>
          <a:p>
            <a:pPr>
              <a:lnSpc>
                <a:spcPct val="70000"/>
              </a:lnSpc>
            </a:pPr>
            <a:r>
              <a:rPr lang="es-ES_tradnl" sz="1600">
                <a:latin typeface="Arial Narrow" pitchFamily="34" charset="0"/>
              </a:rPr>
              <a:t>¿quién?</a:t>
            </a:r>
          </a:p>
          <a:p>
            <a:pPr>
              <a:lnSpc>
                <a:spcPct val="70000"/>
              </a:lnSpc>
            </a:pPr>
            <a:r>
              <a:rPr lang="es-ES_tradnl" sz="1600">
                <a:latin typeface="Arial Narrow" pitchFamily="34" charset="0"/>
              </a:rPr>
              <a:t>¿cómo?</a:t>
            </a:r>
          </a:p>
        </p:txBody>
      </p:sp>
      <p:graphicFrame>
        <p:nvGraphicFramePr>
          <p:cNvPr id="140305" name="Object 17"/>
          <p:cNvGraphicFramePr>
            <a:graphicFrameLocks noChangeAspect="1"/>
          </p:cNvGraphicFramePr>
          <p:nvPr>
            <p:extLst>
              <p:ext uri="{D42A27DB-BD31-4B8C-83A1-F6EECF244321}">
                <p14:modId xmlns:p14="http://schemas.microsoft.com/office/powerpoint/2010/main" val="1031676398"/>
              </p:ext>
            </p:extLst>
          </p:nvPr>
        </p:nvGraphicFramePr>
        <p:xfrm>
          <a:off x="2083777" y="2382839"/>
          <a:ext cx="558725" cy="1004887"/>
        </p:xfrm>
        <a:graphic>
          <a:graphicData uri="http://schemas.openxmlformats.org/presentationml/2006/ole">
            <mc:AlternateContent xmlns:mc="http://schemas.openxmlformats.org/markup-compatibility/2006">
              <mc:Choice xmlns:v="urn:schemas-microsoft-com:vml" Requires="v">
                <p:oleObj spid="_x0000_s50506" name="Imagen" r:id="rId8" imgW="639000" imgH="640440" progId="MS_ClipArt_Gallery.2">
                  <p:embed/>
                </p:oleObj>
              </mc:Choice>
              <mc:Fallback>
                <p:oleObj name="Imagen" r:id="rId8" imgW="639000" imgH="6404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3777" y="2382839"/>
                        <a:ext cx="558725" cy="1004887"/>
                      </a:xfrm>
                      <a:prstGeom prst="rect">
                        <a:avLst/>
                      </a:prstGeom>
                      <a:noFill/>
                      <a:ln>
                        <a:noFill/>
                      </a:ln>
                      <a:effectLst/>
                    </p:spPr>
                  </p:pic>
                </p:oleObj>
              </mc:Fallback>
            </mc:AlternateContent>
          </a:graphicData>
        </a:graphic>
      </p:graphicFrame>
      <p:grpSp>
        <p:nvGrpSpPr>
          <p:cNvPr id="140306" name="Group 18"/>
          <p:cNvGrpSpPr>
            <a:grpSpLocks/>
          </p:cNvGrpSpPr>
          <p:nvPr/>
        </p:nvGrpSpPr>
        <p:grpSpPr bwMode="auto">
          <a:xfrm>
            <a:off x="2640624" y="2057401"/>
            <a:ext cx="1141535" cy="614363"/>
            <a:chOff x="860" y="1475"/>
            <a:chExt cx="779" cy="387"/>
          </a:xfrm>
        </p:grpSpPr>
        <p:grpSp>
          <p:nvGrpSpPr>
            <p:cNvPr id="140307" name="Group 19"/>
            <p:cNvGrpSpPr>
              <a:grpSpLocks/>
            </p:cNvGrpSpPr>
            <p:nvPr/>
          </p:nvGrpSpPr>
          <p:grpSpPr bwMode="auto">
            <a:xfrm rot="-1393528">
              <a:off x="893" y="1475"/>
              <a:ext cx="746" cy="290"/>
              <a:chOff x="2064" y="1680"/>
              <a:chExt cx="864" cy="336"/>
            </a:xfrm>
          </p:grpSpPr>
          <p:sp>
            <p:nvSpPr>
              <p:cNvPr id="140308" name="AutoShape 20"/>
              <p:cNvSpPr>
                <a:spLocks noChangeArrowheads="1"/>
              </p:cNvSpPr>
              <p:nvPr/>
            </p:nvSpPr>
            <p:spPr bwMode="auto">
              <a:xfrm>
                <a:off x="2064" y="1680"/>
                <a:ext cx="864" cy="336"/>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18000" rIns="18000" anchor="ctr"/>
              <a:lstStyle/>
              <a:p>
                <a:pPr algn="r"/>
                <a:r>
                  <a:rPr lang="es-ES_tradnl" sz="1000" dirty="0">
                    <a:latin typeface="Arial Narrow" pitchFamily="34" charset="0"/>
                  </a:rPr>
                  <a:t>NO CONFORME</a:t>
                </a:r>
              </a:p>
            </p:txBody>
          </p:sp>
          <p:sp>
            <p:nvSpPr>
              <p:cNvPr id="140309" name="Oval 21" descr="Pergamino"/>
              <p:cNvSpPr>
                <a:spLocks noChangeArrowheads="1"/>
              </p:cNvSpPr>
              <p:nvPr/>
            </p:nvSpPr>
            <p:spPr bwMode="auto">
              <a:xfrm>
                <a:off x="2082" y="1800"/>
                <a:ext cx="96" cy="96"/>
              </a:xfrm>
              <a:prstGeom prst="ellipse">
                <a:avLst/>
              </a:prstGeom>
              <a:blipFill dpi="0" rotWithShape="0">
                <a:blip r:embed="rId7"/>
                <a:srcRect/>
                <a:tile tx="0" ty="0" sx="100000" sy="100000" flip="none" algn="tl"/>
              </a:blip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
          <p:nvSpPr>
            <p:cNvPr id="140310" name="Freeform 22"/>
            <p:cNvSpPr>
              <a:spLocks/>
            </p:cNvSpPr>
            <p:nvPr/>
          </p:nvSpPr>
          <p:spPr bwMode="auto">
            <a:xfrm>
              <a:off x="860" y="1722"/>
              <a:ext cx="136" cy="140"/>
            </a:xfrm>
            <a:custGeom>
              <a:avLst/>
              <a:gdLst>
                <a:gd name="T0" fmla="*/ 16 w 136"/>
                <a:gd name="T1" fmla="*/ 90 h 140"/>
                <a:gd name="T2" fmla="*/ 22 w 136"/>
                <a:gd name="T3" fmla="*/ 30 h 140"/>
                <a:gd name="T4" fmla="*/ 28 w 136"/>
                <a:gd name="T5" fmla="*/ 12 h 140"/>
                <a:gd name="T6" fmla="*/ 64 w 136"/>
                <a:gd name="T7" fmla="*/ 0 h 140"/>
                <a:gd name="T8" fmla="*/ 112 w 136"/>
                <a:gd name="T9" fmla="*/ 12 h 140"/>
                <a:gd name="T10" fmla="*/ 136 w 136"/>
                <a:gd name="T11" fmla="*/ 66 h 140"/>
                <a:gd name="T12" fmla="*/ 124 w 136"/>
                <a:gd name="T13" fmla="*/ 108 h 140"/>
                <a:gd name="T14" fmla="*/ 88 w 136"/>
                <a:gd name="T15" fmla="*/ 120 h 140"/>
                <a:gd name="T16" fmla="*/ 70 w 136"/>
                <a:gd name="T17" fmla="*/ 126 h 140"/>
                <a:gd name="T18" fmla="*/ 16 w 136"/>
                <a:gd name="T19" fmla="*/ 9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40">
                  <a:moveTo>
                    <a:pt x="16" y="90"/>
                  </a:moveTo>
                  <a:cubicBezTo>
                    <a:pt x="18" y="70"/>
                    <a:pt x="19" y="50"/>
                    <a:pt x="22" y="30"/>
                  </a:cubicBezTo>
                  <a:cubicBezTo>
                    <a:pt x="23" y="24"/>
                    <a:pt x="23" y="16"/>
                    <a:pt x="28" y="12"/>
                  </a:cubicBezTo>
                  <a:cubicBezTo>
                    <a:pt x="38" y="5"/>
                    <a:pt x="64" y="0"/>
                    <a:pt x="64" y="0"/>
                  </a:cubicBezTo>
                  <a:cubicBezTo>
                    <a:pt x="65" y="0"/>
                    <a:pt x="106" y="7"/>
                    <a:pt x="112" y="12"/>
                  </a:cubicBezTo>
                  <a:cubicBezTo>
                    <a:pt x="127" y="24"/>
                    <a:pt x="136" y="66"/>
                    <a:pt x="136" y="66"/>
                  </a:cubicBezTo>
                  <a:cubicBezTo>
                    <a:pt x="132" y="80"/>
                    <a:pt x="136" y="100"/>
                    <a:pt x="124" y="108"/>
                  </a:cubicBezTo>
                  <a:cubicBezTo>
                    <a:pt x="114" y="115"/>
                    <a:pt x="100" y="116"/>
                    <a:pt x="88" y="120"/>
                  </a:cubicBezTo>
                  <a:cubicBezTo>
                    <a:pt x="82" y="122"/>
                    <a:pt x="70" y="126"/>
                    <a:pt x="70" y="126"/>
                  </a:cubicBezTo>
                  <a:cubicBezTo>
                    <a:pt x="0" y="119"/>
                    <a:pt x="6" y="140"/>
                    <a:pt x="16" y="90"/>
                  </a:cubicBezTo>
                  <a:close/>
                </a:path>
              </a:pathLst>
            </a:cu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
        <p:nvSpPr>
          <p:cNvPr id="140311" name="Rectangle 23"/>
          <p:cNvSpPr>
            <a:spLocks noChangeArrowheads="1"/>
          </p:cNvSpPr>
          <p:nvPr/>
        </p:nvSpPr>
        <p:spPr bwMode="auto">
          <a:xfrm>
            <a:off x="2883877" y="2744789"/>
            <a:ext cx="773723" cy="619125"/>
          </a:xfrm>
          <a:prstGeom prst="rect">
            <a:avLst/>
          </a:prstGeom>
          <a:solidFill>
            <a:schemeClr val="bg1"/>
          </a:solidFill>
          <a:ln w="9525">
            <a:solidFill>
              <a:srgbClr val="000099"/>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nSpc>
                <a:spcPct val="70000"/>
              </a:lnSpc>
            </a:pPr>
            <a:r>
              <a:rPr lang="es-ES_tradnl" sz="1600">
                <a:latin typeface="Arial Narrow" pitchFamily="34" charset="0"/>
              </a:rPr>
              <a:t>Segregar</a:t>
            </a:r>
          </a:p>
          <a:p>
            <a:pPr>
              <a:lnSpc>
                <a:spcPct val="70000"/>
              </a:lnSpc>
            </a:pPr>
            <a:r>
              <a:rPr lang="es-ES_tradnl" sz="1600">
                <a:latin typeface="Arial Narrow" pitchFamily="34" charset="0"/>
              </a:rPr>
              <a:t>¿quién?</a:t>
            </a:r>
          </a:p>
          <a:p>
            <a:pPr>
              <a:lnSpc>
                <a:spcPct val="70000"/>
              </a:lnSpc>
            </a:pPr>
            <a:r>
              <a:rPr lang="es-ES_tradnl" sz="1600">
                <a:latin typeface="Arial Narrow" pitchFamily="34" charset="0"/>
              </a:rPr>
              <a:t>¿cómo?</a:t>
            </a:r>
          </a:p>
        </p:txBody>
      </p:sp>
      <p:sp>
        <p:nvSpPr>
          <p:cNvPr id="140312" name="Rectangle 24"/>
          <p:cNvSpPr>
            <a:spLocks noChangeArrowheads="1"/>
          </p:cNvSpPr>
          <p:nvPr/>
        </p:nvSpPr>
        <p:spPr bwMode="auto">
          <a:xfrm>
            <a:off x="1969477" y="2286000"/>
            <a:ext cx="844062" cy="1371600"/>
          </a:xfrm>
          <a:prstGeom prst="rect">
            <a:avLst/>
          </a:prstGeom>
          <a:noFill/>
          <a:ln w="28575">
            <a:solidFill>
              <a:srgbClr val="FF33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aphicFrame>
        <p:nvGraphicFramePr>
          <p:cNvPr id="140313" name="Object 25"/>
          <p:cNvGraphicFramePr>
            <a:graphicFrameLocks noChangeAspect="1"/>
          </p:cNvGraphicFramePr>
          <p:nvPr/>
        </p:nvGraphicFramePr>
        <p:xfrm>
          <a:off x="3858358" y="2459039"/>
          <a:ext cx="633046" cy="1004887"/>
        </p:xfrm>
        <a:graphic>
          <a:graphicData uri="http://schemas.openxmlformats.org/presentationml/2006/ole">
            <mc:AlternateContent xmlns:mc="http://schemas.openxmlformats.org/markup-compatibility/2006">
              <mc:Choice xmlns:v="urn:schemas-microsoft-com:vml" Requires="v">
                <p:oleObj spid="_x0000_s50507" name="Imagen" r:id="rId9" imgW="639000" imgH="640440" progId="MS_ClipArt_Gallery.2">
                  <p:embed/>
                </p:oleObj>
              </mc:Choice>
              <mc:Fallback>
                <p:oleObj name="Imagen" r:id="rId9" imgW="639000" imgH="6404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8358" y="2459039"/>
                        <a:ext cx="633046" cy="10048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40314" name="Group 26"/>
          <p:cNvGrpSpPr>
            <a:grpSpLocks/>
          </p:cNvGrpSpPr>
          <p:nvPr/>
        </p:nvGrpSpPr>
        <p:grpSpPr bwMode="auto">
          <a:xfrm>
            <a:off x="4415204" y="2133601"/>
            <a:ext cx="1141534" cy="614363"/>
            <a:chOff x="860" y="1475"/>
            <a:chExt cx="779" cy="387"/>
          </a:xfrm>
        </p:grpSpPr>
        <p:grpSp>
          <p:nvGrpSpPr>
            <p:cNvPr id="140315" name="Group 27"/>
            <p:cNvGrpSpPr>
              <a:grpSpLocks/>
            </p:cNvGrpSpPr>
            <p:nvPr/>
          </p:nvGrpSpPr>
          <p:grpSpPr bwMode="auto">
            <a:xfrm rot="-1393528">
              <a:off x="893" y="1475"/>
              <a:ext cx="746" cy="290"/>
              <a:chOff x="2064" y="1680"/>
              <a:chExt cx="864" cy="336"/>
            </a:xfrm>
          </p:grpSpPr>
          <p:sp>
            <p:nvSpPr>
              <p:cNvPr id="140316" name="AutoShape 28"/>
              <p:cNvSpPr>
                <a:spLocks noChangeArrowheads="1"/>
              </p:cNvSpPr>
              <p:nvPr/>
            </p:nvSpPr>
            <p:spPr bwMode="auto">
              <a:xfrm>
                <a:off x="2064" y="1680"/>
                <a:ext cx="864" cy="336"/>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18000" rIns="18000" anchor="ctr"/>
              <a:lstStyle/>
              <a:p>
                <a:pPr algn="r"/>
                <a:r>
                  <a:rPr lang="es-ES_tradnl" sz="1000" dirty="0">
                    <a:latin typeface="Arial Narrow" pitchFamily="34" charset="0"/>
                  </a:rPr>
                  <a:t>NO CONFORME</a:t>
                </a:r>
              </a:p>
            </p:txBody>
          </p:sp>
          <p:sp>
            <p:nvSpPr>
              <p:cNvPr id="140317" name="Oval 29" descr="Pergamino"/>
              <p:cNvSpPr>
                <a:spLocks noChangeArrowheads="1"/>
              </p:cNvSpPr>
              <p:nvPr/>
            </p:nvSpPr>
            <p:spPr bwMode="auto">
              <a:xfrm>
                <a:off x="2082" y="1800"/>
                <a:ext cx="96" cy="96"/>
              </a:xfrm>
              <a:prstGeom prst="ellipse">
                <a:avLst/>
              </a:prstGeom>
              <a:blipFill dpi="0" rotWithShape="0">
                <a:blip r:embed="rId7"/>
                <a:srcRect/>
                <a:tile tx="0" ty="0" sx="100000" sy="100000" flip="none" algn="tl"/>
              </a:blip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
          <p:nvSpPr>
            <p:cNvPr id="140318" name="Freeform 30"/>
            <p:cNvSpPr>
              <a:spLocks/>
            </p:cNvSpPr>
            <p:nvPr/>
          </p:nvSpPr>
          <p:spPr bwMode="auto">
            <a:xfrm>
              <a:off x="860" y="1722"/>
              <a:ext cx="136" cy="140"/>
            </a:xfrm>
            <a:custGeom>
              <a:avLst/>
              <a:gdLst>
                <a:gd name="T0" fmla="*/ 16 w 136"/>
                <a:gd name="T1" fmla="*/ 90 h 140"/>
                <a:gd name="T2" fmla="*/ 22 w 136"/>
                <a:gd name="T3" fmla="*/ 30 h 140"/>
                <a:gd name="T4" fmla="*/ 28 w 136"/>
                <a:gd name="T5" fmla="*/ 12 h 140"/>
                <a:gd name="T6" fmla="*/ 64 w 136"/>
                <a:gd name="T7" fmla="*/ 0 h 140"/>
                <a:gd name="T8" fmla="*/ 112 w 136"/>
                <a:gd name="T9" fmla="*/ 12 h 140"/>
                <a:gd name="T10" fmla="*/ 136 w 136"/>
                <a:gd name="T11" fmla="*/ 66 h 140"/>
                <a:gd name="T12" fmla="*/ 124 w 136"/>
                <a:gd name="T13" fmla="*/ 108 h 140"/>
                <a:gd name="T14" fmla="*/ 88 w 136"/>
                <a:gd name="T15" fmla="*/ 120 h 140"/>
                <a:gd name="T16" fmla="*/ 70 w 136"/>
                <a:gd name="T17" fmla="*/ 126 h 140"/>
                <a:gd name="T18" fmla="*/ 16 w 136"/>
                <a:gd name="T19" fmla="*/ 9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40">
                  <a:moveTo>
                    <a:pt x="16" y="90"/>
                  </a:moveTo>
                  <a:cubicBezTo>
                    <a:pt x="18" y="70"/>
                    <a:pt x="19" y="50"/>
                    <a:pt x="22" y="30"/>
                  </a:cubicBezTo>
                  <a:cubicBezTo>
                    <a:pt x="23" y="24"/>
                    <a:pt x="23" y="16"/>
                    <a:pt x="28" y="12"/>
                  </a:cubicBezTo>
                  <a:cubicBezTo>
                    <a:pt x="38" y="5"/>
                    <a:pt x="64" y="0"/>
                    <a:pt x="64" y="0"/>
                  </a:cubicBezTo>
                  <a:cubicBezTo>
                    <a:pt x="65" y="0"/>
                    <a:pt x="106" y="7"/>
                    <a:pt x="112" y="12"/>
                  </a:cubicBezTo>
                  <a:cubicBezTo>
                    <a:pt x="127" y="24"/>
                    <a:pt x="136" y="66"/>
                    <a:pt x="136" y="66"/>
                  </a:cubicBezTo>
                  <a:cubicBezTo>
                    <a:pt x="132" y="80"/>
                    <a:pt x="136" y="100"/>
                    <a:pt x="124" y="108"/>
                  </a:cubicBezTo>
                  <a:cubicBezTo>
                    <a:pt x="114" y="115"/>
                    <a:pt x="100" y="116"/>
                    <a:pt x="88" y="120"/>
                  </a:cubicBezTo>
                  <a:cubicBezTo>
                    <a:pt x="82" y="122"/>
                    <a:pt x="70" y="126"/>
                    <a:pt x="70" y="126"/>
                  </a:cubicBezTo>
                  <a:cubicBezTo>
                    <a:pt x="0" y="119"/>
                    <a:pt x="6" y="140"/>
                    <a:pt x="16" y="90"/>
                  </a:cubicBezTo>
                  <a:close/>
                </a:path>
              </a:pathLst>
            </a:cu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
        <p:nvSpPr>
          <p:cNvPr id="140319" name="Rectangle 31"/>
          <p:cNvSpPr>
            <a:spLocks noChangeArrowheads="1"/>
          </p:cNvSpPr>
          <p:nvPr/>
        </p:nvSpPr>
        <p:spPr bwMode="auto">
          <a:xfrm>
            <a:off x="4658459" y="2820989"/>
            <a:ext cx="968619" cy="619125"/>
          </a:xfrm>
          <a:prstGeom prst="rect">
            <a:avLst/>
          </a:prstGeom>
          <a:solidFill>
            <a:schemeClr val="bg1"/>
          </a:solidFill>
          <a:ln w="9525">
            <a:solidFill>
              <a:srgbClr val="000099"/>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nSpc>
                <a:spcPct val="70000"/>
              </a:lnSpc>
            </a:pPr>
            <a:r>
              <a:rPr lang="es-ES_tradnl" sz="1600">
                <a:latin typeface="Arial Narrow" pitchFamily="34" charset="0"/>
              </a:rPr>
              <a:t>Documentar</a:t>
            </a:r>
          </a:p>
          <a:p>
            <a:pPr>
              <a:lnSpc>
                <a:spcPct val="70000"/>
              </a:lnSpc>
            </a:pPr>
            <a:r>
              <a:rPr lang="es-ES_tradnl" sz="1600">
                <a:latin typeface="Arial Narrow" pitchFamily="34" charset="0"/>
              </a:rPr>
              <a:t>¿quién?</a:t>
            </a:r>
          </a:p>
          <a:p>
            <a:pPr>
              <a:lnSpc>
                <a:spcPct val="70000"/>
              </a:lnSpc>
            </a:pPr>
            <a:r>
              <a:rPr lang="es-ES_tradnl" sz="1600">
                <a:latin typeface="Arial Narrow" pitchFamily="34" charset="0"/>
              </a:rPr>
              <a:t>¿cómo?</a:t>
            </a:r>
          </a:p>
        </p:txBody>
      </p:sp>
      <p:graphicFrame>
        <p:nvGraphicFramePr>
          <p:cNvPr id="140320" name="Object 32"/>
          <p:cNvGraphicFramePr>
            <a:graphicFrameLocks noChangeAspect="1"/>
          </p:cNvGraphicFramePr>
          <p:nvPr/>
        </p:nvGraphicFramePr>
        <p:xfrm>
          <a:off x="6742235" y="2533650"/>
          <a:ext cx="633046" cy="1004888"/>
        </p:xfrm>
        <a:graphic>
          <a:graphicData uri="http://schemas.openxmlformats.org/presentationml/2006/ole">
            <mc:AlternateContent xmlns:mc="http://schemas.openxmlformats.org/markup-compatibility/2006">
              <mc:Choice xmlns:v="urn:schemas-microsoft-com:vml" Requires="v">
                <p:oleObj spid="_x0000_s50508" name="Imagen" r:id="rId10" imgW="639000" imgH="640440" progId="MS_ClipArt_Gallery.2">
                  <p:embed/>
                </p:oleObj>
              </mc:Choice>
              <mc:Fallback>
                <p:oleObj name="Imagen" r:id="rId10" imgW="639000" imgH="6404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2235" y="2533650"/>
                        <a:ext cx="633046" cy="10048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40321" name="Group 33"/>
          <p:cNvGrpSpPr>
            <a:grpSpLocks/>
          </p:cNvGrpSpPr>
          <p:nvPr/>
        </p:nvGrpSpPr>
        <p:grpSpPr bwMode="auto">
          <a:xfrm>
            <a:off x="7299081" y="2208213"/>
            <a:ext cx="1141534" cy="614362"/>
            <a:chOff x="860" y="1475"/>
            <a:chExt cx="779" cy="387"/>
          </a:xfrm>
        </p:grpSpPr>
        <p:grpSp>
          <p:nvGrpSpPr>
            <p:cNvPr id="140322" name="Group 34"/>
            <p:cNvGrpSpPr>
              <a:grpSpLocks/>
            </p:cNvGrpSpPr>
            <p:nvPr/>
          </p:nvGrpSpPr>
          <p:grpSpPr bwMode="auto">
            <a:xfrm rot="-1393528">
              <a:off x="893" y="1475"/>
              <a:ext cx="746" cy="290"/>
              <a:chOff x="2064" y="1680"/>
              <a:chExt cx="864" cy="336"/>
            </a:xfrm>
          </p:grpSpPr>
          <p:sp>
            <p:nvSpPr>
              <p:cNvPr id="140323" name="AutoShape 35"/>
              <p:cNvSpPr>
                <a:spLocks noChangeArrowheads="1"/>
              </p:cNvSpPr>
              <p:nvPr/>
            </p:nvSpPr>
            <p:spPr bwMode="auto">
              <a:xfrm>
                <a:off x="2064" y="1680"/>
                <a:ext cx="864" cy="336"/>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18000" rIns="18000" anchor="ctr"/>
              <a:lstStyle/>
              <a:p>
                <a:pPr algn="r"/>
                <a:r>
                  <a:rPr lang="es-ES_tradnl" sz="1000" dirty="0">
                    <a:latin typeface="Arial Narrow" pitchFamily="34" charset="0"/>
                  </a:rPr>
                  <a:t>NO CONFORME</a:t>
                </a:r>
              </a:p>
            </p:txBody>
          </p:sp>
          <p:sp>
            <p:nvSpPr>
              <p:cNvPr id="140324" name="Oval 36" descr="Pergamino"/>
              <p:cNvSpPr>
                <a:spLocks noChangeArrowheads="1"/>
              </p:cNvSpPr>
              <p:nvPr/>
            </p:nvSpPr>
            <p:spPr bwMode="auto">
              <a:xfrm>
                <a:off x="2082" y="1800"/>
                <a:ext cx="96" cy="96"/>
              </a:xfrm>
              <a:prstGeom prst="ellipse">
                <a:avLst/>
              </a:prstGeom>
              <a:blipFill dpi="0" rotWithShape="0">
                <a:blip r:embed="rId7"/>
                <a:srcRect/>
                <a:tile tx="0" ty="0" sx="100000" sy="100000" flip="none" algn="tl"/>
              </a:blip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
          <p:nvSpPr>
            <p:cNvPr id="140325" name="Freeform 37"/>
            <p:cNvSpPr>
              <a:spLocks/>
            </p:cNvSpPr>
            <p:nvPr/>
          </p:nvSpPr>
          <p:spPr bwMode="auto">
            <a:xfrm>
              <a:off x="860" y="1722"/>
              <a:ext cx="136" cy="140"/>
            </a:xfrm>
            <a:custGeom>
              <a:avLst/>
              <a:gdLst>
                <a:gd name="T0" fmla="*/ 16 w 136"/>
                <a:gd name="T1" fmla="*/ 90 h 140"/>
                <a:gd name="T2" fmla="*/ 22 w 136"/>
                <a:gd name="T3" fmla="*/ 30 h 140"/>
                <a:gd name="T4" fmla="*/ 28 w 136"/>
                <a:gd name="T5" fmla="*/ 12 h 140"/>
                <a:gd name="T6" fmla="*/ 64 w 136"/>
                <a:gd name="T7" fmla="*/ 0 h 140"/>
                <a:gd name="T8" fmla="*/ 112 w 136"/>
                <a:gd name="T9" fmla="*/ 12 h 140"/>
                <a:gd name="T10" fmla="*/ 136 w 136"/>
                <a:gd name="T11" fmla="*/ 66 h 140"/>
                <a:gd name="T12" fmla="*/ 124 w 136"/>
                <a:gd name="T13" fmla="*/ 108 h 140"/>
                <a:gd name="T14" fmla="*/ 88 w 136"/>
                <a:gd name="T15" fmla="*/ 120 h 140"/>
                <a:gd name="T16" fmla="*/ 70 w 136"/>
                <a:gd name="T17" fmla="*/ 126 h 140"/>
                <a:gd name="T18" fmla="*/ 16 w 136"/>
                <a:gd name="T19" fmla="*/ 9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40">
                  <a:moveTo>
                    <a:pt x="16" y="90"/>
                  </a:moveTo>
                  <a:cubicBezTo>
                    <a:pt x="18" y="70"/>
                    <a:pt x="19" y="50"/>
                    <a:pt x="22" y="30"/>
                  </a:cubicBezTo>
                  <a:cubicBezTo>
                    <a:pt x="23" y="24"/>
                    <a:pt x="23" y="16"/>
                    <a:pt x="28" y="12"/>
                  </a:cubicBezTo>
                  <a:cubicBezTo>
                    <a:pt x="38" y="5"/>
                    <a:pt x="64" y="0"/>
                    <a:pt x="64" y="0"/>
                  </a:cubicBezTo>
                  <a:cubicBezTo>
                    <a:pt x="65" y="0"/>
                    <a:pt x="106" y="7"/>
                    <a:pt x="112" y="12"/>
                  </a:cubicBezTo>
                  <a:cubicBezTo>
                    <a:pt x="127" y="24"/>
                    <a:pt x="136" y="66"/>
                    <a:pt x="136" y="66"/>
                  </a:cubicBezTo>
                  <a:cubicBezTo>
                    <a:pt x="132" y="80"/>
                    <a:pt x="136" y="100"/>
                    <a:pt x="124" y="108"/>
                  </a:cubicBezTo>
                  <a:cubicBezTo>
                    <a:pt x="114" y="115"/>
                    <a:pt x="100" y="116"/>
                    <a:pt x="88" y="120"/>
                  </a:cubicBezTo>
                  <a:cubicBezTo>
                    <a:pt x="82" y="122"/>
                    <a:pt x="70" y="126"/>
                    <a:pt x="70" y="126"/>
                  </a:cubicBezTo>
                  <a:cubicBezTo>
                    <a:pt x="0" y="119"/>
                    <a:pt x="6" y="140"/>
                    <a:pt x="16" y="90"/>
                  </a:cubicBezTo>
                  <a:close/>
                </a:path>
              </a:pathLst>
            </a:cu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
        <p:nvSpPr>
          <p:cNvPr id="140326" name="Rectangle 38"/>
          <p:cNvSpPr>
            <a:spLocks noChangeArrowheads="1"/>
          </p:cNvSpPr>
          <p:nvPr/>
        </p:nvSpPr>
        <p:spPr bwMode="auto">
          <a:xfrm>
            <a:off x="7542336" y="2895601"/>
            <a:ext cx="1179634" cy="619125"/>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nSpc>
                <a:spcPct val="70000"/>
              </a:lnSpc>
            </a:pPr>
            <a:r>
              <a:rPr lang="es-ES_tradnl" sz="1600">
                <a:latin typeface="Arial Narrow" pitchFamily="34" charset="0"/>
              </a:rPr>
              <a:t>Dar disposición</a:t>
            </a:r>
          </a:p>
          <a:p>
            <a:pPr>
              <a:lnSpc>
                <a:spcPct val="70000"/>
              </a:lnSpc>
            </a:pPr>
            <a:r>
              <a:rPr lang="es-ES_tradnl" sz="1600">
                <a:latin typeface="Arial Narrow" pitchFamily="34" charset="0"/>
              </a:rPr>
              <a:t>¿quién?</a:t>
            </a:r>
          </a:p>
          <a:p>
            <a:pPr>
              <a:lnSpc>
                <a:spcPct val="70000"/>
              </a:lnSpc>
            </a:pPr>
            <a:r>
              <a:rPr lang="es-ES_tradnl" sz="1600">
                <a:latin typeface="Arial Narrow" pitchFamily="34" charset="0"/>
              </a:rPr>
              <a:t>¿cómo?</a:t>
            </a:r>
          </a:p>
        </p:txBody>
      </p:sp>
      <p:sp>
        <p:nvSpPr>
          <p:cNvPr id="140327" name="Rectangle 39"/>
          <p:cNvSpPr>
            <a:spLocks noChangeArrowheads="1"/>
          </p:cNvSpPr>
          <p:nvPr/>
        </p:nvSpPr>
        <p:spPr bwMode="auto">
          <a:xfrm>
            <a:off x="5205046" y="2362200"/>
            <a:ext cx="1336431" cy="45720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nSpc>
                <a:spcPct val="70000"/>
              </a:lnSpc>
            </a:pPr>
            <a:r>
              <a:rPr lang="es-ES_tradnl" sz="1400">
                <a:latin typeface="Arial Narrow" pitchFamily="34" charset="0"/>
              </a:rPr>
              <a:t>Esfericidad fuera </a:t>
            </a:r>
          </a:p>
          <a:p>
            <a:pPr>
              <a:lnSpc>
                <a:spcPct val="70000"/>
              </a:lnSpc>
            </a:pPr>
            <a:r>
              <a:rPr lang="es-ES_tradnl" sz="1400">
                <a:latin typeface="Arial Narrow" pitchFamily="34" charset="0"/>
              </a:rPr>
              <a:t>de especificación</a:t>
            </a:r>
          </a:p>
        </p:txBody>
      </p:sp>
      <p:sp>
        <p:nvSpPr>
          <p:cNvPr id="140328" name="Rectangle 40"/>
          <p:cNvSpPr>
            <a:spLocks noChangeArrowheads="1"/>
          </p:cNvSpPr>
          <p:nvPr/>
        </p:nvSpPr>
        <p:spPr bwMode="auto">
          <a:xfrm>
            <a:off x="8229600" y="2514600"/>
            <a:ext cx="703385" cy="38100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nSpc>
                <a:spcPct val="70000"/>
              </a:lnSpc>
            </a:pPr>
            <a:r>
              <a:rPr lang="es-ES_tradnl" sz="1600">
                <a:latin typeface="Arial Narrow" pitchFamily="34" charset="0"/>
              </a:rPr>
              <a:t>Reparar</a:t>
            </a:r>
          </a:p>
        </p:txBody>
      </p:sp>
      <p:grpSp>
        <p:nvGrpSpPr>
          <p:cNvPr id="140329" name="Group 41"/>
          <p:cNvGrpSpPr>
            <a:grpSpLocks/>
          </p:cNvGrpSpPr>
          <p:nvPr/>
        </p:nvGrpSpPr>
        <p:grpSpPr bwMode="auto">
          <a:xfrm>
            <a:off x="984739" y="3581401"/>
            <a:ext cx="1141535" cy="614363"/>
            <a:chOff x="860" y="1475"/>
            <a:chExt cx="779" cy="387"/>
          </a:xfrm>
        </p:grpSpPr>
        <p:grpSp>
          <p:nvGrpSpPr>
            <p:cNvPr id="140330" name="Group 42"/>
            <p:cNvGrpSpPr>
              <a:grpSpLocks/>
            </p:cNvGrpSpPr>
            <p:nvPr/>
          </p:nvGrpSpPr>
          <p:grpSpPr bwMode="auto">
            <a:xfrm rot="-1393528">
              <a:off x="893" y="1475"/>
              <a:ext cx="746" cy="290"/>
              <a:chOff x="2064" y="1680"/>
              <a:chExt cx="864" cy="336"/>
            </a:xfrm>
          </p:grpSpPr>
          <p:sp>
            <p:nvSpPr>
              <p:cNvPr id="140331" name="AutoShape 43"/>
              <p:cNvSpPr>
                <a:spLocks noChangeArrowheads="1"/>
              </p:cNvSpPr>
              <p:nvPr/>
            </p:nvSpPr>
            <p:spPr bwMode="auto">
              <a:xfrm>
                <a:off x="2064" y="1680"/>
                <a:ext cx="864" cy="336"/>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18000" rIns="18000" anchor="ctr"/>
              <a:lstStyle/>
              <a:p>
                <a:pPr algn="r"/>
                <a:r>
                  <a:rPr lang="es-ES_tradnl" sz="1000" dirty="0">
                    <a:latin typeface="Arial Narrow" pitchFamily="34" charset="0"/>
                  </a:rPr>
                  <a:t>REPARADO</a:t>
                </a:r>
              </a:p>
            </p:txBody>
          </p:sp>
          <p:sp>
            <p:nvSpPr>
              <p:cNvPr id="140332" name="Oval 44" descr="Pergamino"/>
              <p:cNvSpPr>
                <a:spLocks noChangeArrowheads="1"/>
              </p:cNvSpPr>
              <p:nvPr/>
            </p:nvSpPr>
            <p:spPr bwMode="auto">
              <a:xfrm>
                <a:off x="2082" y="1800"/>
                <a:ext cx="96" cy="96"/>
              </a:xfrm>
              <a:prstGeom prst="ellipse">
                <a:avLst/>
              </a:prstGeom>
              <a:blipFill dpi="0" rotWithShape="0">
                <a:blip r:embed="rId7"/>
                <a:srcRect/>
                <a:tile tx="0" ty="0" sx="100000" sy="100000" flip="none" algn="tl"/>
              </a:blip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
          <p:nvSpPr>
            <p:cNvPr id="140333" name="Freeform 45"/>
            <p:cNvSpPr>
              <a:spLocks/>
            </p:cNvSpPr>
            <p:nvPr/>
          </p:nvSpPr>
          <p:spPr bwMode="auto">
            <a:xfrm>
              <a:off x="860" y="1722"/>
              <a:ext cx="136" cy="140"/>
            </a:xfrm>
            <a:custGeom>
              <a:avLst/>
              <a:gdLst>
                <a:gd name="T0" fmla="*/ 16 w 136"/>
                <a:gd name="T1" fmla="*/ 90 h 140"/>
                <a:gd name="T2" fmla="*/ 22 w 136"/>
                <a:gd name="T3" fmla="*/ 30 h 140"/>
                <a:gd name="T4" fmla="*/ 28 w 136"/>
                <a:gd name="T5" fmla="*/ 12 h 140"/>
                <a:gd name="T6" fmla="*/ 64 w 136"/>
                <a:gd name="T7" fmla="*/ 0 h 140"/>
                <a:gd name="T8" fmla="*/ 112 w 136"/>
                <a:gd name="T9" fmla="*/ 12 h 140"/>
                <a:gd name="T10" fmla="*/ 136 w 136"/>
                <a:gd name="T11" fmla="*/ 66 h 140"/>
                <a:gd name="T12" fmla="*/ 124 w 136"/>
                <a:gd name="T13" fmla="*/ 108 h 140"/>
                <a:gd name="T14" fmla="*/ 88 w 136"/>
                <a:gd name="T15" fmla="*/ 120 h 140"/>
                <a:gd name="T16" fmla="*/ 70 w 136"/>
                <a:gd name="T17" fmla="*/ 126 h 140"/>
                <a:gd name="T18" fmla="*/ 16 w 136"/>
                <a:gd name="T19" fmla="*/ 9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40">
                  <a:moveTo>
                    <a:pt x="16" y="90"/>
                  </a:moveTo>
                  <a:cubicBezTo>
                    <a:pt x="18" y="70"/>
                    <a:pt x="19" y="50"/>
                    <a:pt x="22" y="30"/>
                  </a:cubicBezTo>
                  <a:cubicBezTo>
                    <a:pt x="23" y="24"/>
                    <a:pt x="23" y="16"/>
                    <a:pt x="28" y="12"/>
                  </a:cubicBezTo>
                  <a:cubicBezTo>
                    <a:pt x="38" y="5"/>
                    <a:pt x="64" y="0"/>
                    <a:pt x="64" y="0"/>
                  </a:cubicBezTo>
                  <a:cubicBezTo>
                    <a:pt x="65" y="0"/>
                    <a:pt x="106" y="7"/>
                    <a:pt x="112" y="12"/>
                  </a:cubicBezTo>
                  <a:cubicBezTo>
                    <a:pt x="127" y="24"/>
                    <a:pt x="136" y="66"/>
                    <a:pt x="136" y="66"/>
                  </a:cubicBezTo>
                  <a:cubicBezTo>
                    <a:pt x="132" y="80"/>
                    <a:pt x="136" y="100"/>
                    <a:pt x="124" y="108"/>
                  </a:cubicBezTo>
                  <a:cubicBezTo>
                    <a:pt x="114" y="115"/>
                    <a:pt x="100" y="116"/>
                    <a:pt x="88" y="120"/>
                  </a:cubicBezTo>
                  <a:cubicBezTo>
                    <a:pt x="82" y="122"/>
                    <a:pt x="70" y="126"/>
                    <a:pt x="70" y="126"/>
                  </a:cubicBezTo>
                  <a:cubicBezTo>
                    <a:pt x="0" y="119"/>
                    <a:pt x="6" y="140"/>
                    <a:pt x="16" y="90"/>
                  </a:cubicBezTo>
                  <a:close/>
                </a:path>
              </a:pathLst>
            </a:cu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
        <p:nvSpPr>
          <p:cNvPr id="140334" name="Rectangle 46"/>
          <p:cNvSpPr>
            <a:spLocks noChangeArrowheads="1"/>
          </p:cNvSpPr>
          <p:nvPr/>
        </p:nvSpPr>
        <p:spPr bwMode="auto">
          <a:xfrm>
            <a:off x="1125414" y="4267201"/>
            <a:ext cx="1296539" cy="619125"/>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nSpc>
                <a:spcPct val="70000"/>
              </a:lnSpc>
            </a:pPr>
            <a:r>
              <a:rPr lang="es-ES_tradnl" sz="1600" dirty="0" err="1">
                <a:latin typeface="Arial Narrow" pitchFamily="34" charset="0"/>
              </a:rPr>
              <a:t>Reinspeccionar</a:t>
            </a:r>
            <a:endParaRPr lang="es-ES_tradnl" sz="1600" dirty="0">
              <a:latin typeface="Arial Narrow" pitchFamily="34" charset="0"/>
            </a:endParaRPr>
          </a:p>
          <a:p>
            <a:pPr>
              <a:lnSpc>
                <a:spcPct val="70000"/>
              </a:lnSpc>
            </a:pPr>
            <a:r>
              <a:rPr lang="es-ES_tradnl" sz="1600" dirty="0">
                <a:latin typeface="Arial Narrow" pitchFamily="34" charset="0"/>
              </a:rPr>
              <a:t>¿quién?</a:t>
            </a:r>
          </a:p>
          <a:p>
            <a:pPr>
              <a:lnSpc>
                <a:spcPct val="70000"/>
              </a:lnSpc>
            </a:pPr>
            <a:r>
              <a:rPr lang="es-ES_tradnl" sz="1600" dirty="0">
                <a:latin typeface="Arial Narrow" pitchFamily="34" charset="0"/>
              </a:rPr>
              <a:t>¿cómo?</a:t>
            </a:r>
          </a:p>
        </p:txBody>
      </p:sp>
      <p:graphicFrame>
        <p:nvGraphicFramePr>
          <p:cNvPr id="140354" name="Object 66"/>
          <p:cNvGraphicFramePr>
            <a:graphicFrameLocks noChangeAspect="1"/>
          </p:cNvGraphicFramePr>
          <p:nvPr/>
        </p:nvGraphicFramePr>
        <p:xfrm>
          <a:off x="3094893" y="3886200"/>
          <a:ext cx="924658" cy="1004888"/>
        </p:xfrm>
        <a:graphic>
          <a:graphicData uri="http://schemas.openxmlformats.org/presentationml/2006/ole">
            <mc:AlternateContent xmlns:mc="http://schemas.openxmlformats.org/markup-compatibility/2006">
              <mc:Choice xmlns:v="urn:schemas-microsoft-com:vml" Requires="v">
                <p:oleObj spid="_x0000_s50509" name="Imagen" r:id="rId11" imgW="639000" imgH="640440" progId="MS_ClipArt_Gallery.2">
                  <p:embed/>
                </p:oleObj>
              </mc:Choice>
              <mc:Fallback>
                <p:oleObj name="Imagen" r:id="rId11" imgW="639000" imgH="6404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4893" y="3886200"/>
                        <a:ext cx="924658" cy="10048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40355" name="Group 67"/>
          <p:cNvGrpSpPr>
            <a:grpSpLocks/>
          </p:cNvGrpSpPr>
          <p:nvPr/>
        </p:nvGrpSpPr>
        <p:grpSpPr bwMode="auto">
          <a:xfrm>
            <a:off x="3868616" y="3581401"/>
            <a:ext cx="1141535" cy="614363"/>
            <a:chOff x="860" y="1475"/>
            <a:chExt cx="779" cy="387"/>
          </a:xfrm>
        </p:grpSpPr>
        <p:grpSp>
          <p:nvGrpSpPr>
            <p:cNvPr id="140356" name="Group 68"/>
            <p:cNvGrpSpPr>
              <a:grpSpLocks/>
            </p:cNvGrpSpPr>
            <p:nvPr/>
          </p:nvGrpSpPr>
          <p:grpSpPr bwMode="auto">
            <a:xfrm rot="-1393528">
              <a:off x="893" y="1475"/>
              <a:ext cx="746" cy="290"/>
              <a:chOff x="2064" y="1680"/>
              <a:chExt cx="864" cy="336"/>
            </a:xfrm>
          </p:grpSpPr>
          <p:sp>
            <p:nvSpPr>
              <p:cNvPr id="140357" name="AutoShape 69"/>
              <p:cNvSpPr>
                <a:spLocks noChangeArrowheads="1"/>
              </p:cNvSpPr>
              <p:nvPr/>
            </p:nvSpPr>
            <p:spPr bwMode="auto">
              <a:xfrm>
                <a:off x="2064" y="1680"/>
                <a:ext cx="864" cy="336"/>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18000" rIns="18000" anchor="ctr"/>
              <a:lstStyle/>
              <a:p>
                <a:pPr algn="r"/>
                <a:r>
                  <a:rPr lang="es-ES_tradnl" sz="1000" dirty="0">
                    <a:latin typeface="Arial Narrow" pitchFamily="34" charset="0"/>
                  </a:rPr>
                  <a:t>CONFORME</a:t>
                </a:r>
              </a:p>
            </p:txBody>
          </p:sp>
          <p:sp>
            <p:nvSpPr>
              <p:cNvPr id="140358" name="Oval 70" descr="Pergamino"/>
              <p:cNvSpPr>
                <a:spLocks noChangeArrowheads="1"/>
              </p:cNvSpPr>
              <p:nvPr/>
            </p:nvSpPr>
            <p:spPr bwMode="auto">
              <a:xfrm>
                <a:off x="2082" y="1800"/>
                <a:ext cx="96" cy="96"/>
              </a:xfrm>
              <a:prstGeom prst="ellipse">
                <a:avLst/>
              </a:prstGeom>
              <a:blipFill dpi="0" rotWithShape="0">
                <a:blip r:embed="rId7"/>
                <a:srcRect/>
                <a:tile tx="0" ty="0" sx="100000" sy="100000" flip="none" algn="tl"/>
              </a:blip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
          <p:nvSpPr>
            <p:cNvPr id="140359" name="Freeform 71"/>
            <p:cNvSpPr>
              <a:spLocks/>
            </p:cNvSpPr>
            <p:nvPr/>
          </p:nvSpPr>
          <p:spPr bwMode="auto">
            <a:xfrm>
              <a:off x="860" y="1722"/>
              <a:ext cx="136" cy="140"/>
            </a:xfrm>
            <a:custGeom>
              <a:avLst/>
              <a:gdLst>
                <a:gd name="T0" fmla="*/ 16 w 136"/>
                <a:gd name="T1" fmla="*/ 90 h 140"/>
                <a:gd name="T2" fmla="*/ 22 w 136"/>
                <a:gd name="T3" fmla="*/ 30 h 140"/>
                <a:gd name="T4" fmla="*/ 28 w 136"/>
                <a:gd name="T5" fmla="*/ 12 h 140"/>
                <a:gd name="T6" fmla="*/ 64 w 136"/>
                <a:gd name="T7" fmla="*/ 0 h 140"/>
                <a:gd name="T8" fmla="*/ 112 w 136"/>
                <a:gd name="T9" fmla="*/ 12 h 140"/>
                <a:gd name="T10" fmla="*/ 136 w 136"/>
                <a:gd name="T11" fmla="*/ 66 h 140"/>
                <a:gd name="T12" fmla="*/ 124 w 136"/>
                <a:gd name="T13" fmla="*/ 108 h 140"/>
                <a:gd name="T14" fmla="*/ 88 w 136"/>
                <a:gd name="T15" fmla="*/ 120 h 140"/>
                <a:gd name="T16" fmla="*/ 70 w 136"/>
                <a:gd name="T17" fmla="*/ 126 h 140"/>
                <a:gd name="T18" fmla="*/ 16 w 136"/>
                <a:gd name="T19" fmla="*/ 9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40">
                  <a:moveTo>
                    <a:pt x="16" y="90"/>
                  </a:moveTo>
                  <a:cubicBezTo>
                    <a:pt x="18" y="70"/>
                    <a:pt x="19" y="50"/>
                    <a:pt x="22" y="30"/>
                  </a:cubicBezTo>
                  <a:cubicBezTo>
                    <a:pt x="23" y="24"/>
                    <a:pt x="23" y="16"/>
                    <a:pt x="28" y="12"/>
                  </a:cubicBezTo>
                  <a:cubicBezTo>
                    <a:pt x="38" y="5"/>
                    <a:pt x="64" y="0"/>
                    <a:pt x="64" y="0"/>
                  </a:cubicBezTo>
                  <a:cubicBezTo>
                    <a:pt x="65" y="0"/>
                    <a:pt x="106" y="7"/>
                    <a:pt x="112" y="12"/>
                  </a:cubicBezTo>
                  <a:cubicBezTo>
                    <a:pt x="127" y="24"/>
                    <a:pt x="136" y="66"/>
                    <a:pt x="136" y="66"/>
                  </a:cubicBezTo>
                  <a:cubicBezTo>
                    <a:pt x="132" y="80"/>
                    <a:pt x="136" y="100"/>
                    <a:pt x="124" y="108"/>
                  </a:cubicBezTo>
                  <a:cubicBezTo>
                    <a:pt x="114" y="115"/>
                    <a:pt x="100" y="116"/>
                    <a:pt x="88" y="120"/>
                  </a:cubicBezTo>
                  <a:cubicBezTo>
                    <a:pt x="82" y="122"/>
                    <a:pt x="70" y="126"/>
                    <a:pt x="70" y="126"/>
                  </a:cubicBezTo>
                  <a:cubicBezTo>
                    <a:pt x="0" y="119"/>
                    <a:pt x="6" y="140"/>
                    <a:pt x="16" y="90"/>
                  </a:cubicBezTo>
                  <a:close/>
                </a:path>
              </a:pathLst>
            </a:cu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
        <p:nvSpPr>
          <p:cNvPr id="140360" name="Rectangle 72"/>
          <p:cNvSpPr>
            <a:spLocks noChangeArrowheads="1"/>
          </p:cNvSpPr>
          <p:nvPr/>
        </p:nvSpPr>
        <p:spPr bwMode="auto">
          <a:xfrm>
            <a:off x="4009292" y="4267201"/>
            <a:ext cx="1195754" cy="619125"/>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nSpc>
                <a:spcPct val="70000"/>
              </a:lnSpc>
            </a:pPr>
            <a:r>
              <a:rPr lang="es-ES_tradnl" sz="1600">
                <a:latin typeface="Arial Narrow" pitchFamily="34" charset="0"/>
              </a:rPr>
              <a:t>Comunicar</a:t>
            </a:r>
          </a:p>
          <a:p>
            <a:pPr>
              <a:lnSpc>
                <a:spcPct val="70000"/>
              </a:lnSpc>
            </a:pPr>
            <a:r>
              <a:rPr lang="es-ES_tradnl" sz="1600">
                <a:latin typeface="Arial Narrow" pitchFamily="34" charset="0"/>
              </a:rPr>
              <a:t>¿quién?</a:t>
            </a:r>
          </a:p>
          <a:p>
            <a:pPr>
              <a:lnSpc>
                <a:spcPct val="70000"/>
              </a:lnSpc>
            </a:pPr>
            <a:r>
              <a:rPr lang="es-ES_tradnl" sz="1600">
                <a:latin typeface="Arial Narrow" pitchFamily="34" charset="0"/>
              </a:rPr>
              <a:t>¿cómo?</a:t>
            </a:r>
          </a:p>
        </p:txBody>
      </p:sp>
      <p:sp>
        <p:nvSpPr>
          <p:cNvPr id="140361" name="AutoShape 73"/>
          <p:cNvSpPr>
            <a:spLocks noChangeArrowheads="1"/>
          </p:cNvSpPr>
          <p:nvPr/>
        </p:nvSpPr>
        <p:spPr bwMode="auto">
          <a:xfrm>
            <a:off x="7174522" y="3810000"/>
            <a:ext cx="1645949" cy="609600"/>
          </a:xfrm>
          <a:prstGeom prst="wedgeRoundRectCallout">
            <a:avLst>
              <a:gd name="adj1" fmla="val -42441"/>
              <a:gd name="adj2" fmla="val -123147"/>
              <a:gd name="adj3" fmla="val 16667"/>
            </a:avLst>
          </a:prstGeom>
          <a:noFill/>
          <a:ln w="9525">
            <a:solidFill>
              <a:schemeClr val="tx1"/>
            </a:solidFill>
            <a:miter lim="800000"/>
            <a:headEnd/>
            <a:tailEnd/>
          </a:ln>
          <a:effectLst/>
        </p:spPr>
        <p:txBody>
          <a:bodyPr wrap="none" anchor="ctr"/>
          <a:lstStyle/>
          <a:p>
            <a:r>
              <a:rPr lang="es-ES_tradnl" sz="1200" dirty="0">
                <a:latin typeface="Arial Narrow" pitchFamily="34" charset="0"/>
              </a:rPr>
              <a:t>- eliminar no conformidad</a:t>
            </a:r>
          </a:p>
          <a:p>
            <a:pPr marL="171450" indent="-171450">
              <a:buFontTx/>
              <a:buChar char="-"/>
            </a:pPr>
            <a:r>
              <a:rPr lang="es-ES_tradnl" sz="1200" dirty="0" smtClean="0">
                <a:latin typeface="Arial Narrow" pitchFamily="34" charset="0"/>
              </a:rPr>
              <a:t>evitar </a:t>
            </a:r>
            <a:r>
              <a:rPr lang="es-ES_tradnl" sz="1200" dirty="0">
                <a:latin typeface="Arial Narrow" pitchFamily="34" charset="0"/>
              </a:rPr>
              <a:t>su uso </a:t>
            </a:r>
            <a:r>
              <a:rPr lang="es-ES_tradnl" sz="1200" dirty="0" smtClean="0">
                <a:latin typeface="Arial Narrow" pitchFamily="34" charset="0"/>
              </a:rPr>
              <a:t>original</a:t>
            </a:r>
          </a:p>
          <a:p>
            <a:pPr marL="171450" indent="-171450">
              <a:buFontTx/>
              <a:buChar char="-"/>
            </a:pPr>
            <a:r>
              <a:rPr lang="es-ES_tradnl" sz="1200" dirty="0" smtClean="0">
                <a:latin typeface="Arial Narrow" pitchFamily="34" charset="0"/>
              </a:rPr>
              <a:t>Evitar que se “use así”</a:t>
            </a:r>
            <a:endParaRPr lang="es-ES_tradnl" sz="1200" dirty="0">
              <a:latin typeface="Arial Narrow" pitchFamily="34" charset="0"/>
            </a:endParaRPr>
          </a:p>
        </p:txBody>
      </p:sp>
      <p:grpSp>
        <p:nvGrpSpPr>
          <p:cNvPr id="140362" name="Group 74"/>
          <p:cNvGrpSpPr>
            <a:grpSpLocks/>
          </p:cNvGrpSpPr>
          <p:nvPr/>
        </p:nvGrpSpPr>
        <p:grpSpPr bwMode="auto">
          <a:xfrm>
            <a:off x="5556739" y="3276601"/>
            <a:ext cx="1210408" cy="1206501"/>
            <a:chOff x="1968" y="384"/>
            <a:chExt cx="826" cy="760"/>
          </a:xfrm>
        </p:grpSpPr>
        <p:sp>
          <p:nvSpPr>
            <p:cNvPr id="140363" name="AutoShape 75"/>
            <p:cNvSpPr>
              <a:spLocks noChangeArrowheads="1"/>
            </p:cNvSpPr>
            <p:nvPr/>
          </p:nvSpPr>
          <p:spPr bwMode="auto">
            <a:xfrm>
              <a:off x="1968" y="384"/>
              <a:ext cx="826" cy="742"/>
            </a:xfrm>
            <a:prstGeom prst="triangle">
              <a:avLst>
                <a:gd name="adj" fmla="val 50000"/>
              </a:avLst>
            </a:prstGeom>
            <a:solidFill>
              <a:srgbClr val="FFFFCC"/>
            </a:solidFill>
            <a:ln w="9525">
              <a:solidFill>
                <a:schemeClr val="accent2"/>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40364" name="Freeform 76"/>
            <p:cNvSpPr>
              <a:spLocks/>
            </p:cNvSpPr>
            <p:nvPr/>
          </p:nvSpPr>
          <p:spPr bwMode="auto">
            <a:xfrm>
              <a:off x="1968" y="1006"/>
              <a:ext cx="826" cy="120"/>
            </a:xfrm>
            <a:custGeom>
              <a:avLst/>
              <a:gdLst>
                <a:gd name="T0" fmla="*/ 0 w 1728"/>
                <a:gd name="T1" fmla="*/ 240 h 240"/>
                <a:gd name="T2" fmla="*/ 144 w 1728"/>
                <a:gd name="T3" fmla="*/ 0 h 240"/>
                <a:gd name="T4" fmla="*/ 1584 w 1728"/>
                <a:gd name="T5" fmla="*/ 0 h 240"/>
                <a:gd name="T6" fmla="*/ 1728 w 1728"/>
                <a:gd name="T7" fmla="*/ 240 h 240"/>
                <a:gd name="T8" fmla="*/ 0 w 1728"/>
                <a:gd name="T9" fmla="*/ 240 h 240"/>
              </a:gdLst>
              <a:ahLst/>
              <a:cxnLst>
                <a:cxn ang="0">
                  <a:pos x="T0" y="T1"/>
                </a:cxn>
                <a:cxn ang="0">
                  <a:pos x="T2" y="T3"/>
                </a:cxn>
                <a:cxn ang="0">
                  <a:pos x="T4" y="T5"/>
                </a:cxn>
                <a:cxn ang="0">
                  <a:pos x="T6" y="T7"/>
                </a:cxn>
                <a:cxn ang="0">
                  <a:pos x="T8" y="T9"/>
                </a:cxn>
              </a:cxnLst>
              <a:rect l="0" t="0" r="r" b="b"/>
              <a:pathLst>
                <a:path w="1728" h="240">
                  <a:moveTo>
                    <a:pt x="0" y="240"/>
                  </a:moveTo>
                  <a:lnTo>
                    <a:pt x="144" y="0"/>
                  </a:lnTo>
                  <a:lnTo>
                    <a:pt x="1584" y="0"/>
                  </a:lnTo>
                  <a:lnTo>
                    <a:pt x="1728" y="240"/>
                  </a:lnTo>
                  <a:lnTo>
                    <a:pt x="0" y="240"/>
                  </a:lnTo>
                  <a:close/>
                </a:path>
              </a:pathLst>
            </a:custGeom>
            <a:solidFill>
              <a:srgbClr val="009999"/>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40365" name="Text Box 77"/>
            <p:cNvSpPr txBox="1">
              <a:spLocks noChangeArrowheads="1"/>
            </p:cNvSpPr>
            <p:nvPr/>
          </p:nvSpPr>
          <p:spPr bwMode="auto">
            <a:xfrm>
              <a:off x="2224" y="1008"/>
              <a:ext cx="450" cy="1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s-ES_tradnl" sz="800" b="1" dirty="0">
                  <a:solidFill>
                    <a:schemeClr val="bg1"/>
                  </a:solidFill>
                  <a:latin typeface="Arial" charset="0"/>
                </a:rPr>
                <a:t>Registros</a:t>
              </a:r>
            </a:p>
          </p:txBody>
        </p:sp>
        <p:sp>
          <p:nvSpPr>
            <p:cNvPr id="140366" name="Line 78"/>
            <p:cNvSpPr>
              <a:spLocks noChangeShapeType="1"/>
            </p:cNvSpPr>
            <p:nvPr/>
          </p:nvSpPr>
          <p:spPr bwMode="auto">
            <a:xfrm>
              <a:off x="2127" y="835"/>
              <a:ext cx="504" cy="0"/>
            </a:xfrm>
            <a:prstGeom prst="line">
              <a:avLst/>
            </a:prstGeom>
            <a:noFill/>
            <a:ln w="9525">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40367" name="Line 79"/>
            <p:cNvSpPr>
              <a:spLocks noChangeShapeType="1"/>
            </p:cNvSpPr>
            <p:nvPr/>
          </p:nvSpPr>
          <p:spPr bwMode="auto">
            <a:xfrm>
              <a:off x="2241" y="645"/>
              <a:ext cx="282" cy="0"/>
            </a:xfrm>
            <a:prstGeom prst="line">
              <a:avLst/>
            </a:prstGeom>
            <a:noFill/>
            <a:ln w="9525">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40368" name="Text Box 80"/>
            <p:cNvSpPr txBox="1">
              <a:spLocks noChangeArrowheads="1"/>
            </p:cNvSpPr>
            <p:nvPr/>
          </p:nvSpPr>
          <p:spPr bwMode="auto">
            <a:xfrm>
              <a:off x="2119" y="864"/>
              <a:ext cx="521" cy="1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60000"/>
                </a:lnSpc>
              </a:pPr>
              <a:r>
                <a:rPr lang="es-ES_tradnl" sz="800">
                  <a:latin typeface="Arial" charset="0"/>
                </a:rPr>
                <a:t>Otros</a:t>
              </a:r>
            </a:p>
            <a:p>
              <a:pPr algn="ctr">
                <a:lnSpc>
                  <a:spcPct val="60000"/>
                </a:lnSpc>
              </a:pPr>
              <a:r>
                <a:rPr lang="es-ES_tradnl" sz="800">
                  <a:latin typeface="Arial" charset="0"/>
                </a:rPr>
                <a:t>Documentos</a:t>
              </a:r>
            </a:p>
          </p:txBody>
        </p:sp>
        <p:sp>
          <p:nvSpPr>
            <p:cNvPr id="140369" name="Text Box 81"/>
            <p:cNvSpPr txBox="1">
              <a:spLocks noChangeArrowheads="1"/>
            </p:cNvSpPr>
            <p:nvPr/>
          </p:nvSpPr>
          <p:spPr bwMode="auto">
            <a:xfrm>
              <a:off x="2076" y="760"/>
              <a:ext cx="611" cy="1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60000"/>
                </a:lnSpc>
              </a:pPr>
              <a:r>
                <a:rPr lang="es-ES_tradnl" sz="800">
                  <a:latin typeface="Arial" charset="0"/>
                </a:rPr>
                <a:t>Procedimientos</a:t>
              </a:r>
            </a:p>
          </p:txBody>
        </p:sp>
        <p:sp>
          <p:nvSpPr>
            <p:cNvPr id="140370" name="Text Box 82"/>
            <p:cNvSpPr txBox="1">
              <a:spLocks noChangeArrowheads="1"/>
            </p:cNvSpPr>
            <p:nvPr/>
          </p:nvSpPr>
          <p:spPr bwMode="auto">
            <a:xfrm>
              <a:off x="2263" y="568"/>
              <a:ext cx="239" cy="1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60000"/>
                </a:lnSpc>
              </a:pPr>
              <a:r>
                <a:rPr lang="es-ES_tradnl" sz="800">
                  <a:solidFill>
                    <a:srgbClr val="000099"/>
                  </a:solidFill>
                  <a:latin typeface="Arial" charset="0"/>
                </a:rPr>
                <a:t>QM</a:t>
              </a:r>
            </a:p>
          </p:txBody>
        </p:sp>
        <p:sp>
          <p:nvSpPr>
            <p:cNvPr id="140371" name="Text Box 83"/>
            <p:cNvSpPr txBox="1">
              <a:spLocks noChangeArrowheads="1"/>
            </p:cNvSpPr>
            <p:nvPr/>
          </p:nvSpPr>
          <p:spPr bwMode="auto">
            <a:xfrm>
              <a:off x="2266" y="480"/>
              <a:ext cx="235" cy="1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60000"/>
                </a:lnSpc>
              </a:pPr>
              <a:r>
                <a:rPr lang="es-ES_tradnl" sz="800">
                  <a:solidFill>
                    <a:srgbClr val="000099"/>
                  </a:solidFill>
                  <a:latin typeface="Arial" charset="0"/>
                </a:rPr>
                <a:t>QO</a:t>
              </a:r>
            </a:p>
          </p:txBody>
        </p:sp>
        <p:sp>
          <p:nvSpPr>
            <p:cNvPr id="140372" name="Text Box 84"/>
            <p:cNvSpPr txBox="1">
              <a:spLocks noChangeArrowheads="1"/>
            </p:cNvSpPr>
            <p:nvPr/>
          </p:nvSpPr>
          <p:spPr bwMode="auto">
            <a:xfrm>
              <a:off x="2271" y="527"/>
              <a:ext cx="228" cy="1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60000"/>
                </a:lnSpc>
              </a:pPr>
              <a:r>
                <a:rPr lang="es-ES_tradnl" sz="800">
                  <a:latin typeface="Arial" charset="0"/>
                </a:rPr>
                <a:t>QP</a:t>
              </a:r>
            </a:p>
          </p:txBody>
        </p:sp>
      </p:grpSp>
      <p:sp>
        <p:nvSpPr>
          <p:cNvPr id="140373" name="Rectangle 85"/>
          <p:cNvSpPr>
            <a:spLocks noChangeArrowheads="1"/>
          </p:cNvSpPr>
          <p:nvPr/>
        </p:nvSpPr>
        <p:spPr bwMode="auto">
          <a:xfrm>
            <a:off x="5486400" y="4191000"/>
            <a:ext cx="1336431" cy="381000"/>
          </a:xfrm>
          <a:prstGeom prst="rect">
            <a:avLst/>
          </a:prstGeom>
          <a:noFill/>
          <a:ln w="9525">
            <a:solidFill>
              <a:srgbClr val="FF0000"/>
            </a:solidFill>
            <a:prstDash val="dash"/>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40375" name="Rectangle 87"/>
          <p:cNvSpPr>
            <a:spLocks noChangeArrowheads="1"/>
          </p:cNvSpPr>
          <p:nvPr/>
        </p:nvSpPr>
        <p:spPr bwMode="auto">
          <a:xfrm>
            <a:off x="351692" y="5181600"/>
            <a:ext cx="8370277" cy="99060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54000" rIns="54000" anchor="ctr"/>
          <a:lstStyle/>
          <a:p>
            <a:r>
              <a:rPr lang="es-ES" dirty="0">
                <a:latin typeface="Arial Narrow" pitchFamily="34" charset="0"/>
              </a:rPr>
              <a:t>Cuando se detecta un producto no conforme </a:t>
            </a:r>
            <a:r>
              <a:rPr lang="es-ES" dirty="0">
                <a:solidFill>
                  <a:srgbClr val="FF3300"/>
                </a:solidFill>
                <a:latin typeface="Arial Narrow" pitchFamily="34" charset="0"/>
              </a:rPr>
              <a:t>(incluso devuelto por el cliente)</a:t>
            </a:r>
            <a:r>
              <a:rPr lang="es-ES" dirty="0">
                <a:latin typeface="Arial Narrow" pitchFamily="34" charset="0"/>
              </a:rPr>
              <a:t> después de la entrega o cuando ha comenzado su uso, la organización debe tomar las acciones apropiadas respecto a los efectos, o efectos potenciales, de la no conformidad.</a:t>
            </a:r>
            <a:endParaRPr lang="es-ES_tradnl" b="1" dirty="0">
              <a:solidFill>
                <a:srgbClr val="000099"/>
              </a:solidFill>
              <a:latin typeface="Arial Narrow" pitchFamily="34" charset="0"/>
            </a:endParaRPr>
          </a:p>
        </p:txBody>
      </p:sp>
      <p:sp>
        <p:nvSpPr>
          <p:cNvPr id="66" name="1 Marcador de pie de página"/>
          <p:cNvSpPr txBox="1">
            <a:spLocks/>
          </p:cNvSpPr>
          <p:nvPr/>
        </p:nvSpPr>
        <p:spPr>
          <a:xfrm>
            <a:off x="360000" y="6350023"/>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Control y Gestión de la Calidad - Ana Rosa Fajardo</a:t>
            </a:r>
            <a:endParaRPr lang="es-ES" dirty="0"/>
          </a:p>
        </p:txBody>
      </p:sp>
      <p:pic>
        <p:nvPicPr>
          <p:cNvPr id="67" name="6 Imagen"/>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72200" y="6093296"/>
            <a:ext cx="2627050" cy="619386"/>
          </a:xfrm>
          <a:prstGeom prst="rect">
            <a:avLst/>
          </a:prstGeom>
        </p:spPr>
      </p:pic>
    </p:spTree>
    <p:extLst>
      <p:ext uri="{BB962C8B-B14F-4D97-AF65-F5344CB8AC3E}">
        <p14:creationId xmlns:p14="http://schemas.microsoft.com/office/powerpoint/2010/main" val="13135335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0" name="Text Box 4"/>
          <p:cNvSpPr txBox="1">
            <a:spLocks noChangeArrowheads="1"/>
          </p:cNvSpPr>
          <p:nvPr/>
        </p:nvSpPr>
        <p:spPr bwMode="auto">
          <a:xfrm>
            <a:off x="3366436" y="179348"/>
            <a:ext cx="2484398"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accent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b="1" dirty="0">
                <a:latin typeface="Arial" charset="0"/>
              </a:rPr>
              <a:t>8.4 Análisis de Datos</a:t>
            </a:r>
          </a:p>
        </p:txBody>
      </p:sp>
      <p:sp>
        <p:nvSpPr>
          <p:cNvPr id="142341" name="AutoShape 5"/>
          <p:cNvSpPr>
            <a:spLocks noChangeArrowheads="1"/>
          </p:cNvSpPr>
          <p:nvPr/>
        </p:nvSpPr>
        <p:spPr bwMode="auto">
          <a:xfrm>
            <a:off x="7596554" y="228600"/>
            <a:ext cx="1336431" cy="990600"/>
          </a:xfrm>
          <a:prstGeom prst="flowChartDocument">
            <a:avLst/>
          </a:prstGeom>
          <a:solidFill>
            <a:schemeClr val="bg1"/>
          </a:solidFill>
          <a:ln w="12700">
            <a:solidFill>
              <a:schemeClr val="tx2"/>
            </a:solidFill>
            <a:miter lim="800000"/>
            <a:headEnd/>
            <a:tailEnd/>
          </a:ln>
          <a:effectLst>
            <a:outerShdw dist="107763" dir="18900000" algn="ctr" rotWithShape="0">
              <a:schemeClr val="accent1"/>
            </a:outerShdw>
          </a:effectLst>
        </p:spPr>
        <p:txBody>
          <a:bodyPr lIns="57600" tIns="46038" rIns="57600" bIns="46038" anchor="ctr"/>
          <a:lstStyle/>
          <a:p>
            <a:pPr indent="-285750" algn="ctr"/>
            <a:r>
              <a:rPr lang="es-ES_tradnl" sz="1600" b="1">
                <a:latin typeface="Arial" charset="0"/>
              </a:rPr>
              <a:t>8. Medición, Análisis y Mejora</a:t>
            </a:r>
          </a:p>
        </p:txBody>
      </p:sp>
      <p:sp>
        <p:nvSpPr>
          <p:cNvPr id="142342" name="Text Box 6"/>
          <p:cNvSpPr txBox="1">
            <a:spLocks noChangeArrowheads="1"/>
          </p:cNvSpPr>
          <p:nvPr/>
        </p:nvSpPr>
        <p:spPr bwMode="auto">
          <a:xfrm>
            <a:off x="486689" y="1141675"/>
            <a:ext cx="8299938" cy="43755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288925" indent="-288925">
              <a:defRPr sz="2400">
                <a:solidFill>
                  <a:schemeClr val="tx1"/>
                </a:solidFill>
                <a:latin typeface="Times New Roman" pitchFamily="18" charset="0"/>
              </a:defRPr>
            </a:lvl1pPr>
            <a:lvl2pPr marL="765175" indent="-285750">
              <a:defRPr sz="2400">
                <a:solidFill>
                  <a:schemeClr val="tx1"/>
                </a:solidFill>
                <a:latin typeface="Times New Roman" pitchFamily="18" charset="0"/>
              </a:defRPr>
            </a:lvl2pPr>
            <a:lvl3pPr marL="955675">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ts val="500"/>
              </a:spcBef>
              <a:spcAft>
                <a:spcPts val="500"/>
              </a:spcAft>
              <a:buFont typeface="Wingdings" pitchFamily="2" charset="2"/>
              <a:buChar char=""/>
            </a:pPr>
            <a:r>
              <a:rPr lang="es-ES_tradnl" sz="2200" dirty="0">
                <a:latin typeface="Arial" charset="0"/>
              </a:rPr>
              <a:t>Recopilar y analizar los datos que aporten información sobre: </a:t>
            </a:r>
          </a:p>
          <a:p>
            <a:pPr lvl="1">
              <a:spcBef>
                <a:spcPts val="500"/>
              </a:spcBef>
              <a:spcAft>
                <a:spcPts val="500"/>
              </a:spcAft>
              <a:buClr>
                <a:srgbClr val="FF3300"/>
              </a:buClr>
              <a:buFont typeface="Wingdings" pitchFamily="2" charset="2"/>
              <a:buChar char="ü"/>
            </a:pPr>
            <a:r>
              <a:rPr lang="es-ES_tradnl" sz="2200" dirty="0">
                <a:latin typeface="Arial" charset="0"/>
              </a:rPr>
              <a:t>Satisfacción de los clientes. </a:t>
            </a:r>
          </a:p>
          <a:p>
            <a:pPr lvl="1">
              <a:spcBef>
                <a:spcPts val="500"/>
              </a:spcBef>
              <a:spcAft>
                <a:spcPts val="500"/>
              </a:spcAft>
              <a:buClr>
                <a:srgbClr val="FF3300"/>
              </a:buClr>
              <a:buFont typeface="Wingdings" pitchFamily="2" charset="2"/>
              <a:buChar char="ü"/>
            </a:pPr>
            <a:r>
              <a:rPr lang="es-ES_tradnl" sz="2200" dirty="0">
                <a:latin typeface="Arial" charset="0"/>
              </a:rPr>
              <a:t>Conformidad con los requisitos del producto (7.2.1). </a:t>
            </a:r>
          </a:p>
          <a:p>
            <a:pPr lvl="1">
              <a:spcBef>
                <a:spcPts val="500"/>
              </a:spcBef>
              <a:spcAft>
                <a:spcPts val="500"/>
              </a:spcAft>
              <a:buClr>
                <a:srgbClr val="FF3300"/>
              </a:buClr>
              <a:buFont typeface="Wingdings" pitchFamily="2" charset="2"/>
              <a:buChar char="ü"/>
            </a:pPr>
            <a:r>
              <a:rPr lang="es-ES_tradnl" sz="2200" dirty="0">
                <a:latin typeface="Arial" charset="0"/>
              </a:rPr>
              <a:t>Características de los procesos, productos y sus tendencias, considerando posibles acciones preventivas. </a:t>
            </a:r>
          </a:p>
          <a:p>
            <a:pPr lvl="1">
              <a:spcBef>
                <a:spcPts val="500"/>
              </a:spcBef>
              <a:spcAft>
                <a:spcPts val="500"/>
              </a:spcAft>
              <a:buClr>
                <a:srgbClr val="FF3300"/>
              </a:buClr>
              <a:buFont typeface="Wingdings" pitchFamily="2" charset="2"/>
              <a:buChar char="ü"/>
            </a:pPr>
            <a:r>
              <a:rPr lang="es-ES_tradnl" sz="2200" dirty="0" smtClean="0">
                <a:latin typeface="Arial" charset="0"/>
              </a:rPr>
              <a:t>Proveedores. </a:t>
            </a:r>
            <a:endParaRPr lang="es-ES_tradnl" sz="2200" dirty="0">
              <a:latin typeface="Arial" charset="0"/>
            </a:endParaRPr>
          </a:p>
          <a:p>
            <a:pPr>
              <a:spcBef>
                <a:spcPts val="500"/>
              </a:spcBef>
              <a:spcAft>
                <a:spcPts val="500"/>
              </a:spcAft>
              <a:buFont typeface="Wingdings" pitchFamily="2" charset="2"/>
              <a:buChar char=""/>
            </a:pPr>
            <a:r>
              <a:rPr lang="es-ES_tradnl" sz="2200" dirty="0">
                <a:latin typeface="Arial" charset="0"/>
              </a:rPr>
              <a:t>Para : </a:t>
            </a:r>
          </a:p>
          <a:p>
            <a:pPr lvl="1">
              <a:spcBef>
                <a:spcPts val="500"/>
              </a:spcBef>
              <a:spcAft>
                <a:spcPts val="500"/>
              </a:spcAft>
              <a:buClr>
                <a:srgbClr val="FF3300"/>
              </a:buClr>
              <a:buFont typeface="Wingdings" pitchFamily="2" charset="2"/>
              <a:buChar char="ü"/>
            </a:pPr>
            <a:r>
              <a:rPr lang="es-ES_tradnl" sz="2200" dirty="0">
                <a:latin typeface="Arial" charset="0"/>
              </a:rPr>
              <a:t>Determinar si el sistema de la calidad es adecuado y eficaz. </a:t>
            </a:r>
          </a:p>
          <a:p>
            <a:pPr lvl="1">
              <a:spcBef>
                <a:spcPts val="500"/>
              </a:spcBef>
              <a:spcAft>
                <a:spcPts val="500"/>
              </a:spcAft>
              <a:buClr>
                <a:srgbClr val="FF3300"/>
              </a:buClr>
              <a:buFont typeface="Wingdings" pitchFamily="2" charset="2"/>
              <a:buChar char="ü"/>
            </a:pPr>
            <a:r>
              <a:rPr lang="es-ES_tradnl" sz="2200" dirty="0">
                <a:latin typeface="Arial" charset="0"/>
              </a:rPr>
              <a:t>Identificar qué puede mejorarse. </a:t>
            </a:r>
          </a:p>
        </p:txBody>
      </p:sp>
      <p:sp>
        <p:nvSpPr>
          <p:cNvPr id="6" name="1 Marcador de pie de página"/>
          <p:cNvSpPr txBox="1">
            <a:spLocks/>
          </p:cNvSpPr>
          <p:nvPr/>
        </p:nvSpPr>
        <p:spPr>
          <a:xfrm>
            <a:off x="360000" y="6350023"/>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Control y Gestión de la Calidad - Ana Rosa Fajardo</a:t>
            </a:r>
            <a:endParaRPr lang="es-ES" dirty="0"/>
          </a:p>
        </p:txBody>
      </p:sp>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6093296"/>
            <a:ext cx="2627050" cy="619386"/>
          </a:xfrm>
          <a:prstGeom prst="rect">
            <a:avLst/>
          </a:prstGeom>
        </p:spPr>
      </p:pic>
    </p:spTree>
    <p:extLst>
      <p:ext uri="{BB962C8B-B14F-4D97-AF65-F5344CB8AC3E}">
        <p14:creationId xmlns:p14="http://schemas.microsoft.com/office/powerpoint/2010/main" val="1325647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ISO: 9001:2015</a:t>
            </a:r>
            <a:endParaRPr lang="es-CO" dirty="0"/>
          </a:p>
        </p:txBody>
      </p:sp>
      <p:sp>
        <p:nvSpPr>
          <p:cNvPr id="3" name="Marcador de contenido 2"/>
          <p:cNvSpPr>
            <a:spLocks noGrp="1"/>
          </p:cNvSpPr>
          <p:nvPr>
            <p:ph idx="1"/>
          </p:nvPr>
        </p:nvSpPr>
        <p:spPr/>
        <p:txBody>
          <a:bodyPr/>
          <a:lstStyle/>
          <a:p>
            <a:pPr>
              <a:buFont typeface="Wingdings" panose="05000000000000000000" pitchFamily="2" charset="2"/>
              <a:buChar char="Ø"/>
            </a:pPr>
            <a:r>
              <a:rPr lang="es-CO" dirty="0" smtClean="0"/>
              <a:t>Nuevo enfoque</a:t>
            </a:r>
          </a:p>
          <a:p>
            <a:pPr>
              <a:buFont typeface="Wingdings" panose="05000000000000000000" pitchFamily="2" charset="2"/>
              <a:buChar char="Ø"/>
            </a:pPr>
            <a:r>
              <a:rPr lang="es-CO" dirty="0" smtClean="0"/>
              <a:t>Nuevos conceptos (</a:t>
            </a:r>
            <a:r>
              <a:rPr lang="es-CO" dirty="0" err="1" smtClean="0"/>
              <a:t>aprox</a:t>
            </a:r>
            <a:r>
              <a:rPr lang="es-CO" dirty="0" smtClean="0"/>
              <a:t> 60 definiciones obsoletas, nuevas)</a:t>
            </a:r>
          </a:p>
          <a:p>
            <a:pPr>
              <a:buFont typeface="Wingdings" panose="05000000000000000000" pitchFamily="2" charset="2"/>
              <a:buChar char="Ø"/>
            </a:pPr>
            <a:r>
              <a:rPr lang="es-CO" dirty="0" smtClean="0"/>
              <a:t>Nueva estructura</a:t>
            </a:r>
          </a:p>
          <a:p>
            <a:pPr>
              <a:buFont typeface="Wingdings" panose="05000000000000000000" pitchFamily="2" charset="2"/>
              <a:buChar char="Ø"/>
            </a:pPr>
            <a:r>
              <a:rPr lang="es-CO" dirty="0" smtClean="0"/>
              <a:t>Nuevos requisitos documentales</a:t>
            </a:r>
          </a:p>
          <a:p>
            <a:endParaRPr lang="es-CO" dirty="0"/>
          </a:p>
          <a:p>
            <a:pPr marL="0" indent="0">
              <a:buNone/>
            </a:pPr>
            <a:r>
              <a:rPr lang="es-CO" dirty="0" smtClean="0"/>
              <a:t>Se estiman cambios en </a:t>
            </a:r>
            <a:r>
              <a:rPr lang="es-CO" dirty="0" err="1"/>
              <a:t>a</a:t>
            </a:r>
            <a:r>
              <a:rPr lang="es-CO" dirty="0" err="1" smtClean="0"/>
              <a:t>prox</a:t>
            </a:r>
            <a:r>
              <a:rPr lang="es-CO" dirty="0" smtClean="0"/>
              <a:t> 30% de la norma</a:t>
            </a:r>
          </a:p>
          <a:p>
            <a:pPr marL="0" indent="0">
              <a:buNone/>
            </a:pPr>
            <a:endParaRPr lang="es-CO" dirty="0"/>
          </a:p>
        </p:txBody>
      </p:sp>
      <p:sp>
        <p:nvSpPr>
          <p:cNvPr id="4" name="Marcador de pie de página 3"/>
          <p:cNvSpPr>
            <a:spLocks noGrp="1"/>
          </p:cNvSpPr>
          <p:nvPr>
            <p:ph type="ftr" sz="quarter" idx="11"/>
          </p:nvPr>
        </p:nvSpPr>
        <p:spPr/>
        <p:txBody>
          <a:bodyPr/>
          <a:lstStyle/>
          <a:p>
            <a:r>
              <a:rPr lang="es-ES" smtClean="0"/>
              <a:t>Control y Gestión de la Calidad - Ana Rosa Fajardo</a:t>
            </a:r>
            <a:endParaRPr lang="es-ES"/>
          </a:p>
        </p:txBody>
      </p:sp>
      <p:sp>
        <p:nvSpPr>
          <p:cNvPr id="5" name="Marcador de número de diapositiva 4"/>
          <p:cNvSpPr>
            <a:spLocks noGrp="1"/>
          </p:cNvSpPr>
          <p:nvPr>
            <p:ph type="sldNum" sz="quarter" idx="12"/>
          </p:nvPr>
        </p:nvSpPr>
        <p:spPr/>
        <p:txBody>
          <a:bodyPr/>
          <a:lstStyle/>
          <a:p>
            <a:fld id="{A5384466-6216-4C7B-A7E8-2C3C65281BB3}" type="slidenum">
              <a:rPr lang="es-ES" smtClean="0"/>
              <a:pPr/>
              <a:t>7</a:t>
            </a:fld>
            <a:endParaRPr lang="es-ES"/>
          </a:p>
        </p:txBody>
      </p:sp>
    </p:spTree>
    <p:extLst>
      <p:ext uri="{BB962C8B-B14F-4D97-AF65-F5344CB8AC3E}">
        <p14:creationId xmlns:p14="http://schemas.microsoft.com/office/powerpoint/2010/main" val="26060825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8" name="Text Box 4"/>
          <p:cNvSpPr txBox="1">
            <a:spLocks noChangeArrowheads="1"/>
          </p:cNvSpPr>
          <p:nvPr/>
        </p:nvSpPr>
        <p:spPr bwMode="auto">
          <a:xfrm>
            <a:off x="3190756" y="76200"/>
            <a:ext cx="2832827" cy="6771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accent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b="1" dirty="0">
                <a:latin typeface="Arial" charset="0"/>
              </a:rPr>
              <a:t>8.5 Mejora</a:t>
            </a:r>
          </a:p>
          <a:p>
            <a:pPr algn="ctr"/>
            <a:r>
              <a:rPr lang="es-ES_tradnl" sz="2000" b="1" dirty="0">
                <a:latin typeface="Arial" charset="0"/>
              </a:rPr>
              <a:t>8.5.1 Mejora Continua</a:t>
            </a:r>
            <a:endParaRPr lang="es-ES_tradnl" b="1" dirty="0">
              <a:latin typeface="Arial" charset="0"/>
            </a:endParaRPr>
          </a:p>
        </p:txBody>
      </p:sp>
      <p:sp>
        <p:nvSpPr>
          <p:cNvPr id="144389" name="AutoShape 5"/>
          <p:cNvSpPr>
            <a:spLocks noChangeArrowheads="1"/>
          </p:cNvSpPr>
          <p:nvPr/>
        </p:nvSpPr>
        <p:spPr bwMode="auto">
          <a:xfrm>
            <a:off x="7596554" y="228600"/>
            <a:ext cx="1336431" cy="990600"/>
          </a:xfrm>
          <a:prstGeom prst="flowChartDocument">
            <a:avLst/>
          </a:prstGeom>
          <a:solidFill>
            <a:schemeClr val="bg1"/>
          </a:solidFill>
          <a:ln w="12700">
            <a:solidFill>
              <a:schemeClr val="tx2"/>
            </a:solidFill>
            <a:miter lim="800000"/>
            <a:headEnd/>
            <a:tailEnd/>
          </a:ln>
          <a:effectLst>
            <a:outerShdw dist="107763" dir="18900000" algn="ctr" rotWithShape="0">
              <a:schemeClr val="accent1"/>
            </a:outerShdw>
          </a:effectLst>
        </p:spPr>
        <p:txBody>
          <a:bodyPr lIns="57600" tIns="46038" rIns="57600" bIns="46038" anchor="ctr"/>
          <a:lstStyle/>
          <a:p>
            <a:pPr indent="-285750" algn="ctr"/>
            <a:r>
              <a:rPr lang="es-ES_tradnl" sz="1600" b="1">
                <a:latin typeface="Arial" charset="0"/>
              </a:rPr>
              <a:t>8. Medición, Análisis y Mejora</a:t>
            </a:r>
          </a:p>
        </p:txBody>
      </p:sp>
      <p:sp>
        <p:nvSpPr>
          <p:cNvPr id="144390" name="Text Box 6"/>
          <p:cNvSpPr txBox="1">
            <a:spLocks noChangeArrowheads="1"/>
          </p:cNvSpPr>
          <p:nvPr/>
        </p:nvSpPr>
        <p:spPr bwMode="auto">
          <a:xfrm>
            <a:off x="492369" y="1187824"/>
            <a:ext cx="8299938" cy="46833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288925" indent="-288925">
              <a:defRPr sz="2400">
                <a:solidFill>
                  <a:schemeClr val="tx1"/>
                </a:solidFill>
                <a:latin typeface="Times New Roman" pitchFamily="18" charset="0"/>
              </a:defRPr>
            </a:lvl1pPr>
            <a:lvl2pPr marL="850900" indent="-371475">
              <a:defRPr sz="2400">
                <a:solidFill>
                  <a:schemeClr val="tx1"/>
                </a:solidFill>
                <a:latin typeface="Times New Roman" pitchFamily="18" charset="0"/>
              </a:defRPr>
            </a:lvl2pPr>
            <a:lvl3pPr marL="1244600">
              <a:defRPr sz="2400">
                <a:solidFill>
                  <a:schemeClr val="tx1"/>
                </a:solidFill>
                <a:latin typeface="Times New Roman" pitchFamily="18" charset="0"/>
              </a:defRPr>
            </a:lvl3pPr>
            <a:lvl4pPr marL="1435100">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ts val="500"/>
              </a:spcBef>
              <a:spcAft>
                <a:spcPts val="500"/>
              </a:spcAft>
              <a:buFont typeface="Wingdings" pitchFamily="2" charset="2"/>
              <a:buChar char=""/>
            </a:pPr>
            <a:r>
              <a:rPr lang="es-ES_tradnl" dirty="0">
                <a:latin typeface="Arial" charset="0"/>
              </a:rPr>
              <a:t>Planificar y desarrollar la mejora </a:t>
            </a:r>
            <a:r>
              <a:rPr lang="es-ES_tradnl" dirty="0" smtClean="0">
                <a:latin typeface="Arial" charset="0"/>
              </a:rPr>
              <a:t>continua</a:t>
            </a:r>
            <a:r>
              <a:rPr lang="es-ES_tradnl" dirty="0">
                <a:latin typeface="Arial" charset="0"/>
              </a:rPr>
              <a:t>, partiendo y haciendo uso de los elementos proporcionados por el sistema: </a:t>
            </a:r>
          </a:p>
          <a:p>
            <a:pPr lvl="1">
              <a:spcBef>
                <a:spcPts val="500"/>
              </a:spcBef>
              <a:spcAft>
                <a:spcPts val="500"/>
              </a:spcAft>
              <a:buClr>
                <a:srgbClr val="FF3300"/>
              </a:buClr>
              <a:buFont typeface="Wingdings" pitchFamily="2" charset="2"/>
              <a:buChar char="ü"/>
            </a:pPr>
            <a:r>
              <a:rPr lang="es-ES_tradnl" dirty="0">
                <a:latin typeface="Arial" charset="0"/>
              </a:rPr>
              <a:t>La política de la calidad</a:t>
            </a:r>
          </a:p>
          <a:p>
            <a:pPr lvl="1">
              <a:spcBef>
                <a:spcPts val="500"/>
              </a:spcBef>
              <a:spcAft>
                <a:spcPts val="500"/>
              </a:spcAft>
              <a:buClr>
                <a:srgbClr val="FF3300"/>
              </a:buClr>
              <a:buFont typeface="Wingdings" pitchFamily="2" charset="2"/>
              <a:buChar char="ü"/>
            </a:pPr>
            <a:r>
              <a:rPr lang="es-ES_tradnl" dirty="0">
                <a:latin typeface="Arial" charset="0"/>
              </a:rPr>
              <a:t>Los objetivos de la calidad</a:t>
            </a:r>
          </a:p>
          <a:p>
            <a:pPr lvl="1">
              <a:spcBef>
                <a:spcPts val="500"/>
              </a:spcBef>
              <a:spcAft>
                <a:spcPts val="500"/>
              </a:spcAft>
              <a:buClr>
                <a:srgbClr val="FF3300"/>
              </a:buClr>
              <a:buFont typeface="Wingdings" pitchFamily="2" charset="2"/>
              <a:buChar char="ü"/>
            </a:pPr>
            <a:r>
              <a:rPr lang="es-ES_tradnl" dirty="0">
                <a:latin typeface="Arial" charset="0"/>
              </a:rPr>
              <a:t>Los resultados de las auditorías</a:t>
            </a:r>
          </a:p>
          <a:p>
            <a:pPr lvl="1">
              <a:spcBef>
                <a:spcPts val="500"/>
              </a:spcBef>
              <a:spcAft>
                <a:spcPts val="500"/>
              </a:spcAft>
              <a:buClr>
                <a:srgbClr val="FF3300"/>
              </a:buClr>
              <a:buFont typeface="Wingdings" pitchFamily="2" charset="2"/>
              <a:buChar char="ü"/>
            </a:pPr>
            <a:r>
              <a:rPr lang="es-ES_tradnl" dirty="0">
                <a:latin typeface="Arial" charset="0"/>
              </a:rPr>
              <a:t>El análisis de datos </a:t>
            </a:r>
          </a:p>
          <a:p>
            <a:pPr lvl="1">
              <a:spcBef>
                <a:spcPts val="500"/>
              </a:spcBef>
              <a:spcAft>
                <a:spcPts val="500"/>
              </a:spcAft>
              <a:buClr>
                <a:srgbClr val="FF3300"/>
              </a:buClr>
              <a:buFont typeface="Wingdings" pitchFamily="2" charset="2"/>
              <a:buChar char="ü"/>
            </a:pPr>
            <a:r>
              <a:rPr lang="es-ES_tradnl" dirty="0">
                <a:latin typeface="Arial" charset="0"/>
              </a:rPr>
              <a:t>Las acciones correctivas y preventivas </a:t>
            </a:r>
          </a:p>
          <a:p>
            <a:pPr lvl="1">
              <a:spcBef>
                <a:spcPts val="500"/>
              </a:spcBef>
              <a:spcAft>
                <a:spcPts val="500"/>
              </a:spcAft>
              <a:buClr>
                <a:srgbClr val="FF3300"/>
              </a:buClr>
              <a:buFont typeface="Wingdings" pitchFamily="2" charset="2"/>
              <a:buChar char="ü"/>
            </a:pPr>
            <a:r>
              <a:rPr lang="es-ES_tradnl" dirty="0">
                <a:latin typeface="Arial" charset="0"/>
              </a:rPr>
              <a:t>La revisión por la dirección </a:t>
            </a:r>
          </a:p>
          <a:p>
            <a:pPr>
              <a:spcBef>
                <a:spcPts val="500"/>
              </a:spcBef>
              <a:spcAft>
                <a:spcPts val="500"/>
              </a:spcAft>
              <a:buFont typeface="Wingdings" pitchFamily="2" charset="2"/>
              <a:buChar char=""/>
            </a:pPr>
            <a:endParaRPr lang="es-ES_tradnl" dirty="0">
              <a:latin typeface="Arial" charset="0"/>
            </a:endParaRPr>
          </a:p>
        </p:txBody>
      </p:sp>
      <p:sp>
        <p:nvSpPr>
          <p:cNvPr id="144391" name="Text Box 7"/>
          <p:cNvSpPr txBox="1">
            <a:spLocks noChangeArrowheads="1"/>
          </p:cNvSpPr>
          <p:nvPr/>
        </p:nvSpPr>
        <p:spPr bwMode="auto">
          <a:xfrm>
            <a:off x="3024554" y="5373216"/>
            <a:ext cx="5556738" cy="757130"/>
          </a:xfrm>
          <a:prstGeom prst="rect">
            <a:avLst/>
          </a:prstGeom>
          <a:solidFill>
            <a:srgbClr val="C00000"/>
          </a:solidFill>
          <a:ln/>
        </p:spPr>
        <p:style>
          <a:lnRef idx="3">
            <a:schemeClr val="lt1"/>
          </a:lnRef>
          <a:fillRef idx="1">
            <a:schemeClr val="accent1"/>
          </a:fillRef>
          <a:effectRef idx="1">
            <a:schemeClr val="accent1"/>
          </a:effectRef>
          <a:fontRef idx="minor">
            <a:schemeClr val="lt1"/>
          </a:fontRef>
        </p:style>
        <p:txBody>
          <a:bodyPr>
            <a:spAutoFit/>
          </a:bodyPr>
          <a:lstStyle/>
          <a:p>
            <a:pPr algn="ctr">
              <a:lnSpc>
                <a:spcPct val="90000"/>
              </a:lnSpc>
            </a:pPr>
            <a:r>
              <a:rPr lang="es-ES_tradnl" sz="1600" b="1" dirty="0">
                <a:solidFill>
                  <a:schemeClr val="bg1"/>
                </a:solidFill>
                <a:latin typeface="Arial" charset="0"/>
              </a:rPr>
              <a:t>MEJORA CONTINUA</a:t>
            </a:r>
          </a:p>
          <a:p>
            <a:pPr algn="ctr">
              <a:lnSpc>
                <a:spcPct val="90000"/>
              </a:lnSpc>
            </a:pPr>
            <a:r>
              <a:rPr lang="es-ES_tradnl" sz="1600" dirty="0">
                <a:solidFill>
                  <a:schemeClr val="bg1"/>
                </a:solidFill>
                <a:latin typeface="Arial" charset="0"/>
              </a:rPr>
              <a:t>Proceso recurrente encaminado a incrementar la eficacia y eficiencia del Sistema de Gestión de la Calidad</a:t>
            </a:r>
          </a:p>
        </p:txBody>
      </p:sp>
      <p:sp>
        <p:nvSpPr>
          <p:cNvPr id="7" name="1 Marcador de pie de página"/>
          <p:cNvSpPr txBox="1">
            <a:spLocks/>
          </p:cNvSpPr>
          <p:nvPr/>
        </p:nvSpPr>
        <p:spPr>
          <a:xfrm>
            <a:off x="360000" y="6350023"/>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Control y Gestión de la Calidad - Ana Rosa Fajardo</a:t>
            </a:r>
            <a:endParaRPr lang="es-ES" dirty="0"/>
          </a:p>
        </p:txBody>
      </p:sp>
      <p:pic>
        <p:nvPicPr>
          <p:cNvPr id="8"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6093296"/>
            <a:ext cx="2627050" cy="619386"/>
          </a:xfrm>
          <a:prstGeom prst="rect">
            <a:avLst/>
          </a:prstGeom>
        </p:spPr>
      </p:pic>
    </p:spTree>
    <p:extLst>
      <p:ext uri="{BB962C8B-B14F-4D97-AF65-F5344CB8AC3E}">
        <p14:creationId xmlns:p14="http://schemas.microsoft.com/office/powerpoint/2010/main" val="23622786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6" name="Text Box 4"/>
          <p:cNvSpPr txBox="1">
            <a:spLocks noChangeArrowheads="1"/>
          </p:cNvSpPr>
          <p:nvPr/>
        </p:nvSpPr>
        <p:spPr bwMode="auto">
          <a:xfrm>
            <a:off x="3002875" y="404664"/>
            <a:ext cx="3009285" cy="6771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accent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b="1" dirty="0">
                <a:latin typeface="Arial" charset="0"/>
              </a:rPr>
              <a:t>8.5 Mejora</a:t>
            </a:r>
          </a:p>
          <a:p>
            <a:pPr algn="ctr"/>
            <a:r>
              <a:rPr lang="es-ES_tradnl" sz="2000" b="1" dirty="0">
                <a:latin typeface="Arial" charset="0"/>
              </a:rPr>
              <a:t>8.5.2 Acción Correctiva</a:t>
            </a:r>
            <a:endParaRPr lang="es-ES_tradnl" b="1" dirty="0">
              <a:latin typeface="Arial" charset="0"/>
            </a:endParaRPr>
          </a:p>
        </p:txBody>
      </p:sp>
      <p:sp>
        <p:nvSpPr>
          <p:cNvPr id="146437" name="AutoShape 5"/>
          <p:cNvSpPr>
            <a:spLocks noChangeArrowheads="1"/>
          </p:cNvSpPr>
          <p:nvPr/>
        </p:nvSpPr>
        <p:spPr bwMode="auto">
          <a:xfrm>
            <a:off x="7596554" y="228600"/>
            <a:ext cx="1336431" cy="990600"/>
          </a:xfrm>
          <a:prstGeom prst="flowChartDocument">
            <a:avLst/>
          </a:prstGeom>
          <a:solidFill>
            <a:schemeClr val="bg1"/>
          </a:solidFill>
          <a:ln w="12700">
            <a:solidFill>
              <a:schemeClr val="tx2"/>
            </a:solidFill>
            <a:miter lim="800000"/>
            <a:headEnd/>
            <a:tailEnd/>
          </a:ln>
          <a:effectLst>
            <a:outerShdw dist="107763" dir="18900000" algn="ctr" rotWithShape="0">
              <a:schemeClr val="accent1"/>
            </a:outerShdw>
          </a:effectLst>
        </p:spPr>
        <p:txBody>
          <a:bodyPr lIns="57600" tIns="46038" rIns="57600" bIns="46038" anchor="ctr"/>
          <a:lstStyle/>
          <a:p>
            <a:pPr indent="-285750" algn="ctr"/>
            <a:r>
              <a:rPr lang="es-ES_tradnl" sz="1600" b="1">
                <a:latin typeface="Arial" charset="0"/>
              </a:rPr>
              <a:t>8. Medición, Análisis y Mejora</a:t>
            </a:r>
          </a:p>
        </p:txBody>
      </p:sp>
      <p:sp>
        <p:nvSpPr>
          <p:cNvPr id="146439" name="Text Box 7"/>
          <p:cNvSpPr txBox="1">
            <a:spLocks noChangeArrowheads="1"/>
          </p:cNvSpPr>
          <p:nvPr/>
        </p:nvSpPr>
        <p:spPr bwMode="auto">
          <a:xfrm>
            <a:off x="247650" y="1340768"/>
            <a:ext cx="8721969" cy="34163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288925" indent="-288925">
              <a:defRPr sz="2400">
                <a:solidFill>
                  <a:schemeClr val="tx1"/>
                </a:solidFill>
                <a:latin typeface="Times New Roman" pitchFamily="18" charset="0"/>
              </a:defRPr>
            </a:lvl1pPr>
            <a:lvl2pPr marL="850900" indent="-371475">
              <a:defRPr sz="2400">
                <a:solidFill>
                  <a:schemeClr val="tx1"/>
                </a:solidFill>
                <a:latin typeface="Times New Roman" pitchFamily="18" charset="0"/>
              </a:defRPr>
            </a:lvl2pPr>
            <a:lvl3pPr marL="1244600">
              <a:defRPr sz="2400">
                <a:solidFill>
                  <a:schemeClr val="tx1"/>
                </a:solidFill>
                <a:latin typeface="Times New Roman" pitchFamily="18" charset="0"/>
              </a:defRPr>
            </a:lvl3pPr>
            <a:lvl4pPr marL="1435100">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buFont typeface="Wingdings" pitchFamily="2" charset="2"/>
              <a:buChar char=""/>
            </a:pPr>
            <a:r>
              <a:rPr lang="es-ES" dirty="0">
                <a:latin typeface="Arial Narrow" pitchFamily="34" charset="0"/>
              </a:rPr>
              <a:t>Procedimiento </a:t>
            </a:r>
            <a:r>
              <a:rPr lang="es-ES" dirty="0" smtClean="0">
                <a:latin typeface="Arial Narrow" pitchFamily="34" charset="0"/>
              </a:rPr>
              <a:t>que define los </a:t>
            </a:r>
            <a:r>
              <a:rPr lang="es-ES" dirty="0">
                <a:latin typeface="Arial Narrow" pitchFamily="34" charset="0"/>
              </a:rPr>
              <a:t>requisitos </a:t>
            </a:r>
            <a:r>
              <a:rPr lang="es-ES" dirty="0" smtClean="0">
                <a:latin typeface="Arial Narrow" pitchFamily="34" charset="0"/>
              </a:rPr>
              <a:t>para:</a:t>
            </a:r>
          </a:p>
          <a:p>
            <a:pPr marL="0" indent="0"/>
            <a:endParaRPr lang="es-ES" dirty="0">
              <a:latin typeface="Arial Narrow" pitchFamily="34" charset="0"/>
            </a:endParaRPr>
          </a:p>
          <a:p>
            <a:pPr lvl="1">
              <a:buFont typeface="Wingdings" pitchFamily="2" charset="2"/>
              <a:buChar char="ü"/>
            </a:pPr>
            <a:r>
              <a:rPr lang="es-ES" dirty="0">
                <a:latin typeface="Arial Narrow" pitchFamily="34" charset="0"/>
              </a:rPr>
              <a:t>revisar las no conformidades (incluyendo quejas de los clientes),</a:t>
            </a:r>
          </a:p>
          <a:p>
            <a:pPr lvl="1">
              <a:buFont typeface="Wingdings" pitchFamily="2" charset="2"/>
              <a:buChar char="ü"/>
            </a:pPr>
            <a:r>
              <a:rPr lang="es-ES" dirty="0">
                <a:latin typeface="Arial Narrow" pitchFamily="34" charset="0"/>
              </a:rPr>
              <a:t>determinar las causas de las no conformidades,</a:t>
            </a:r>
          </a:p>
          <a:p>
            <a:pPr lvl="1">
              <a:buFont typeface="Wingdings" pitchFamily="2" charset="2"/>
              <a:buChar char="ü"/>
            </a:pPr>
            <a:r>
              <a:rPr lang="es-ES" dirty="0">
                <a:latin typeface="Arial Narrow" pitchFamily="34" charset="0"/>
              </a:rPr>
              <a:t>evaluar la necesidad de adoptar acciones para asegurarse de que las no conformidades no vuelvan a ocurrir,</a:t>
            </a:r>
          </a:p>
          <a:p>
            <a:pPr lvl="1">
              <a:buFont typeface="Wingdings" pitchFamily="2" charset="2"/>
              <a:buChar char="ü"/>
            </a:pPr>
            <a:r>
              <a:rPr lang="es-ES" dirty="0">
                <a:latin typeface="Arial Narrow" pitchFamily="34" charset="0"/>
              </a:rPr>
              <a:t>determinar e implementar las acciones necesarias,</a:t>
            </a:r>
          </a:p>
          <a:p>
            <a:pPr lvl="1">
              <a:buFont typeface="Wingdings" pitchFamily="2" charset="2"/>
              <a:buChar char="ü"/>
            </a:pPr>
            <a:r>
              <a:rPr lang="es-ES" dirty="0">
                <a:latin typeface="Arial Narrow" pitchFamily="34" charset="0"/>
              </a:rPr>
              <a:t>registrar los resultados de las acciones tomadas (véase 4.2.4), y</a:t>
            </a:r>
          </a:p>
          <a:p>
            <a:pPr lvl="1">
              <a:buFont typeface="Wingdings" pitchFamily="2" charset="2"/>
              <a:buChar char="ü"/>
            </a:pPr>
            <a:r>
              <a:rPr lang="es-ES" dirty="0">
                <a:latin typeface="Arial Narrow" pitchFamily="34" charset="0"/>
              </a:rPr>
              <a:t>revisar las acciones correctivas tomadas</a:t>
            </a:r>
            <a:r>
              <a:rPr lang="es-ES" dirty="0" smtClean="0">
                <a:latin typeface="Arial Narrow" pitchFamily="34" charset="0"/>
              </a:rPr>
              <a:t>.</a:t>
            </a:r>
            <a:endParaRPr lang="es-ES" dirty="0">
              <a:latin typeface="Arial Narrow" pitchFamily="34" charset="0"/>
            </a:endParaRPr>
          </a:p>
        </p:txBody>
      </p:sp>
      <p:sp>
        <p:nvSpPr>
          <p:cNvPr id="2" name="1 CuadroTexto"/>
          <p:cNvSpPr txBox="1"/>
          <p:nvPr/>
        </p:nvSpPr>
        <p:spPr>
          <a:xfrm>
            <a:off x="758226" y="4809926"/>
            <a:ext cx="7342166"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lvl="1"/>
            <a:r>
              <a:rPr lang="es-ES_tradnl" dirty="0" smtClean="0">
                <a:solidFill>
                  <a:schemeClr val="bg1"/>
                </a:solidFill>
                <a:latin typeface="Arial Narrow" pitchFamily="34" charset="0"/>
              </a:rPr>
              <a:t>NOTA: Se puede incluir un despliegue </a:t>
            </a:r>
            <a:r>
              <a:rPr lang="es-ES_tradnl" dirty="0">
                <a:solidFill>
                  <a:schemeClr val="bg1"/>
                </a:solidFill>
                <a:latin typeface="Arial Narrow" pitchFamily="34" charset="0"/>
              </a:rPr>
              <a:t>de los requisitos de acción </a:t>
            </a:r>
            <a:r>
              <a:rPr lang="es-ES_tradnl" dirty="0" smtClean="0">
                <a:solidFill>
                  <a:schemeClr val="bg1"/>
                </a:solidFill>
                <a:latin typeface="Arial Narrow" pitchFamily="34" charset="0"/>
              </a:rPr>
              <a:t>correctiva </a:t>
            </a:r>
            <a:r>
              <a:rPr lang="es-ES_tradnl" dirty="0">
                <a:solidFill>
                  <a:schemeClr val="bg1"/>
                </a:solidFill>
                <a:latin typeface="Arial Narrow" pitchFamily="34" charset="0"/>
              </a:rPr>
              <a:t>a los </a:t>
            </a:r>
            <a:r>
              <a:rPr lang="es-ES_tradnl" dirty="0" smtClean="0">
                <a:solidFill>
                  <a:schemeClr val="bg1"/>
                </a:solidFill>
                <a:latin typeface="Arial Narrow" pitchFamily="34" charset="0"/>
              </a:rPr>
              <a:t>proveedores, </a:t>
            </a:r>
            <a:r>
              <a:rPr lang="es-ES_tradnl" dirty="0">
                <a:solidFill>
                  <a:schemeClr val="bg1"/>
                </a:solidFill>
                <a:latin typeface="Arial Narrow" pitchFamily="34" charset="0"/>
              </a:rPr>
              <a:t>cuando se determine que el </a:t>
            </a:r>
            <a:r>
              <a:rPr lang="es-ES_tradnl" dirty="0" smtClean="0">
                <a:solidFill>
                  <a:schemeClr val="bg1"/>
                </a:solidFill>
                <a:latin typeface="Arial Narrow" pitchFamily="34" charset="0"/>
              </a:rPr>
              <a:t>proveedor es </a:t>
            </a:r>
            <a:r>
              <a:rPr lang="es-ES_tradnl" dirty="0">
                <a:solidFill>
                  <a:schemeClr val="bg1"/>
                </a:solidFill>
                <a:latin typeface="Arial Narrow" pitchFamily="34" charset="0"/>
              </a:rPr>
              <a:t>responsable de la causa </a:t>
            </a:r>
            <a:r>
              <a:rPr lang="es-ES_tradnl" dirty="0" smtClean="0">
                <a:solidFill>
                  <a:schemeClr val="bg1"/>
                </a:solidFill>
                <a:latin typeface="Arial Narrow" pitchFamily="34" charset="0"/>
              </a:rPr>
              <a:t>raíz.</a:t>
            </a:r>
            <a:endParaRPr lang="es-ES" dirty="0">
              <a:solidFill>
                <a:schemeClr val="bg1"/>
              </a:solidFill>
            </a:endParaRPr>
          </a:p>
        </p:txBody>
      </p:sp>
      <p:sp>
        <p:nvSpPr>
          <p:cNvPr id="7" name="1 Marcador de pie de página"/>
          <p:cNvSpPr txBox="1">
            <a:spLocks/>
          </p:cNvSpPr>
          <p:nvPr/>
        </p:nvSpPr>
        <p:spPr>
          <a:xfrm>
            <a:off x="360000" y="6350023"/>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Control y Gestión de la Calidad - Ana Rosa Fajardo</a:t>
            </a:r>
            <a:endParaRPr lang="es-ES" dirty="0"/>
          </a:p>
        </p:txBody>
      </p:sp>
      <p:pic>
        <p:nvPicPr>
          <p:cNvPr id="8"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6093296"/>
            <a:ext cx="2627050" cy="619386"/>
          </a:xfrm>
          <a:prstGeom prst="rect">
            <a:avLst/>
          </a:prstGeom>
        </p:spPr>
      </p:pic>
    </p:spTree>
    <p:extLst>
      <p:ext uri="{BB962C8B-B14F-4D97-AF65-F5344CB8AC3E}">
        <p14:creationId xmlns:p14="http://schemas.microsoft.com/office/powerpoint/2010/main" val="7503232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583" name="Text Box 103"/>
          <p:cNvSpPr txBox="1">
            <a:spLocks noChangeArrowheads="1"/>
          </p:cNvSpPr>
          <p:nvPr/>
        </p:nvSpPr>
        <p:spPr bwMode="auto">
          <a:xfrm>
            <a:off x="3086634" y="231612"/>
            <a:ext cx="3038140" cy="6771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accent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b="1">
                <a:latin typeface="Arial" charset="0"/>
              </a:rPr>
              <a:t>8.5 Mejora</a:t>
            </a:r>
          </a:p>
          <a:p>
            <a:pPr algn="ctr"/>
            <a:r>
              <a:rPr lang="es-ES_tradnl" sz="2000" b="1">
                <a:latin typeface="Arial" charset="0"/>
              </a:rPr>
              <a:t>8.5.3 Acción Preventiva</a:t>
            </a:r>
            <a:endParaRPr lang="es-ES_tradnl" b="1">
              <a:latin typeface="Arial" charset="0"/>
            </a:endParaRPr>
          </a:p>
        </p:txBody>
      </p:sp>
      <p:sp>
        <p:nvSpPr>
          <p:cNvPr id="148584" name="AutoShape 104"/>
          <p:cNvSpPr>
            <a:spLocks noChangeArrowheads="1"/>
          </p:cNvSpPr>
          <p:nvPr/>
        </p:nvSpPr>
        <p:spPr bwMode="auto">
          <a:xfrm>
            <a:off x="7592158" y="152400"/>
            <a:ext cx="1336431" cy="990600"/>
          </a:xfrm>
          <a:prstGeom prst="flowChartDocument">
            <a:avLst/>
          </a:prstGeom>
          <a:solidFill>
            <a:schemeClr val="bg1"/>
          </a:solidFill>
          <a:ln w="12700">
            <a:solidFill>
              <a:schemeClr val="tx2"/>
            </a:solidFill>
            <a:miter lim="800000"/>
            <a:headEnd/>
            <a:tailEnd/>
          </a:ln>
          <a:effectLst>
            <a:outerShdw dist="107763" dir="18900000" algn="ctr" rotWithShape="0">
              <a:schemeClr val="accent1"/>
            </a:outerShdw>
          </a:effectLst>
        </p:spPr>
        <p:txBody>
          <a:bodyPr lIns="57600" tIns="46038" rIns="57600" bIns="46038" anchor="ctr"/>
          <a:lstStyle/>
          <a:p>
            <a:pPr indent="-285750" algn="ctr"/>
            <a:r>
              <a:rPr lang="es-ES_tradnl" sz="1600" b="1" dirty="0">
                <a:latin typeface="Arial" charset="0"/>
              </a:rPr>
              <a:t>8. Medición, Análisis y Mejora</a:t>
            </a:r>
          </a:p>
        </p:txBody>
      </p:sp>
      <p:sp>
        <p:nvSpPr>
          <p:cNvPr id="148618" name="Text Box 138"/>
          <p:cNvSpPr txBox="1">
            <a:spLocks noChangeArrowheads="1"/>
          </p:cNvSpPr>
          <p:nvPr/>
        </p:nvSpPr>
        <p:spPr bwMode="auto">
          <a:xfrm>
            <a:off x="281354" y="1916832"/>
            <a:ext cx="8721969" cy="28007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288925" indent="-288925">
              <a:defRPr sz="2400">
                <a:solidFill>
                  <a:schemeClr val="tx1"/>
                </a:solidFill>
                <a:latin typeface="Times New Roman" pitchFamily="18" charset="0"/>
              </a:defRPr>
            </a:lvl1pPr>
            <a:lvl2pPr marL="850900" indent="-371475">
              <a:defRPr sz="2400">
                <a:solidFill>
                  <a:schemeClr val="tx1"/>
                </a:solidFill>
                <a:latin typeface="Times New Roman" pitchFamily="18" charset="0"/>
              </a:defRPr>
            </a:lvl2pPr>
            <a:lvl3pPr marL="1244600">
              <a:defRPr sz="2400">
                <a:solidFill>
                  <a:schemeClr val="tx1"/>
                </a:solidFill>
                <a:latin typeface="Times New Roman" pitchFamily="18" charset="0"/>
              </a:defRPr>
            </a:lvl3pPr>
            <a:lvl4pPr marL="1435100">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endParaRPr lang="es-ES" sz="2200" dirty="0">
              <a:latin typeface="Arial" charset="0"/>
            </a:endParaRPr>
          </a:p>
          <a:p>
            <a:pPr lvl="1">
              <a:buClr>
                <a:srgbClr val="FF3300"/>
              </a:buClr>
              <a:buFont typeface="Wingdings" pitchFamily="2" charset="2"/>
              <a:buChar char="ü"/>
            </a:pPr>
            <a:r>
              <a:rPr lang="es-ES" sz="2200" dirty="0">
                <a:latin typeface="Arial" charset="0"/>
              </a:rPr>
              <a:t>D</a:t>
            </a:r>
            <a:r>
              <a:rPr lang="es-ES" sz="2200" dirty="0" smtClean="0">
                <a:latin typeface="Arial" charset="0"/>
              </a:rPr>
              <a:t>eterminar </a:t>
            </a:r>
            <a:r>
              <a:rPr lang="es-ES" sz="2200" dirty="0">
                <a:latin typeface="Arial" charset="0"/>
              </a:rPr>
              <a:t>las no conformidades potenciales y sus causas,</a:t>
            </a:r>
          </a:p>
          <a:p>
            <a:pPr lvl="1">
              <a:buClr>
                <a:srgbClr val="FF3300"/>
              </a:buClr>
              <a:buFont typeface="Wingdings" pitchFamily="2" charset="2"/>
              <a:buChar char="ü"/>
            </a:pPr>
            <a:r>
              <a:rPr lang="es-ES" sz="2200" dirty="0">
                <a:latin typeface="Arial" charset="0"/>
              </a:rPr>
              <a:t>E</a:t>
            </a:r>
            <a:r>
              <a:rPr lang="es-ES" sz="2200" dirty="0" smtClean="0">
                <a:latin typeface="Arial" charset="0"/>
              </a:rPr>
              <a:t>valuar </a:t>
            </a:r>
            <a:r>
              <a:rPr lang="es-ES" sz="2200" dirty="0">
                <a:latin typeface="Arial" charset="0"/>
              </a:rPr>
              <a:t>la necesidad de actuar para prevenir la ocurrencia de no conformidades,</a:t>
            </a:r>
          </a:p>
          <a:p>
            <a:pPr lvl="1">
              <a:buClr>
                <a:srgbClr val="FF3300"/>
              </a:buClr>
              <a:buFont typeface="Wingdings" pitchFamily="2" charset="2"/>
              <a:buChar char="ü"/>
            </a:pPr>
            <a:r>
              <a:rPr lang="es-ES" sz="2200" dirty="0">
                <a:latin typeface="Arial" charset="0"/>
              </a:rPr>
              <a:t>D</a:t>
            </a:r>
            <a:r>
              <a:rPr lang="es-ES" sz="2200" dirty="0" smtClean="0">
                <a:latin typeface="Arial" charset="0"/>
              </a:rPr>
              <a:t>eterminar </a:t>
            </a:r>
            <a:r>
              <a:rPr lang="es-ES" sz="2200" dirty="0">
                <a:latin typeface="Arial" charset="0"/>
              </a:rPr>
              <a:t>e implementar las acciones necesarias,</a:t>
            </a:r>
          </a:p>
          <a:p>
            <a:pPr lvl="1">
              <a:buClr>
                <a:srgbClr val="FF3300"/>
              </a:buClr>
              <a:buFont typeface="Wingdings" pitchFamily="2" charset="2"/>
              <a:buChar char="ü"/>
            </a:pPr>
            <a:r>
              <a:rPr lang="es-ES" sz="2200" dirty="0">
                <a:latin typeface="Arial" charset="0"/>
              </a:rPr>
              <a:t>R</a:t>
            </a:r>
            <a:r>
              <a:rPr lang="es-ES" sz="2200" dirty="0" smtClean="0">
                <a:latin typeface="Arial" charset="0"/>
              </a:rPr>
              <a:t>egistrar </a:t>
            </a:r>
            <a:r>
              <a:rPr lang="es-ES" sz="2200" dirty="0">
                <a:latin typeface="Arial" charset="0"/>
              </a:rPr>
              <a:t>los resultados de las acciones tomadas (véase 4.2.4), y</a:t>
            </a:r>
          </a:p>
          <a:p>
            <a:pPr lvl="1">
              <a:buClr>
                <a:srgbClr val="FF3300"/>
              </a:buClr>
              <a:buFont typeface="Wingdings" pitchFamily="2" charset="2"/>
              <a:buChar char="ü"/>
            </a:pPr>
            <a:r>
              <a:rPr lang="es-ES" sz="2200" dirty="0">
                <a:latin typeface="Arial" charset="0"/>
              </a:rPr>
              <a:t>revisar las acciones preventivas tomadas.</a:t>
            </a:r>
          </a:p>
        </p:txBody>
      </p:sp>
      <p:sp>
        <p:nvSpPr>
          <p:cNvPr id="6" name="1 Marcador de pie de página"/>
          <p:cNvSpPr txBox="1">
            <a:spLocks/>
          </p:cNvSpPr>
          <p:nvPr/>
        </p:nvSpPr>
        <p:spPr>
          <a:xfrm>
            <a:off x="360000" y="6350023"/>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Control y Gestión de la Calidad - Ana Rosa Fajardo</a:t>
            </a:r>
            <a:endParaRPr lang="es-ES" dirty="0"/>
          </a:p>
        </p:txBody>
      </p:sp>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6093296"/>
            <a:ext cx="2627050" cy="619386"/>
          </a:xfrm>
          <a:prstGeom prst="rect">
            <a:avLst/>
          </a:prstGeom>
        </p:spPr>
      </p:pic>
      <p:sp>
        <p:nvSpPr>
          <p:cNvPr id="8" name="CuadroTexto 7"/>
          <p:cNvSpPr txBox="1"/>
          <p:nvPr/>
        </p:nvSpPr>
        <p:spPr>
          <a:xfrm rot="20170789">
            <a:off x="184598" y="2433669"/>
            <a:ext cx="8291591" cy="1323439"/>
          </a:xfrm>
          <a:prstGeom prst="rect">
            <a:avLst/>
          </a:prstGeom>
          <a:noFill/>
        </p:spPr>
        <p:txBody>
          <a:bodyPr wrap="square" rtlCol="0">
            <a:spAutoFit/>
          </a:bodyPr>
          <a:lstStyle/>
          <a:p>
            <a:pPr algn="ctr"/>
            <a:r>
              <a:rPr lang="es-CO" sz="8000" dirty="0" smtClean="0">
                <a:gradFill flip="none" rotWithShape="1">
                  <a:gsLst>
                    <a:gs pos="0">
                      <a:schemeClr val="accent1">
                        <a:lumMod val="5000"/>
                        <a:lumOff val="95000"/>
                      </a:schemeClr>
                    </a:gs>
                    <a:gs pos="81000">
                      <a:schemeClr val="bg1">
                        <a:lumMod val="75000"/>
                      </a:schemeClr>
                    </a:gs>
                    <a:gs pos="83000">
                      <a:schemeClr val="accent1">
                        <a:lumMod val="45000"/>
                        <a:lumOff val="55000"/>
                      </a:schemeClr>
                    </a:gs>
                    <a:gs pos="100000">
                      <a:schemeClr val="bg1">
                        <a:alpha val="12000"/>
                        <a:lumMod val="30000"/>
                      </a:schemeClr>
                    </a:gs>
                  </a:gsLst>
                  <a:lin ang="5400000" scaled="1"/>
                  <a:tileRect/>
                </a:gradFill>
                <a:latin typeface="Arial Black" panose="020B0A04020102020204" pitchFamily="34" charset="0"/>
              </a:rPr>
              <a:t>DEROGADO</a:t>
            </a:r>
            <a:endParaRPr lang="es-CO" sz="8000" dirty="0">
              <a:gradFill flip="none" rotWithShape="1">
                <a:gsLst>
                  <a:gs pos="0">
                    <a:schemeClr val="accent1">
                      <a:lumMod val="5000"/>
                      <a:lumOff val="95000"/>
                    </a:schemeClr>
                  </a:gs>
                  <a:gs pos="81000">
                    <a:schemeClr val="bg1">
                      <a:lumMod val="75000"/>
                    </a:schemeClr>
                  </a:gs>
                  <a:gs pos="83000">
                    <a:schemeClr val="accent1">
                      <a:lumMod val="45000"/>
                      <a:lumOff val="55000"/>
                    </a:schemeClr>
                  </a:gs>
                  <a:gs pos="100000">
                    <a:schemeClr val="bg1">
                      <a:alpha val="12000"/>
                      <a:lumMod val="30000"/>
                    </a:schemeClr>
                  </a:gs>
                </a:gsLst>
                <a:lin ang="5400000" scaled="1"/>
                <a:tileRect/>
              </a:gradFill>
              <a:latin typeface="Arial Black" panose="020B0A04020102020204" pitchFamily="34" charset="0"/>
            </a:endParaRPr>
          </a:p>
        </p:txBody>
      </p:sp>
    </p:spTree>
    <p:extLst>
      <p:ext uri="{BB962C8B-B14F-4D97-AF65-F5344CB8AC3E}">
        <p14:creationId xmlns:p14="http://schemas.microsoft.com/office/powerpoint/2010/main" val="71998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Algunas novedades</a:t>
            </a:r>
            <a:endParaRPr lang="es-CO" dirty="0"/>
          </a:p>
        </p:txBody>
      </p:sp>
      <p:sp>
        <p:nvSpPr>
          <p:cNvPr id="3" name="Marcador de contenido 2"/>
          <p:cNvSpPr>
            <a:spLocks noGrp="1"/>
          </p:cNvSpPr>
          <p:nvPr>
            <p:ph idx="1"/>
          </p:nvPr>
        </p:nvSpPr>
        <p:spPr/>
        <p:txBody>
          <a:bodyPr>
            <a:normAutofit fontScale="92500" lnSpcReduction="20000"/>
          </a:bodyPr>
          <a:lstStyle/>
          <a:p>
            <a:r>
              <a:rPr lang="es-CO" dirty="0" smtClean="0"/>
              <a:t>Modificación de Enfoque: SGC como elemento PREVENTIVO</a:t>
            </a:r>
          </a:p>
          <a:p>
            <a:r>
              <a:rPr lang="es-CO" dirty="0" err="1" smtClean="0"/>
              <a:t>Analisis</a:t>
            </a:r>
            <a:r>
              <a:rPr lang="es-CO" dirty="0" smtClean="0"/>
              <a:t> y gestión de los riesgos, Contexto organizacional, partes interesadas</a:t>
            </a:r>
          </a:p>
          <a:p>
            <a:r>
              <a:rPr lang="es-CO" dirty="0" smtClean="0"/>
              <a:t>Desaparición de MAC, Representante de Dirección, A. Preventivas</a:t>
            </a:r>
          </a:p>
          <a:p>
            <a:r>
              <a:rPr lang="es-CO" dirty="0" smtClean="0"/>
              <a:t>Nuevos términos: Información documentada, operaciones, bienes y servicios.</a:t>
            </a:r>
          </a:p>
          <a:p>
            <a:r>
              <a:rPr lang="es-CO" dirty="0" smtClean="0"/>
              <a:t>Propone herramientas para la mejora continua: 6sigma, lean, </a:t>
            </a:r>
            <a:r>
              <a:rPr lang="es-CO" dirty="0" err="1" smtClean="0"/>
              <a:t>kaisen</a:t>
            </a:r>
            <a:r>
              <a:rPr lang="es-CO" dirty="0" smtClean="0"/>
              <a:t> otros.</a:t>
            </a:r>
          </a:p>
          <a:p>
            <a:endParaRPr lang="es-CO" dirty="0"/>
          </a:p>
        </p:txBody>
      </p:sp>
      <p:sp>
        <p:nvSpPr>
          <p:cNvPr id="4" name="Marcador de pie de página 3"/>
          <p:cNvSpPr>
            <a:spLocks noGrp="1"/>
          </p:cNvSpPr>
          <p:nvPr>
            <p:ph type="ftr" sz="quarter" idx="11"/>
          </p:nvPr>
        </p:nvSpPr>
        <p:spPr/>
        <p:txBody>
          <a:bodyPr/>
          <a:lstStyle/>
          <a:p>
            <a:r>
              <a:rPr lang="es-ES" smtClean="0"/>
              <a:t>Control y Gestión de la Calidad - Ana Rosa Fajardo</a:t>
            </a:r>
            <a:endParaRPr lang="es-ES"/>
          </a:p>
        </p:txBody>
      </p:sp>
      <p:sp>
        <p:nvSpPr>
          <p:cNvPr id="5" name="Marcador de número de diapositiva 4"/>
          <p:cNvSpPr>
            <a:spLocks noGrp="1"/>
          </p:cNvSpPr>
          <p:nvPr>
            <p:ph type="sldNum" sz="quarter" idx="12"/>
          </p:nvPr>
        </p:nvSpPr>
        <p:spPr/>
        <p:txBody>
          <a:bodyPr/>
          <a:lstStyle/>
          <a:p>
            <a:fld id="{A5384466-6216-4C7B-A7E8-2C3C65281BB3}" type="slidenum">
              <a:rPr lang="es-ES" smtClean="0"/>
              <a:pPr/>
              <a:t>8</a:t>
            </a:fld>
            <a:endParaRPr lang="es-ES"/>
          </a:p>
        </p:txBody>
      </p:sp>
    </p:spTree>
    <p:extLst>
      <p:ext uri="{BB962C8B-B14F-4D97-AF65-F5344CB8AC3E}">
        <p14:creationId xmlns:p14="http://schemas.microsoft.com/office/powerpoint/2010/main" val="2180429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9989" y="463838"/>
            <a:ext cx="3961149" cy="2867927"/>
          </a:xfrm>
          <a:prstGeom prst="rect">
            <a:avLst/>
          </a:prstGeom>
        </p:spPr>
      </p:pic>
      <p:sp>
        <p:nvSpPr>
          <p:cNvPr id="10243" name="Text Box 2"/>
          <p:cNvSpPr txBox="1">
            <a:spLocks noChangeArrowheads="1"/>
          </p:cNvSpPr>
          <p:nvPr/>
        </p:nvSpPr>
        <p:spPr bwMode="auto">
          <a:xfrm>
            <a:off x="3157672" y="76200"/>
            <a:ext cx="28184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accent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b="1" dirty="0">
                <a:latin typeface="Arial" charset="0"/>
              </a:rPr>
              <a:t>0.1 Generalidades</a:t>
            </a:r>
          </a:p>
        </p:txBody>
      </p:sp>
      <p:sp>
        <p:nvSpPr>
          <p:cNvPr id="10244" name="AutoShape 3"/>
          <p:cNvSpPr>
            <a:spLocks noChangeArrowheads="1"/>
          </p:cNvSpPr>
          <p:nvPr/>
        </p:nvSpPr>
        <p:spPr bwMode="auto">
          <a:xfrm>
            <a:off x="7174523" y="304800"/>
            <a:ext cx="1754066" cy="668338"/>
          </a:xfrm>
          <a:prstGeom prst="flowChartDocument">
            <a:avLst/>
          </a:prstGeom>
          <a:solidFill>
            <a:schemeClr val="bg1"/>
          </a:solidFill>
          <a:ln w="12700">
            <a:solidFill>
              <a:schemeClr val="tx2"/>
            </a:solidFill>
            <a:miter lim="800000"/>
            <a:headEnd/>
            <a:tailEnd/>
          </a:ln>
          <a:effectLst>
            <a:outerShdw dist="107763" dir="18900000" algn="ctr" rotWithShape="0">
              <a:schemeClr val="accent1"/>
            </a:outerShdw>
          </a:effectLst>
        </p:spPr>
        <p:txBody>
          <a:bodyPr lIns="57600" tIns="46038" rIns="57600" bIns="46038" anchor="ctr"/>
          <a:lstStyle/>
          <a:p>
            <a:pPr algn="ctr"/>
            <a:r>
              <a:rPr lang="es-ES_tradnl" sz="1800" b="1">
                <a:latin typeface="Arial" charset="0"/>
              </a:rPr>
              <a:t>0. Introducción</a:t>
            </a:r>
          </a:p>
        </p:txBody>
      </p:sp>
      <p:sp>
        <p:nvSpPr>
          <p:cNvPr id="10245" name="Oval 20"/>
          <p:cNvSpPr>
            <a:spLocks noChangeArrowheads="1"/>
          </p:cNvSpPr>
          <p:nvPr/>
        </p:nvSpPr>
        <p:spPr bwMode="auto">
          <a:xfrm>
            <a:off x="2180492" y="2060848"/>
            <a:ext cx="4290646" cy="1981200"/>
          </a:xfrm>
          <a:prstGeom prst="ellipse">
            <a:avLst/>
          </a:prstGeom>
          <a:noFill/>
          <a:ln w="9525">
            <a:noFill/>
            <a:round/>
            <a:headEnd/>
            <a:tailEnd/>
          </a:ln>
          <a:effectLst/>
          <a:extLst/>
        </p:spPr>
        <p:txBody>
          <a:bodyPr wrap="none" anchor="ctr"/>
          <a:lstStyle/>
          <a:p>
            <a:pPr algn="ctr"/>
            <a:r>
              <a:rPr lang="es-ES_tradnl" b="1" dirty="0">
                <a:solidFill>
                  <a:schemeClr val="tx2"/>
                </a:solidFill>
                <a:latin typeface="Arial" charset="0"/>
              </a:rPr>
              <a:t>Adopción de un SGC</a:t>
            </a:r>
          </a:p>
          <a:p>
            <a:pPr algn="ctr"/>
            <a:r>
              <a:rPr lang="es-ES_tradnl" b="1" dirty="0">
                <a:solidFill>
                  <a:schemeClr val="tx2"/>
                </a:solidFill>
                <a:latin typeface="Arial" charset="0"/>
              </a:rPr>
              <a:t>Diseño e implantación del SGC</a:t>
            </a:r>
          </a:p>
          <a:p>
            <a:pPr algn="ctr"/>
            <a:r>
              <a:rPr lang="es-ES_tradnl" b="1" dirty="0">
                <a:solidFill>
                  <a:schemeClr val="tx2"/>
                </a:solidFill>
                <a:latin typeface="Arial" charset="0"/>
              </a:rPr>
              <a:t>Requisitos del SGC</a:t>
            </a:r>
          </a:p>
        </p:txBody>
      </p:sp>
      <p:sp>
        <p:nvSpPr>
          <p:cNvPr id="10246" name="AutoShape 22"/>
          <p:cNvSpPr>
            <a:spLocks noChangeArrowheads="1"/>
          </p:cNvSpPr>
          <p:nvPr/>
        </p:nvSpPr>
        <p:spPr bwMode="auto">
          <a:xfrm>
            <a:off x="6700986" y="1484784"/>
            <a:ext cx="1969477" cy="1066800"/>
          </a:xfrm>
          <a:prstGeom prst="wedgeRoundRectCallout">
            <a:avLst>
              <a:gd name="adj1" fmla="val -87800"/>
              <a:gd name="adj2" fmla="val 63356"/>
              <a:gd name="adj3" fmla="val 16667"/>
            </a:avLst>
          </a:prstGeom>
          <a:solidFill>
            <a:schemeClr val="bg1"/>
          </a:solidFill>
          <a:ln w="9525">
            <a:solidFill>
              <a:schemeClr val="tx2">
                <a:lumMod val="75000"/>
              </a:schemeClr>
            </a:solidFill>
            <a:miter lim="800000"/>
            <a:headEnd/>
            <a:tailEnd/>
          </a:ln>
          <a:effectLst/>
          <a:extLst/>
        </p:spPr>
        <p:txBody>
          <a:bodyPr anchor="ctr"/>
          <a:lstStyle/>
          <a:p>
            <a:pPr algn="ctr"/>
            <a:r>
              <a:rPr lang="es-ES_tradnl" sz="2000" dirty="0">
                <a:solidFill>
                  <a:schemeClr val="tx2"/>
                </a:solidFill>
                <a:latin typeface="Arial Narrow" pitchFamily="34" charset="0"/>
              </a:rPr>
              <a:t>Decisión estratégica de la organización</a:t>
            </a:r>
          </a:p>
        </p:txBody>
      </p:sp>
      <p:sp>
        <p:nvSpPr>
          <p:cNvPr id="10247" name="AutoShape 23"/>
          <p:cNvSpPr>
            <a:spLocks noChangeArrowheads="1"/>
          </p:cNvSpPr>
          <p:nvPr/>
        </p:nvSpPr>
        <p:spPr bwMode="auto">
          <a:xfrm>
            <a:off x="360000" y="3505200"/>
            <a:ext cx="2797672" cy="2140255"/>
          </a:xfrm>
          <a:prstGeom prst="wedgeRoundRectCallout">
            <a:avLst>
              <a:gd name="adj1" fmla="val 42777"/>
              <a:gd name="adj2" fmla="val -63752"/>
              <a:gd name="adj3" fmla="val 16667"/>
            </a:avLst>
          </a:prstGeom>
          <a:solidFill>
            <a:schemeClr val="bg1"/>
          </a:solidFill>
          <a:ln w="9525">
            <a:solidFill>
              <a:schemeClr val="tx2">
                <a:lumMod val="75000"/>
              </a:schemeClr>
            </a:solidFill>
            <a:miter lim="800000"/>
            <a:headEnd/>
            <a:tailEnd/>
          </a:ln>
          <a:effectLst/>
          <a:extLst/>
        </p:spPr>
        <p:txBody>
          <a:bodyPr anchor="ctr"/>
          <a:lstStyle/>
          <a:p>
            <a:pPr marL="95250" indent="-95250"/>
            <a:r>
              <a:rPr lang="es-ES_tradnl" dirty="0">
                <a:solidFill>
                  <a:schemeClr val="tx2"/>
                </a:solidFill>
                <a:latin typeface="Arial Narrow" pitchFamily="34" charset="0"/>
              </a:rPr>
              <a:t>Influenciado por:</a:t>
            </a:r>
          </a:p>
          <a:p>
            <a:pPr marL="95250" indent="-95250">
              <a:buFontTx/>
              <a:buChar char="•"/>
            </a:pPr>
            <a:r>
              <a:rPr lang="es-ES_tradnl" dirty="0">
                <a:solidFill>
                  <a:schemeClr val="tx2"/>
                </a:solidFill>
                <a:latin typeface="Arial Narrow" pitchFamily="34" charset="0"/>
              </a:rPr>
              <a:t> necesidades</a:t>
            </a:r>
          </a:p>
          <a:p>
            <a:pPr marL="95250" indent="-95250">
              <a:buFontTx/>
              <a:buChar char="•"/>
            </a:pPr>
            <a:r>
              <a:rPr lang="es-ES_tradnl" dirty="0">
                <a:solidFill>
                  <a:schemeClr val="tx2"/>
                </a:solidFill>
                <a:latin typeface="Arial Narrow" pitchFamily="34" charset="0"/>
              </a:rPr>
              <a:t>objetivos particulares</a:t>
            </a:r>
          </a:p>
          <a:p>
            <a:pPr marL="95250" indent="-95250">
              <a:buFontTx/>
              <a:buChar char="•"/>
            </a:pPr>
            <a:r>
              <a:rPr lang="es-ES_tradnl" dirty="0">
                <a:solidFill>
                  <a:schemeClr val="tx2"/>
                </a:solidFill>
                <a:latin typeface="Arial Narrow" pitchFamily="34" charset="0"/>
              </a:rPr>
              <a:t>productos suministrados</a:t>
            </a:r>
          </a:p>
          <a:p>
            <a:pPr marL="95250" indent="-95250">
              <a:buFontTx/>
              <a:buChar char="•"/>
            </a:pPr>
            <a:r>
              <a:rPr lang="es-ES_tradnl" dirty="0">
                <a:solidFill>
                  <a:schemeClr val="tx2"/>
                </a:solidFill>
                <a:latin typeface="Arial Narrow" pitchFamily="34" charset="0"/>
              </a:rPr>
              <a:t>procesos empleados</a:t>
            </a:r>
          </a:p>
          <a:p>
            <a:pPr marL="95250" indent="-95250">
              <a:buFontTx/>
              <a:buChar char="•"/>
            </a:pPr>
            <a:r>
              <a:rPr lang="es-ES_tradnl" dirty="0">
                <a:solidFill>
                  <a:schemeClr val="tx2"/>
                </a:solidFill>
                <a:latin typeface="Arial Narrow" pitchFamily="34" charset="0"/>
              </a:rPr>
              <a:t>tamaño y estructura de la organización</a:t>
            </a:r>
          </a:p>
        </p:txBody>
      </p:sp>
      <p:sp>
        <p:nvSpPr>
          <p:cNvPr id="10249" name="AutoShape 25"/>
          <p:cNvSpPr>
            <a:spLocks noChangeArrowheads="1"/>
          </p:cNvSpPr>
          <p:nvPr/>
        </p:nvSpPr>
        <p:spPr bwMode="auto">
          <a:xfrm>
            <a:off x="6049108" y="3505200"/>
            <a:ext cx="2883877" cy="1447800"/>
          </a:xfrm>
          <a:prstGeom prst="foldedCorner">
            <a:avLst>
              <a:gd name="adj" fmla="val 12500"/>
            </a:avLst>
          </a:prstGeom>
          <a:noFill/>
          <a:ln w="19050">
            <a:solidFill>
              <a:srgbClr val="000099"/>
            </a:solidFill>
            <a:round/>
            <a:headEnd/>
            <a:tailEnd/>
          </a:ln>
          <a:effectLst/>
          <a:extLst/>
        </p:spPr>
        <p:txBody>
          <a:bodyPr lIns="54000" rIns="54000" anchor="ctr"/>
          <a:lstStyle/>
          <a:p>
            <a:r>
              <a:rPr lang="es-ES_tradnl" sz="2000" b="1" dirty="0">
                <a:solidFill>
                  <a:schemeClr val="tx2"/>
                </a:solidFill>
                <a:latin typeface="Arial Narrow" pitchFamily="34" charset="0"/>
              </a:rPr>
              <a:t>NOTA 1</a:t>
            </a:r>
            <a:r>
              <a:rPr lang="es-ES_tradnl" sz="2000" dirty="0">
                <a:solidFill>
                  <a:schemeClr val="tx2"/>
                </a:solidFill>
                <a:latin typeface="Arial Narrow" pitchFamily="34" charset="0"/>
              </a:rPr>
              <a:t>:La Norma no tiene como objeto la uniformidad en la estructura de los </a:t>
            </a:r>
            <a:r>
              <a:rPr lang="es-ES_tradnl" sz="2000" dirty="0" err="1">
                <a:solidFill>
                  <a:schemeClr val="tx2"/>
                </a:solidFill>
                <a:latin typeface="Arial Narrow" pitchFamily="34" charset="0"/>
              </a:rPr>
              <a:t>SGC’s</a:t>
            </a:r>
            <a:r>
              <a:rPr lang="es-ES_tradnl" sz="2000" dirty="0">
                <a:solidFill>
                  <a:schemeClr val="tx2"/>
                </a:solidFill>
                <a:latin typeface="Arial Narrow" pitchFamily="34" charset="0"/>
              </a:rPr>
              <a:t> o en la documentación</a:t>
            </a:r>
          </a:p>
        </p:txBody>
      </p:sp>
      <p:sp>
        <p:nvSpPr>
          <p:cNvPr id="10250" name="AutoShape 26"/>
          <p:cNvSpPr>
            <a:spLocks noChangeArrowheads="1"/>
          </p:cNvSpPr>
          <p:nvPr/>
        </p:nvSpPr>
        <p:spPr bwMode="auto">
          <a:xfrm>
            <a:off x="6049108" y="5029200"/>
            <a:ext cx="2883877" cy="1143000"/>
          </a:xfrm>
          <a:prstGeom prst="foldedCorner">
            <a:avLst>
              <a:gd name="adj" fmla="val 12500"/>
            </a:avLst>
          </a:prstGeom>
          <a:noFill/>
          <a:ln w="19050">
            <a:solidFill>
              <a:srgbClr val="000099"/>
            </a:solidFill>
            <a:round/>
            <a:headEnd/>
            <a:tailEnd/>
          </a:ln>
          <a:effectLst/>
          <a:extLst/>
        </p:spPr>
        <p:txBody>
          <a:bodyPr lIns="54000" rIns="54000" anchor="ctr"/>
          <a:lstStyle/>
          <a:p>
            <a:r>
              <a:rPr lang="es-ES_tradnl" sz="2000" b="1" dirty="0">
                <a:solidFill>
                  <a:schemeClr val="tx2"/>
                </a:solidFill>
                <a:latin typeface="Arial Narrow" pitchFamily="34" charset="0"/>
              </a:rPr>
              <a:t>NOTA 2</a:t>
            </a:r>
            <a:r>
              <a:rPr lang="es-ES_tradnl" sz="2000" dirty="0">
                <a:solidFill>
                  <a:schemeClr val="tx2"/>
                </a:solidFill>
                <a:latin typeface="Arial Narrow" pitchFamily="34" charset="0"/>
              </a:rPr>
              <a:t>: Desarrollada con los principios de GC enunciados en ISO 9000 e ISO 9004</a:t>
            </a:r>
          </a:p>
        </p:txBody>
      </p:sp>
      <p:sp>
        <p:nvSpPr>
          <p:cNvPr id="11" name="1 Marcador de pie de página"/>
          <p:cNvSpPr txBox="1">
            <a:spLocks/>
          </p:cNvSpPr>
          <p:nvPr/>
        </p:nvSpPr>
        <p:spPr>
          <a:xfrm>
            <a:off x="360000" y="6300000"/>
            <a:ext cx="3680048"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Control y Gestión de la Calidad - Ana Rosa Fajardo</a:t>
            </a:r>
            <a:endParaRPr lang="es-ES" dirty="0"/>
          </a:p>
        </p:txBody>
      </p:sp>
      <p:pic>
        <p:nvPicPr>
          <p:cNvPr id="12" name="1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200" y="6093296"/>
            <a:ext cx="2627050" cy="619386"/>
          </a:xfrm>
          <a:prstGeom prst="rect">
            <a:avLst/>
          </a:prstGeom>
        </p:spPr>
      </p:pic>
    </p:spTree>
    <p:extLst>
      <p:ext uri="{BB962C8B-B14F-4D97-AF65-F5344CB8AC3E}">
        <p14:creationId xmlns:p14="http://schemas.microsoft.com/office/powerpoint/2010/main" val="100780138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3565</TotalTime>
  <Words>11284</Words>
  <Application>Microsoft Office PowerPoint</Application>
  <PresentationFormat>Presentación en pantalla (4:3)</PresentationFormat>
  <Paragraphs>1471</Paragraphs>
  <Slides>72</Slides>
  <Notes>64</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72</vt:i4>
      </vt:variant>
    </vt:vector>
  </HeadingPairs>
  <TitlesOfParts>
    <vt:vector size="82" baseType="lpstr">
      <vt:lpstr>Angsana New</vt:lpstr>
      <vt:lpstr>Arial</vt:lpstr>
      <vt:lpstr>Arial Black</vt:lpstr>
      <vt:lpstr>Arial Narrow</vt:lpstr>
      <vt:lpstr>Calibri</vt:lpstr>
      <vt:lpstr>Times New Roman</vt:lpstr>
      <vt:lpstr>Wingdings</vt:lpstr>
      <vt:lpstr>WP Arabic Sihafa</vt:lpstr>
      <vt:lpstr>Tema de Office</vt:lpstr>
      <vt:lpstr>Imagen</vt:lpstr>
      <vt:lpstr>ESPECIALIZACIÓN EN GERENCIA DE PROYECTOS Control y Gestión de la Calidad 2016   Tercera y CuartaSesión</vt:lpstr>
      <vt:lpstr>2.4 Sistema de Gestión de Calidad basado en procesos</vt:lpstr>
      <vt:lpstr>Presentación de PowerPoint</vt:lpstr>
      <vt:lpstr>ISO: 9001:2015</vt:lpstr>
      <vt:lpstr>Sistema de Gestión de Calidad basado en Procesos ISO 9001:2015 </vt:lpstr>
      <vt:lpstr>Estructura de la Norma  (2)</vt:lpstr>
      <vt:lpstr>ISO: 9001:2015</vt:lpstr>
      <vt:lpstr>Algunas novedades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ESPECIALIZACIÓN EN GERENCIA DE PROYECTOS  Control y Gestión de la Calidad</dc:title>
  <dc:creator>Ana Rosa</dc:creator>
  <cp:lastModifiedBy>ACER ASPIRE</cp:lastModifiedBy>
  <cp:revision>136</cp:revision>
  <dcterms:created xsi:type="dcterms:W3CDTF">2013-08-27T15:08:44Z</dcterms:created>
  <dcterms:modified xsi:type="dcterms:W3CDTF">2016-03-15T16:07:41Z</dcterms:modified>
</cp:coreProperties>
</file>